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57" r:id="rId3"/>
    <p:sldId id="275" r:id="rId4"/>
    <p:sldId id="276" r:id="rId5"/>
    <p:sldId id="277" r:id="rId6"/>
    <p:sldId id="278" r:id="rId7"/>
    <p:sldId id="279" r:id="rId8"/>
    <p:sldId id="280" r:id="rId9"/>
    <p:sldId id="282" r:id="rId10"/>
    <p:sldId id="281" r:id="rId11"/>
    <p:sldId id="258" r:id="rId12"/>
    <p:sldId id="262" r:id="rId13"/>
    <p:sldId id="263" r:id="rId14"/>
    <p:sldId id="26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3519"/>
  </p:normalViewPr>
  <p:slideViewPr>
    <p:cSldViewPr snapToGrid="0" snapToObjects="1">
      <p:cViewPr varScale="1">
        <p:scale>
          <a:sx n="60" d="100"/>
          <a:sy n="60" d="100"/>
        </p:scale>
        <p:origin x="816" y="4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619D48F-1A4C-4E46-A4D7-22B13A4B961C}"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853223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19D48F-1A4C-4E46-A4D7-22B13A4B961C}"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323737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19D48F-1A4C-4E46-A4D7-22B13A4B961C}"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19209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19D48F-1A4C-4E46-A4D7-22B13A4B961C}"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2103122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19D48F-1A4C-4E46-A4D7-22B13A4B961C}" type="datetimeFigureOut">
              <a:rPr lang="en-US" smtClean="0"/>
              <a:t>4/7/2020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749620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19D48F-1A4C-4E46-A4D7-22B13A4B961C}" type="datetimeFigureOut">
              <a:rPr lang="en-US" smtClean="0"/>
              <a:t>4/7/2020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38357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19D48F-1A4C-4E46-A4D7-22B13A4B961C}" type="datetimeFigureOut">
              <a:rPr lang="en-US" smtClean="0"/>
              <a:t>4/7/2020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32444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19D48F-1A4C-4E46-A4D7-22B13A4B961C}"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98953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19D48F-1A4C-4E46-A4D7-22B13A4B961C}"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774495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19D48F-1A4C-4E46-A4D7-22B13A4B961C}"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83770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19D48F-1A4C-4E46-A4D7-22B13A4B961C}"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AD325-C5FE-3544-9D49-1A73796B36BD}" type="slidenum">
              <a:rPr lang="en-US" smtClean="0"/>
              <a:t>‹#›</a:t>
            </a:fld>
            <a:endParaRPr lang="en-US"/>
          </a:p>
        </p:txBody>
      </p:sp>
    </p:spTree>
    <p:extLst>
      <p:ext uri="{BB962C8B-B14F-4D97-AF65-F5344CB8AC3E}">
        <p14:creationId xmlns:p14="http://schemas.microsoft.com/office/powerpoint/2010/main" val="1219351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19D48F-1A4C-4E46-A4D7-22B13A4B961C}" type="datetimeFigureOut">
              <a:rPr lang="en-US" smtClean="0"/>
              <a:t>4/7/2020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AD325-C5FE-3544-9D49-1A73796B36BD}" type="slidenum">
              <a:rPr lang="en-US" smtClean="0"/>
              <a:t>‹#›</a:t>
            </a:fld>
            <a:endParaRPr lang="en-US"/>
          </a:p>
        </p:txBody>
      </p:sp>
    </p:spTree>
    <p:extLst>
      <p:ext uri="{BB962C8B-B14F-4D97-AF65-F5344CB8AC3E}">
        <p14:creationId xmlns:p14="http://schemas.microsoft.com/office/powerpoint/2010/main" val="2067292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hyperlink" Target="http://www.legislation.gov.uk/ukpga/2018/12/schedule/1/part/2/enacted"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4" descr="2015 CAMS 055 Corporate PowerPoint widescre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2192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2015679" y="2438833"/>
            <a:ext cx="6741886"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just"/>
            <a:r>
              <a:rPr lang="en-US" sz="3600" b="1" dirty="0">
                <a:solidFill>
                  <a:schemeClr val="bg1"/>
                </a:solidFill>
              </a:rPr>
              <a:t>Public interest and data governance of financial market infrastructures</a:t>
            </a:r>
            <a:endParaRPr lang="en-GB" sz="3600" dirty="0">
              <a:solidFill>
                <a:schemeClr val="bg1"/>
              </a:solidFill>
            </a:endParaRPr>
          </a:p>
        </p:txBody>
      </p:sp>
      <p:sp>
        <p:nvSpPr>
          <p:cNvPr id="4" name="Text Box 8"/>
          <p:cNvSpPr txBox="1">
            <a:spLocks noChangeArrowheads="1"/>
          </p:cNvSpPr>
          <p:nvPr/>
        </p:nvSpPr>
        <p:spPr bwMode="auto">
          <a:xfrm>
            <a:off x="2115069" y="4343907"/>
            <a:ext cx="6642497"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fontAlgn="base">
              <a:spcBef>
                <a:spcPct val="0"/>
              </a:spcBef>
              <a:spcAft>
                <a:spcPct val="0"/>
              </a:spcAft>
              <a:defRPr>
                <a:solidFill>
                  <a:schemeClr val="tx1"/>
                </a:solidFill>
                <a:latin typeface="Calibri" charset="0"/>
                <a:ea typeface="ＭＳ Ｐゴシック" charset="-128"/>
              </a:defRPr>
            </a:lvl6pPr>
            <a:lvl7pPr marL="2971800" indent="-228600" fontAlgn="base">
              <a:spcBef>
                <a:spcPct val="0"/>
              </a:spcBef>
              <a:spcAft>
                <a:spcPct val="0"/>
              </a:spcAft>
              <a:defRPr>
                <a:solidFill>
                  <a:schemeClr val="tx1"/>
                </a:solidFill>
                <a:latin typeface="Calibri" charset="0"/>
                <a:ea typeface="ＭＳ Ｐゴシック" charset="-128"/>
              </a:defRPr>
            </a:lvl7pPr>
            <a:lvl8pPr marL="3429000" indent="-228600" fontAlgn="base">
              <a:spcBef>
                <a:spcPct val="0"/>
              </a:spcBef>
              <a:spcAft>
                <a:spcPct val="0"/>
              </a:spcAft>
              <a:defRPr>
                <a:solidFill>
                  <a:schemeClr val="tx1"/>
                </a:solidFill>
                <a:latin typeface="Calibri" charset="0"/>
                <a:ea typeface="ＭＳ Ｐゴシック" charset="-128"/>
              </a:defRPr>
            </a:lvl8pPr>
            <a:lvl9pPr marL="3886200" indent="-228600" fontAlgn="base">
              <a:spcBef>
                <a:spcPct val="0"/>
              </a:spcBef>
              <a:spcAft>
                <a:spcPct val="0"/>
              </a:spcAft>
              <a:defRPr>
                <a:solidFill>
                  <a:schemeClr val="tx1"/>
                </a:solidFill>
                <a:latin typeface="Calibri" charset="0"/>
                <a:ea typeface="ＭＳ Ｐゴシック" charset="-128"/>
              </a:defRPr>
            </a:lvl9pPr>
          </a:lstStyle>
          <a:p>
            <a:r>
              <a:rPr lang="en-US" dirty="0">
                <a:solidFill>
                  <a:schemeClr val="bg1"/>
                </a:solidFill>
                <a:latin typeface="Times New Roman" charset="0"/>
                <a:ea typeface="Times New Roman" charset="0"/>
                <a:cs typeface="Times New Roman" charset="0"/>
              </a:rPr>
              <a:t>Dr Joseph Lee</a:t>
            </a:r>
          </a:p>
          <a:p>
            <a:r>
              <a:rPr lang="en-US" dirty="0">
                <a:solidFill>
                  <a:schemeClr val="bg1"/>
                </a:solidFill>
                <a:latin typeface="Times New Roman" charset="0"/>
                <a:ea typeface="Times New Roman" charset="0"/>
                <a:cs typeface="Times New Roman" charset="0"/>
              </a:rPr>
              <a:t>Co-Director, Centre for Corporate and Commercial Law</a:t>
            </a:r>
          </a:p>
          <a:p>
            <a:r>
              <a:rPr lang="en-US" dirty="0">
                <a:solidFill>
                  <a:schemeClr val="bg1"/>
                </a:solidFill>
                <a:latin typeface="Times New Roman" charset="0"/>
                <a:ea typeface="Times New Roman" charset="0"/>
                <a:cs typeface="Times New Roman" charset="0"/>
              </a:rPr>
              <a:t>Senior lecturer in law,  University of Exeter </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55893274"/>
      </p:ext>
    </p:extLst>
  </p:cSld>
  <p:clrMapOvr>
    <a:masterClrMapping/>
  </p:clrMapOvr>
  <mc:AlternateContent xmlns:mc="http://schemas.openxmlformats.org/markup-compatibility/2006" xmlns:p14="http://schemas.microsoft.com/office/powerpoint/2010/main">
    <mc:Choice Requires="p14">
      <p:transition spd="slow" p14:dur="2000" advTm="24698"/>
    </mc:Choice>
    <mc:Fallback xmlns="">
      <p:transition spd="slow" advTm="24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Themes </a:t>
            </a:r>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en-GB" dirty="0"/>
              <a:t>Role of financial market infrastructure (“FMI”) such as stock exchanges in generating public goods in the age of digitalisation of data</a:t>
            </a:r>
          </a:p>
          <a:p>
            <a:pPr marL="514350" indent="-514350" algn="just">
              <a:buFont typeface="+mj-lt"/>
              <a:buAutoNum type="arabicPeriod"/>
            </a:pPr>
            <a:r>
              <a:rPr lang="en-GB" dirty="0"/>
              <a:t>Identifying what public goods FMIs can produce </a:t>
            </a:r>
          </a:p>
          <a:p>
            <a:pPr marL="514350" indent="-514350" algn="just">
              <a:buFont typeface="+mj-lt"/>
              <a:buAutoNum type="arabicPeriod"/>
            </a:pPr>
            <a:r>
              <a:rPr lang="en-GB" dirty="0"/>
              <a:t>Discussing what public interests can be achieved through these public goods</a:t>
            </a:r>
          </a:p>
          <a:p>
            <a:pPr marL="514350" indent="-514350" algn="just">
              <a:buFont typeface="+mj-lt"/>
              <a:buAutoNum type="arabicPeriod"/>
            </a:pPr>
            <a:r>
              <a:rPr lang="en-GB" dirty="0"/>
              <a:t>Analysing what the legal and regulatory implications are for FMI’s data management, data policies, and data governance </a:t>
            </a:r>
            <a:endParaRPr lang="en-US"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6003555"/>
      </p:ext>
    </p:extLst>
  </p:cSld>
  <p:clrMapOvr>
    <a:masterClrMapping/>
  </p:clrMapOvr>
  <mc:AlternateContent xmlns:mc="http://schemas.openxmlformats.org/markup-compatibility/2006" xmlns:p14="http://schemas.microsoft.com/office/powerpoint/2010/main">
    <mc:Choice Requires="p14">
      <p:transition spd="slow" p14:dur="2000" advTm="37282"/>
    </mc:Choice>
    <mc:Fallback xmlns="">
      <p:transition spd="slow" advTm="37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Stock exchanges </a:t>
            </a:r>
          </a:p>
        </p:txBody>
      </p:sp>
      <p:sp>
        <p:nvSpPr>
          <p:cNvPr id="3" name="Content Placeholder 2"/>
          <p:cNvSpPr>
            <a:spLocks noGrp="1"/>
          </p:cNvSpPr>
          <p:nvPr>
            <p:ph idx="1"/>
          </p:nvPr>
        </p:nvSpPr>
        <p:spPr/>
        <p:txBody>
          <a:bodyPr/>
          <a:lstStyle/>
          <a:p>
            <a:r>
              <a:rPr lang="en-US" sz="3600" dirty="0"/>
              <a:t>A financial intermediary </a:t>
            </a:r>
          </a:p>
          <a:p>
            <a:r>
              <a:rPr lang="en-US" sz="3600" dirty="0"/>
              <a:t>Providing trading, clearing, and settlement facilities </a:t>
            </a:r>
          </a:p>
          <a:p>
            <a:r>
              <a:rPr lang="en-US" sz="3600" dirty="0"/>
              <a:t>Providing market data services </a:t>
            </a:r>
          </a:p>
          <a:p>
            <a:r>
              <a:rPr lang="en-US" sz="3600" dirty="0"/>
              <a:t>Quasi-regulator </a:t>
            </a:r>
          </a:p>
          <a:p>
            <a:r>
              <a:rPr lang="en-US" sz="3600" dirty="0"/>
              <a:t>Financial information infrastructure </a:t>
            </a:r>
          </a:p>
          <a:p>
            <a:endParaRPr lang="en-US"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800629278"/>
      </p:ext>
    </p:extLst>
  </p:cSld>
  <p:clrMapOvr>
    <a:masterClrMapping/>
  </p:clrMapOvr>
  <mc:AlternateContent xmlns:mc="http://schemas.openxmlformats.org/markup-compatibility/2006" xmlns:p14="http://schemas.microsoft.com/office/powerpoint/2010/main">
    <mc:Choice Requires="p14">
      <p:transition spd="slow" p14:dur="2000" advTm="98837"/>
    </mc:Choice>
    <mc:Fallback xmlns="">
      <p:transition spd="slow" advTm="98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ownership </a:t>
            </a:r>
          </a:p>
        </p:txBody>
      </p:sp>
      <p:sp>
        <p:nvSpPr>
          <p:cNvPr id="3" name="Content Placeholder 2"/>
          <p:cNvSpPr>
            <a:spLocks noGrp="1"/>
          </p:cNvSpPr>
          <p:nvPr>
            <p:ph idx="1"/>
          </p:nvPr>
        </p:nvSpPr>
        <p:spPr/>
        <p:txBody>
          <a:bodyPr>
            <a:normAutofit/>
          </a:bodyPr>
          <a:lstStyle/>
          <a:p>
            <a:pPr lvl="0" algn="just"/>
            <a:r>
              <a:rPr lang="en-GB" dirty="0"/>
              <a:t>Exchanges create data sets</a:t>
            </a:r>
          </a:p>
          <a:p>
            <a:pPr lvl="1" algn="just"/>
            <a:r>
              <a:rPr lang="en-GB" dirty="0"/>
              <a:t>What is the attribute required to claim ownership? IP rights over the data sets i.e. copyright </a:t>
            </a:r>
          </a:p>
          <a:p>
            <a:pPr lvl="0" algn="just"/>
            <a:r>
              <a:rPr lang="en-GB" dirty="0"/>
              <a:t>What are the data sets of which the exchange has ownership? </a:t>
            </a:r>
          </a:p>
          <a:p>
            <a:pPr lvl="1" algn="just"/>
            <a:r>
              <a:rPr lang="en-GB" dirty="0"/>
              <a:t>Market data, but what kind of market data? </a:t>
            </a:r>
          </a:p>
          <a:p>
            <a:pPr lvl="1" algn="just"/>
            <a:r>
              <a:rPr lang="en-GB" dirty="0"/>
              <a:t>Indices</a:t>
            </a:r>
          </a:p>
          <a:p>
            <a:pPr lvl="1" algn="just"/>
            <a:r>
              <a:rPr lang="en-GB" dirty="0"/>
              <a:t>Database right? </a:t>
            </a:r>
          </a:p>
          <a:p>
            <a:pPr lvl="0" algn="just"/>
            <a:r>
              <a:rPr lang="en-GB" dirty="0"/>
              <a:t>The exchange enforces enterprise business rules </a:t>
            </a:r>
          </a:p>
          <a:p>
            <a:pPr lvl="1" algn="just"/>
            <a:r>
              <a:rPr lang="en-GB" dirty="0"/>
              <a:t>What are these rules in place? </a:t>
            </a:r>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702418582"/>
      </p:ext>
    </p:extLst>
  </p:cSld>
  <p:clrMapOvr>
    <a:masterClrMapping/>
  </p:clrMapOvr>
  <mc:AlternateContent xmlns:mc="http://schemas.openxmlformats.org/markup-compatibility/2006" xmlns:p14="http://schemas.microsoft.com/office/powerpoint/2010/main">
    <mc:Choice Requires="p14">
      <p:transition spd="slow" p14:dur="2000" advTm="75245"/>
    </mc:Choice>
    <mc:Fallback xmlns="">
      <p:transition spd="slow" advTm="75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ownership (data as digital assets) </a:t>
            </a:r>
          </a:p>
        </p:txBody>
      </p:sp>
      <p:sp>
        <p:nvSpPr>
          <p:cNvPr id="3" name="Content Placeholder 2"/>
          <p:cNvSpPr>
            <a:spLocks noGrp="1"/>
          </p:cNvSpPr>
          <p:nvPr>
            <p:ph idx="1"/>
          </p:nvPr>
        </p:nvSpPr>
        <p:spPr/>
        <p:txBody>
          <a:bodyPr>
            <a:normAutofit/>
          </a:bodyPr>
          <a:lstStyle/>
          <a:p>
            <a:pPr lvl="0" algn="just"/>
            <a:r>
              <a:rPr lang="en-GB" dirty="0"/>
              <a:t>What are the constraints or how to define data use in the organisation? What are the policies and regulatory framework i.e. agreements?</a:t>
            </a:r>
          </a:p>
          <a:p>
            <a:pPr lvl="1" algn="just"/>
            <a:r>
              <a:rPr lang="en-GB" dirty="0"/>
              <a:t>Open access and the reason for this </a:t>
            </a:r>
          </a:p>
          <a:p>
            <a:pPr lvl="1" algn="just"/>
            <a:r>
              <a:rPr lang="en-GB" dirty="0"/>
              <a:t>Business model </a:t>
            </a:r>
          </a:p>
          <a:p>
            <a:pPr lvl="2" algn="just"/>
            <a:r>
              <a:rPr lang="en-GB" dirty="0"/>
              <a:t>X % of the total revenue </a:t>
            </a:r>
          </a:p>
          <a:p>
            <a:pPr lvl="1" algn="just"/>
            <a:r>
              <a:rPr lang="en-GB" dirty="0"/>
              <a:t>Public interest </a:t>
            </a:r>
          </a:p>
          <a:p>
            <a:pPr lvl="2" algn="just"/>
            <a:r>
              <a:rPr lang="en-GB" dirty="0"/>
              <a:t>Providing access rights to Fintech developers </a:t>
            </a:r>
          </a:p>
          <a:p>
            <a:pPr lvl="2" algn="just"/>
            <a:r>
              <a:rPr lang="en-GB" dirty="0"/>
              <a:t>Or other legitimate reasons  </a:t>
            </a:r>
            <a:r>
              <a:rPr lang="en-GB" dirty="0" err="1"/>
              <a:t>ie</a:t>
            </a:r>
            <a:r>
              <a:rPr lang="en-GB" dirty="0"/>
              <a:t> research </a:t>
            </a:r>
          </a:p>
          <a:p>
            <a:pPr algn="just"/>
            <a:r>
              <a:rPr lang="en-GB" dirty="0"/>
              <a:t>How to design a Data Processing Agreement (DPA) or Data Transfer Agreement (DTA)? </a:t>
            </a:r>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78524440"/>
      </p:ext>
    </p:extLst>
  </p:cSld>
  <p:clrMapOvr>
    <a:masterClrMapping/>
  </p:clrMapOvr>
  <mc:AlternateContent xmlns:mc="http://schemas.openxmlformats.org/markup-compatibility/2006" xmlns:p14="http://schemas.microsoft.com/office/powerpoint/2010/main">
    <mc:Choice Requires="p14">
      <p:transition spd="slow" p14:dur="2000" advTm="804"/>
    </mc:Choice>
    <mc:Fallback xmlns="">
      <p:transition spd="slow" advTm="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stewardship </a:t>
            </a:r>
          </a:p>
        </p:txBody>
      </p:sp>
      <p:sp>
        <p:nvSpPr>
          <p:cNvPr id="3" name="Content Placeholder 2"/>
          <p:cNvSpPr>
            <a:spLocks noGrp="1"/>
          </p:cNvSpPr>
          <p:nvPr>
            <p:ph idx="1"/>
          </p:nvPr>
        </p:nvSpPr>
        <p:spPr/>
        <p:txBody>
          <a:bodyPr>
            <a:normAutofit/>
          </a:bodyPr>
          <a:lstStyle/>
          <a:p>
            <a:pPr algn="just"/>
            <a:r>
              <a:rPr lang="en-US" dirty="0"/>
              <a:t>Does the exchange own the data? </a:t>
            </a:r>
          </a:p>
          <a:p>
            <a:pPr lvl="1" algn="just"/>
            <a:r>
              <a:rPr lang="en-US" dirty="0"/>
              <a:t>Raw data </a:t>
            </a:r>
          </a:p>
          <a:p>
            <a:pPr lvl="1" algn="just"/>
            <a:r>
              <a:rPr lang="en-US" dirty="0"/>
              <a:t>Trading data (post and pre-trade data; derivative repositories) </a:t>
            </a:r>
          </a:p>
          <a:p>
            <a:pPr lvl="1" algn="just"/>
            <a:r>
              <a:rPr lang="en-US" dirty="0"/>
              <a:t>Corporate data of listed companies (sustainability reporting; climate change reporting) </a:t>
            </a:r>
          </a:p>
          <a:p>
            <a:pPr lvl="1" algn="just"/>
            <a:r>
              <a:rPr lang="en-US" dirty="0"/>
              <a:t>Personal data i.e. personal trading data; personal governance data </a:t>
            </a:r>
          </a:p>
          <a:p>
            <a:pPr lvl="0" algn="just"/>
            <a:r>
              <a:rPr lang="en-US" dirty="0"/>
              <a:t>If not, the exchange is a data steward (data controller and data processor) which is a </a:t>
            </a:r>
            <a:r>
              <a:rPr lang="en-GB" dirty="0"/>
              <a:t>caretaker of the data assets</a:t>
            </a:r>
            <a:endParaRPr lang="en-US" dirty="0"/>
          </a:p>
          <a:p>
            <a:pPr algn="just"/>
            <a:r>
              <a:rPr lang="en-US" dirty="0"/>
              <a:t>Digital “</a:t>
            </a:r>
            <a:r>
              <a:rPr lang="en-US" dirty="0" err="1"/>
              <a:t>platformification</a:t>
            </a:r>
            <a:r>
              <a:rPr lang="en-US" dirty="0"/>
              <a:t>” by exchanges would allow data owners (subjects) to create and sell their rights to data </a:t>
            </a:r>
          </a:p>
          <a:p>
            <a:endParaRPr lang="en-US"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8925657"/>
      </p:ext>
    </p:extLst>
  </p:cSld>
  <p:clrMapOvr>
    <a:masterClrMapping/>
  </p:clrMapOvr>
  <mc:AlternateContent xmlns:mc="http://schemas.openxmlformats.org/markup-compatibility/2006" xmlns:p14="http://schemas.microsoft.com/office/powerpoint/2010/main">
    <mc:Choice Requires="p14">
      <p:transition spd="slow" p14:dur="2000" advTm="148271"/>
    </mc:Choice>
    <mc:Fallback xmlns="">
      <p:transition spd="slow" advTm="148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stewardship </a:t>
            </a:r>
          </a:p>
        </p:txBody>
      </p:sp>
      <p:sp>
        <p:nvSpPr>
          <p:cNvPr id="3" name="Content Placeholder 2"/>
          <p:cNvSpPr>
            <a:spLocks noGrp="1"/>
          </p:cNvSpPr>
          <p:nvPr>
            <p:ph idx="1"/>
          </p:nvPr>
        </p:nvSpPr>
        <p:spPr/>
        <p:txBody>
          <a:bodyPr>
            <a:normAutofit fontScale="92500" lnSpcReduction="10000"/>
          </a:bodyPr>
          <a:lstStyle/>
          <a:p>
            <a:pPr lvl="0" algn="just"/>
            <a:r>
              <a:rPr lang="en-US" dirty="0"/>
              <a:t>What are the exchange legal and ethical responsibilities?</a:t>
            </a:r>
          </a:p>
          <a:p>
            <a:pPr lvl="1" algn="just"/>
            <a:r>
              <a:rPr lang="en-US" dirty="0"/>
              <a:t>Accuracy of corporate data  (data veracity) </a:t>
            </a:r>
          </a:p>
          <a:p>
            <a:pPr lvl="2" algn="just"/>
            <a:r>
              <a:rPr lang="en-US" dirty="0"/>
              <a:t>Bad data traveling multiple layers </a:t>
            </a:r>
          </a:p>
          <a:p>
            <a:pPr lvl="1" algn="just"/>
            <a:r>
              <a:rPr lang="en-US" dirty="0"/>
              <a:t>Quality of corporate data </a:t>
            </a:r>
          </a:p>
          <a:p>
            <a:pPr lvl="1" algn="just"/>
            <a:r>
              <a:rPr lang="en-US" dirty="0"/>
              <a:t>Access rights  (data standards) </a:t>
            </a:r>
          </a:p>
          <a:p>
            <a:pPr lvl="1" algn="just"/>
            <a:r>
              <a:rPr lang="en-US" dirty="0"/>
              <a:t>Maintaining APIs (providing unbundled services, unbundle vertical supply chain,  plug and play, interoperability)</a:t>
            </a:r>
          </a:p>
          <a:p>
            <a:pPr lvl="1" algn="just"/>
            <a:r>
              <a:rPr lang="en-US" dirty="0"/>
              <a:t>Possibility of using disclaimer clauses </a:t>
            </a:r>
          </a:p>
          <a:p>
            <a:pPr lvl="1" algn="just"/>
            <a:r>
              <a:rPr lang="en-US" dirty="0"/>
              <a:t>Moral duty </a:t>
            </a:r>
          </a:p>
          <a:p>
            <a:pPr lvl="2" algn="just"/>
            <a:r>
              <a:rPr lang="en-GB" dirty="0"/>
              <a:t>Is it ethical to collect social media data </a:t>
            </a:r>
            <a:r>
              <a:rPr lang="en-GB" dirty="0" err="1"/>
              <a:t>ie</a:t>
            </a:r>
            <a:r>
              <a:rPr lang="en-GB" dirty="0"/>
              <a:t> using web scraping?</a:t>
            </a:r>
          </a:p>
          <a:p>
            <a:pPr lvl="2" algn="just"/>
            <a:r>
              <a:rPr lang="en-GB" dirty="0"/>
              <a:t>What are the ethical implications of using predictive technologies? </a:t>
            </a:r>
          </a:p>
          <a:p>
            <a:pPr lvl="2" algn="just"/>
            <a:r>
              <a:rPr lang="en-GB" dirty="0"/>
              <a:t>Is it ethical to forecast which companies will end up in insolvency or reorganisation?  </a:t>
            </a:r>
          </a:p>
          <a:p>
            <a:pPr lvl="2" algn="just"/>
            <a:r>
              <a:rPr lang="en-GB" dirty="0"/>
              <a:t>Who has the right to access that forecast? How is one to interpret and use that prediction? </a:t>
            </a:r>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2350740"/>
      </p:ext>
    </p:extLst>
  </p:cSld>
  <p:clrMapOvr>
    <a:masterClrMapping/>
  </p:clrMapOvr>
  <mc:AlternateContent xmlns:mc="http://schemas.openxmlformats.org/markup-compatibility/2006" xmlns:p14="http://schemas.microsoft.com/office/powerpoint/2010/main">
    <mc:Choice Requires="p14">
      <p:transition spd="slow" p14:dur="2000" advTm="1561"/>
    </mc:Choice>
    <mc:Fallback xmlns="">
      <p:transition spd="slow" advTm="1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public good? </a:t>
            </a:r>
          </a:p>
        </p:txBody>
      </p:sp>
      <p:sp>
        <p:nvSpPr>
          <p:cNvPr id="3" name="Content Placeholder 2"/>
          <p:cNvSpPr>
            <a:spLocks noGrp="1"/>
          </p:cNvSpPr>
          <p:nvPr>
            <p:ph idx="1"/>
          </p:nvPr>
        </p:nvSpPr>
        <p:spPr/>
        <p:txBody>
          <a:bodyPr>
            <a:normAutofit fontScale="77500" lnSpcReduction="20000"/>
          </a:bodyPr>
          <a:lstStyle/>
          <a:p>
            <a:pPr algn="just"/>
            <a:r>
              <a:rPr lang="en-GB" dirty="0"/>
              <a:t>In economics, a public good is a good that is both non-excludable and non-rivalrous, in that individuals cannot be excluded from its use or could benefit from it without paying for it, and where use by one individual does not reduce availability to others or the good can be used simultaneously by more than one person. </a:t>
            </a:r>
          </a:p>
          <a:p>
            <a:pPr algn="just"/>
            <a:r>
              <a:rPr lang="en-GB" dirty="0"/>
              <a:t>Public goods include knowledge, official statistics, national security, market safety control systems, and market information. </a:t>
            </a:r>
          </a:p>
          <a:p>
            <a:pPr algn="just"/>
            <a:r>
              <a:rPr lang="en-GB" dirty="0"/>
              <a:t>Under the UK Freedom of Information Act, the public interest can cover a wide range of values and principles relating to the public good, or what is in the best interests of society. Thus, for example, there is a public interest in transparency and accountability, to promote public understanding and to safeguard the democratic processes.</a:t>
            </a:r>
          </a:p>
          <a:p>
            <a:pPr lvl="1" algn="just"/>
            <a:r>
              <a:rPr lang="en-GB" dirty="0"/>
              <a:t>Public good = best interests of society </a:t>
            </a:r>
          </a:p>
          <a:p>
            <a:pPr algn="just"/>
            <a:r>
              <a:rPr lang="en-GB" dirty="0"/>
              <a:t>Locke uses the term “public good” to refer to interests that are common to all members of a political community (e.g., the interest in bodily security and property), where members have a relational obligation to care for these common interests. The “public good” in this sense basically refers to the common good.</a:t>
            </a:r>
          </a:p>
          <a:p>
            <a:endParaRPr lang="en-GB" dirty="0"/>
          </a:p>
          <a:p>
            <a:endParaRPr lang="en-US" dirty="0"/>
          </a:p>
          <a:p>
            <a:endParaRPr lang="en-US"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50100013"/>
      </p:ext>
    </p:extLst>
  </p:cSld>
  <p:clrMapOvr>
    <a:masterClrMapping/>
  </p:clrMapOvr>
  <mc:AlternateContent xmlns:mc="http://schemas.openxmlformats.org/markup-compatibility/2006" xmlns:p14="http://schemas.microsoft.com/office/powerpoint/2010/main">
    <mc:Choice Requires="p14">
      <p:transition spd="slow" p14:dur="2000" advTm="72297"/>
    </mc:Choice>
    <mc:Fallback xmlns="">
      <p:transition spd="slow" advTm="72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public goods can exchanges generate? </a:t>
            </a:r>
          </a:p>
        </p:txBody>
      </p:sp>
      <p:sp>
        <p:nvSpPr>
          <p:cNvPr id="3" name="Content Placeholder 2"/>
          <p:cNvSpPr>
            <a:spLocks noGrp="1"/>
          </p:cNvSpPr>
          <p:nvPr>
            <p:ph idx="1"/>
          </p:nvPr>
        </p:nvSpPr>
        <p:spPr/>
        <p:txBody>
          <a:bodyPr>
            <a:normAutofit fontScale="92500" lnSpcReduction="10000"/>
          </a:bodyPr>
          <a:lstStyle/>
          <a:p>
            <a:r>
              <a:rPr lang="en-US" dirty="0"/>
              <a:t>Providing rating services to lenders </a:t>
            </a:r>
          </a:p>
          <a:p>
            <a:pPr algn="just"/>
            <a:r>
              <a:rPr lang="en-US" dirty="0"/>
              <a:t>Providing personalized metrics and theme-related information to help customers make more informed purchasing decisions to align with their preferences (e.g., diversity, sustainability, social impact, employee happiness)</a:t>
            </a:r>
          </a:p>
          <a:p>
            <a:pPr algn="just"/>
            <a:r>
              <a:rPr lang="en-US" dirty="0"/>
              <a:t>Providing platform to help enforce private property rights </a:t>
            </a:r>
          </a:p>
          <a:p>
            <a:pPr algn="just"/>
            <a:r>
              <a:rPr lang="en-US" dirty="0"/>
              <a:t>Providing systems to preserving freedom and rights in democratic society, not allowing authoritarian regimes to influence democratic process through digital technologies</a:t>
            </a:r>
          </a:p>
          <a:p>
            <a:pPr algn="just"/>
            <a:r>
              <a:rPr lang="en-US" dirty="0"/>
              <a:t>Providing systems to prevent surveillance capitalism</a:t>
            </a:r>
          </a:p>
          <a:p>
            <a:pPr algn="just"/>
            <a:r>
              <a:rPr lang="en-US" dirty="0"/>
              <a:t>Providing systems to facilitate open data policies  </a:t>
            </a:r>
          </a:p>
          <a:p>
            <a:pPr algn="just"/>
            <a:endParaRPr lang="en-US" dirty="0"/>
          </a:p>
          <a:p>
            <a:endParaRPr lang="en-US"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3587581"/>
      </p:ext>
    </p:extLst>
  </p:cSld>
  <p:clrMapOvr>
    <a:masterClrMapping/>
  </p:clrMapOvr>
  <mc:AlternateContent xmlns:mc="http://schemas.openxmlformats.org/markup-compatibility/2006" xmlns:p14="http://schemas.microsoft.com/office/powerpoint/2010/main">
    <mc:Choice Requires="p14">
      <p:transition spd="slow" p14:dur="2000" advTm="52652"/>
    </mc:Choice>
    <mc:Fallback xmlns="">
      <p:transition spd="slow" advTm="52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public interest? </a:t>
            </a:r>
          </a:p>
        </p:txBody>
      </p:sp>
      <p:sp>
        <p:nvSpPr>
          <p:cNvPr id="3" name="Content Placeholder 2"/>
          <p:cNvSpPr>
            <a:spLocks noGrp="1"/>
          </p:cNvSpPr>
          <p:nvPr>
            <p:ph idx="1"/>
          </p:nvPr>
        </p:nvSpPr>
        <p:spPr/>
        <p:txBody>
          <a:bodyPr/>
          <a:lstStyle/>
          <a:p>
            <a:r>
              <a:rPr lang="en-GB" dirty="0"/>
              <a:t>Data Protection Act 2018 - Schedule 1 Part 2 (</a:t>
            </a:r>
            <a:r>
              <a:rPr lang="en-GB" u="sng" dirty="0">
                <a:hlinkClick r:id="rId4"/>
              </a:rPr>
              <a:t>http://www.legislation.gov.uk/ukpga/2018/12/schedule/1/part/2/enacted</a:t>
            </a:r>
            <a:r>
              <a:rPr lang="en-GB" dirty="0"/>
              <a:t>)</a:t>
            </a:r>
          </a:p>
          <a:p>
            <a:r>
              <a:rPr lang="en-GB" dirty="0"/>
              <a:t>The term ‘substantial public interest’ is not defined in the DPA 2018 or the GDPR.</a:t>
            </a:r>
          </a:p>
          <a:p>
            <a:pPr algn="just"/>
            <a:r>
              <a:rPr lang="en-GB" dirty="0"/>
              <a:t>GDPR, Article 6.1(e) -   processing allowed when it is necessary for the performance of a task carried out in the </a:t>
            </a:r>
            <a:r>
              <a:rPr lang="en-GB" b="1" dirty="0"/>
              <a:t>public interest</a:t>
            </a:r>
            <a:r>
              <a:rPr lang="en-GB" dirty="0"/>
              <a:t> or in the exercise of official authority vested in the controller. </a:t>
            </a:r>
          </a:p>
        </p:txBody>
      </p:sp>
      <p:pic>
        <p:nvPicPr>
          <p:cNvPr id="4" name="Picture 3" descr="logo"/>
          <p:cNvPicPr/>
          <p:nvPr/>
        </p:nvPicPr>
        <p:blipFill>
          <a:blip r:embed="rId5">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888447519"/>
      </p:ext>
    </p:extLst>
  </p:cSld>
  <p:clrMapOvr>
    <a:masterClrMapping/>
  </p:clrMapOvr>
  <mc:AlternateContent xmlns:mc="http://schemas.openxmlformats.org/markup-compatibility/2006" xmlns:p14="http://schemas.microsoft.com/office/powerpoint/2010/main">
    <mc:Choice Requires="p14">
      <p:transition spd="slow" p14:dur="2000" advTm="95096"/>
    </mc:Choice>
    <mc:Fallback xmlns="">
      <p:transition spd="slow" advTm="95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governance from an exchange perspective </a:t>
            </a:r>
          </a:p>
        </p:txBody>
      </p:sp>
      <p:sp>
        <p:nvSpPr>
          <p:cNvPr id="3" name="Content Placeholder 2"/>
          <p:cNvSpPr>
            <a:spLocks noGrp="1"/>
          </p:cNvSpPr>
          <p:nvPr>
            <p:ph idx="1"/>
          </p:nvPr>
        </p:nvSpPr>
        <p:spPr/>
        <p:txBody>
          <a:bodyPr>
            <a:normAutofit/>
          </a:bodyPr>
          <a:lstStyle/>
          <a:p>
            <a:pPr algn="just"/>
            <a:r>
              <a:rPr lang="en-GB" dirty="0"/>
              <a:t>Data governance defines how an exchange manages its data assets, and how improved decision-making should be operationalised.</a:t>
            </a:r>
            <a:r>
              <a:rPr lang="zh-TW" altLang="en-US" dirty="0"/>
              <a:t> </a:t>
            </a:r>
            <a:r>
              <a:rPr lang="en-GB" dirty="0"/>
              <a:t>Aims</a:t>
            </a:r>
          </a:p>
          <a:p>
            <a:pPr lvl="1" algn="just"/>
            <a:r>
              <a:rPr lang="en-GB" dirty="0"/>
              <a:t>To understand where datasets are  and how to access them </a:t>
            </a:r>
          </a:p>
          <a:p>
            <a:pPr lvl="1" algn="just"/>
            <a:r>
              <a:rPr lang="en-GB" dirty="0"/>
              <a:t>To put in place effective processes to protect data from threats of inappropriate release and access </a:t>
            </a:r>
          </a:p>
          <a:p>
            <a:pPr lvl="1" algn="just"/>
            <a:r>
              <a:rPr lang="en-GB" dirty="0"/>
              <a:t>To acquire and develop the right resources and skillsets to manage data </a:t>
            </a:r>
          </a:p>
          <a:p>
            <a:pPr lvl="1" algn="just"/>
            <a:r>
              <a:rPr lang="en-GB" dirty="0"/>
              <a:t>To appreciate the importance of data stewardship, ownership, policies, and standards to lay the groundwork for sustainable governance</a:t>
            </a:r>
            <a:endParaRPr lang="en-GB" altLang="zh-TW"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62894709"/>
      </p:ext>
    </p:extLst>
  </p:cSld>
  <p:clrMapOvr>
    <a:masterClrMapping/>
  </p:clrMapOvr>
  <mc:AlternateContent xmlns:mc="http://schemas.openxmlformats.org/markup-compatibility/2006" xmlns:p14="http://schemas.microsoft.com/office/powerpoint/2010/main">
    <mc:Choice Requires="p14">
      <p:transition spd="slow" p14:dur="2000" advTm="47556"/>
    </mc:Choice>
    <mc:Fallback xmlns="">
      <p:transition spd="slow" advTm="47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policies </a:t>
            </a:r>
            <a:endParaRPr lang="en-US" dirty="0"/>
          </a:p>
        </p:txBody>
      </p:sp>
      <p:sp>
        <p:nvSpPr>
          <p:cNvPr id="3" name="Content Placeholder 2"/>
          <p:cNvSpPr>
            <a:spLocks noGrp="1"/>
          </p:cNvSpPr>
          <p:nvPr>
            <p:ph idx="1"/>
          </p:nvPr>
        </p:nvSpPr>
        <p:spPr/>
        <p:txBody>
          <a:bodyPr>
            <a:normAutofit lnSpcReduction="10000"/>
          </a:bodyPr>
          <a:lstStyle/>
          <a:p>
            <a:pPr lvl="0" algn="just"/>
            <a:r>
              <a:rPr lang="en-GB" dirty="0"/>
              <a:t>Data policies are the rules that the exchange utilises to manage its data assets, including enforcing authentication and access rights to data and compliance with laws and regulations.</a:t>
            </a:r>
          </a:p>
          <a:p>
            <a:pPr lvl="1" algn="just"/>
            <a:r>
              <a:rPr lang="en-GB" dirty="0"/>
              <a:t>What are these laws and regulations?</a:t>
            </a:r>
          </a:p>
          <a:p>
            <a:pPr lvl="2" algn="just"/>
            <a:r>
              <a:rPr lang="en-GB" dirty="0"/>
              <a:t>Data privacy: data to be encrypted and only aggregated data to be distributed </a:t>
            </a:r>
          </a:p>
          <a:p>
            <a:pPr lvl="1" algn="just"/>
            <a:r>
              <a:rPr lang="en-GB" dirty="0"/>
              <a:t>Cyber security </a:t>
            </a:r>
          </a:p>
          <a:p>
            <a:pPr lvl="1" algn="just"/>
            <a:r>
              <a:rPr lang="en-GB" dirty="0"/>
              <a:t>Fair trade</a:t>
            </a:r>
          </a:p>
          <a:p>
            <a:pPr lvl="1" algn="just"/>
            <a:r>
              <a:rPr lang="en-GB" dirty="0"/>
              <a:t>Access rights </a:t>
            </a:r>
          </a:p>
          <a:p>
            <a:pPr lvl="2" algn="just"/>
            <a:r>
              <a:rPr lang="en-GB" dirty="0"/>
              <a:t>Conducting due diligence on the Fintech developer </a:t>
            </a:r>
          </a:p>
          <a:p>
            <a:pPr lvl="2" algn="just"/>
            <a:r>
              <a:rPr lang="en-GB" dirty="0"/>
              <a:t>Creating digital </a:t>
            </a:r>
            <a:r>
              <a:rPr lang="en-GB" dirty="0" err="1"/>
              <a:t>Uis</a:t>
            </a:r>
            <a:r>
              <a:rPr lang="en-GB" dirty="0"/>
              <a:t> (users interfaces) </a:t>
            </a:r>
          </a:p>
          <a:p>
            <a:pPr lvl="2" algn="just"/>
            <a:r>
              <a:rPr lang="en-GB" dirty="0"/>
              <a:t>Access to raw data, cleaned data, rights to data, to data playgrounds, to regulatory solutions </a:t>
            </a:r>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79783590"/>
      </p:ext>
    </p:extLst>
  </p:cSld>
  <p:clrMapOvr>
    <a:masterClrMapping/>
  </p:clrMapOvr>
  <mc:AlternateContent xmlns:mc="http://schemas.openxmlformats.org/markup-compatibility/2006" xmlns:p14="http://schemas.microsoft.com/office/powerpoint/2010/main">
    <mc:Choice Requires="p14">
      <p:transition spd="slow" p14:dur="2000" advTm="88234"/>
    </mc:Choice>
    <mc:Fallback xmlns="">
      <p:transition spd="slow" advTm="88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standards </a:t>
            </a:r>
          </a:p>
        </p:txBody>
      </p:sp>
      <p:sp>
        <p:nvSpPr>
          <p:cNvPr id="3" name="Content Placeholder 2"/>
          <p:cNvSpPr>
            <a:spLocks noGrp="1"/>
          </p:cNvSpPr>
          <p:nvPr>
            <p:ph idx="1"/>
          </p:nvPr>
        </p:nvSpPr>
        <p:spPr/>
        <p:txBody>
          <a:bodyPr>
            <a:normAutofit/>
          </a:bodyPr>
          <a:lstStyle/>
          <a:p>
            <a:pPr algn="just"/>
            <a:r>
              <a:rPr lang="en-GB" dirty="0"/>
              <a:t>What are the precise criteria, specifications and rules for the definition, creation, storage and usage of data within the exchange? (for digital regulatory reporting DRR, to define the standards of data and data formats, for instance, defining the data formats for OTC derivatives)</a:t>
            </a:r>
          </a:p>
          <a:p>
            <a:pPr algn="just"/>
            <a:r>
              <a:rPr lang="en-GB" dirty="0"/>
              <a:t>What are the implications for business models i.e. cost to consume and manage the data, the associated entitlements and the usage rights?</a:t>
            </a:r>
          </a:p>
          <a:p>
            <a:pPr algn="just"/>
            <a:r>
              <a:rPr lang="en-US" dirty="0"/>
              <a:t>Open standards? </a:t>
            </a:r>
          </a:p>
          <a:p>
            <a:pPr algn="just"/>
            <a:r>
              <a:rPr lang="en-US" dirty="0"/>
              <a:t>Interoperability?</a:t>
            </a:r>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84145773"/>
      </p:ext>
    </p:extLst>
  </p:cSld>
  <p:clrMapOvr>
    <a:masterClrMapping/>
  </p:clrMapOvr>
  <mc:AlternateContent xmlns:mc="http://schemas.openxmlformats.org/markup-compatibility/2006" xmlns:p14="http://schemas.microsoft.com/office/powerpoint/2010/main">
    <mc:Choice Requires="p14">
      <p:transition spd="slow" p14:dur="2000" advTm="30780"/>
    </mc:Choice>
    <mc:Fallback xmlns="">
      <p:transition spd="slow" advTm="30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trusts </a:t>
            </a:r>
          </a:p>
        </p:txBody>
      </p:sp>
      <p:sp>
        <p:nvSpPr>
          <p:cNvPr id="3" name="Content Placeholder 2"/>
          <p:cNvSpPr>
            <a:spLocks noGrp="1"/>
          </p:cNvSpPr>
          <p:nvPr>
            <p:ph idx="1"/>
          </p:nvPr>
        </p:nvSpPr>
        <p:spPr/>
        <p:txBody>
          <a:bodyPr>
            <a:normAutofit fontScale="85000" lnSpcReduction="20000"/>
          </a:bodyPr>
          <a:lstStyle/>
          <a:p>
            <a:pPr algn="just"/>
            <a:r>
              <a:rPr lang="en-US" dirty="0"/>
              <a:t>A data trust provides ethical, architectural and governance support for trustworthy data processing </a:t>
            </a:r>
          </a:p>
          <a:p>
            <a:pPr algn="just"/>
            <a:r>
              <a:rPr lang="en-US" dirty="0"/>
              <a:t>Data trust is a means of facilitating data sharing in order to support industry’s, government’s and academe’s access to the data that is the raw material of AI development. </a:t>
            </a:r>
          </a:p>
          <a:p>
            <a:pPr algn="just"/>
            <a:r>
              <a:rPr lang="en-US" dirty="0"/>
              <a:t>Supply agreements under which data are supplied to the trust should ensure exchanges [of data] are secure and mutually beneficial</a:t>
            </a:r>
          </a:p>
          <a:p>
            <a:pPr algn="just"/>
            <a:r>
              <a:rPr lang="en-US" dirty="0"/>
              <a:t>What can the exchange contribute to a data trust to facilitate future generation of financial services? </a:t>
            </a:r>
          </a:p>
          <a:p>
            <a:pPr lvl="1" algn="just"/>
            <a:r>
              <a:rPr lang="en-US" dirty="0"/>
              <a:t>Financial inclusion (access to finance) </a:t>
            </a:r>
          </a:p>
          <a:p>
            <a:pPr lvl="1" algn="just"/>
            <a:r>
              <a:rPr lang="en-US" dirty="0"/>
              <a:t>Sustainable finance  </a:t>
            </a:r>
          </a:p>
          <a:p>
            <a:pPr lvl="2" algn="just"/>
            <a:r>
              <a:rPr lang="en-US" dirty="0"/>
              <a:t>Impact monitoring and reporting on Green Bond transactions </a:t>
            </a:r>
          </a:p>
          <a:p>
            <a:pPr lvl="2" algn="just"/>
            <a:r>
              <a:rPr lang="en-US" dirty="0"/>
              <a:t>Recording and tracking green data </a:t>
            </a:r>
          </a:p>
          <a:p>
            <a:pPr lvl="2" algn="just"/>
            <a:r>
              <a:rPr lang="en-US" dirty="0"/>
              <a:t>Is information public-good? Who should pay for it? </a:t>
            </a:r>
          </a:p>
          <a:p>
            <a:endParaRPr lang="en-US" dirty="0"/>
          </a:p>
          <a:p>
            <a:endParaRPr lang="en-US" dirty="0"/>
          </a:p>
          <a:p>
            <a:endParaRPr lang="en-US" dirty="0"/>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024673860"/>
      </p:ext>
    </p:extLst>
  </p:cSld>
  <p:clrMapOvr>
    <a:masterClrMapping/>
  </p:clrMapOvr>
  <mc:AlternateContent xmlns:mc="http://schemas.openxmlformats.org/markup-compatibility/2006" xmlns:p14="http://schemas.microsoft.com/office/powerpoint/2010/main">
    <mc:Choice Requires="p14">
      <p:transition spd="slow" p14:dur="2000" advTm="35071"/>
    </mc:Choice>
    <mc:Fallback xmlns="">
      <p:transition spd="slow" advTm="35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a:t>
            </a:r>
          </a:p>
        </p:txBody>
      </p:sp>
      <p:sp>
        <p:nvSpPr>
          <p:cNvPr id="3" name="Content Placeholder 2"/>
          <p:cNvSpPr>
            <a:spLocks noGrp="1"/>
          </p:cNvSpPr>
          <p:nvPr>
            <p:ph idx="1"/>
          </p:nvPr>
        </p:nvSpPr>
        <p:spPr/>
        <p:txBody>
          <a:bodyPr/>
          <a:lstStyle/>
          <a:p>
            <a:pPr lvl="0" algn="just"/>
            <a:endParaRPr lang="en-GB" b="1" dirty="0"/>
          </a:p>
          <a:p>
            <a:pPr lvl="0" algn="just"/>
            <a:r>
              <a:rPr lang="en-GB" dirty="0"/>
              <a:t>How to balance the role of a trusted third party and data protection, privacy right, and market competition </a:t>
            </a:r>
          </a:p>
          <a:p>
            <a:pPr lvl="0" algn="just"/>
            <a:endParaRPr lang="en-GB" dirty="0"/>
          </a:p>
          <a:p>
            <a:pPr lvl="0" algn="just"/>
            <a:r>
              <a:rPr lang="en-GB" dirty="0"/>
              <a:t>The function </a:t>
            </a:r>
            <a:r>
              <a:rPr lang="en-GB"/>
              <a:t>of exchanges as </a:t>
            </a:r>
            <a:r>
              <a:rPr lang="en-GB" dirty="0"/>
              <a:t>public </a:t>
            </a:r>
            <a:r>
              <a:rPr lang="en-GB"/>
              <a:t>good providers </a:t>
            </a:r>
            <a:r>
              <a:rPr lang="en-GB" dirty="0"/>
              <a:t>for the public interest, e.g. for improving access to finance, may allow them to provide public services even when the data subjects decide to withdraw their consent and erase their data. </a:t>
            </a:r>
          </a:p>
        </p:txBody>
      </p:sp>
      <p:pic>
        <p:nvPicPr>
          <p:cNvPr id="4" name="Picture 3"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10743724" y="21272"/>
            <a:ext cx="1448276" cy="687705"/>
          </a:xfrm>
          <a:prstGeom prst="rect">
            <a:avLst/>
          </a:prstGeom>
          <a:noFill/>
          <a:ln>
            <a:noFill/>
          </a:ln>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4782433"/>
      </p:ext>
    </p:extLst>
  </p:cSld>
  <p:clrMapOvr>
    <a:masterClrMapping/>
  </p:clrMapOvr>
  <mc:AlternateContent xmlns:mc="http://schemas.openxmlformats.org/markup-compatibility/2006" xmlns:p14="http://schemas.microsoft.com/office/powerpoint/2010/main">
    <mc:Choice Requires="p14">
      <p:transition spd="slow" p14:dur="2000" advTm="45818"/>
    </mc:Choice>
    <mc:Fallback xmlns="">
      <p:transition spd="slow" advTm="458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2459</TotalTime>
  <Words>1319</Words>
  <Application>Microsoft Office PowerPoint</Application>
  <PresentationFormat>Widescreen</PresentationFormat>
  <Paragraphs>109</Paragraphs>
  <Slides>15</Slides>
  <Notes>0</Notes>
  <HiddenSlides>0</HiddenSlides>
  <MMClips>15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新細明體</vt:lpstr>
      <vt:lpstr>Arial</vt:lpstr>
      <vt:lpstr>Calibri</vt:lpstr>
      <vt:lpstr>Calibri Light</vt:lpstr>
      <vt:lpstr>Times New Roman</vt:lpstr>
      <vt:lpstr>Office Theme</vt:lpstr>
      <vt:lpstr>PowerPoint Presentation</vt:lpstr>
      <vt:lpstr>Themes </vt:lpstr>
      <vt:lpstr>Stock exchanges </vt:lpstr>
      <vt:lpstr>Data ownership </vt:lpstr>
      <vt:lpstr>Data ownership (data as digital assets) </vt:lpstr>
      <vt:lpstr>Data stewardship </vt:lpstr>
      <vt:lpstr>Data stewardship </vt:lpstr>
      <vt:lpstr>What is a public good? </vt:lpstr>
      <vt:lpstr>What public goods can exchanges generate? </vt:lpstr>
      <vt:lpstr>What is public interest? </vt:lpstr>
      <vt:lpstr>Data governance from an exchange perspective </vt:lpstr>
      <vt:lpstr>Data policies </vt:lpstr>
      <vt:lpstr>Data standards </vt:lpstr>
      <vt:lpstr>Data trusts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Governance in financial services</dc:title>
  <dc:creator>Lee, Joseph</dc:creator>
  <cp:lastModifiedBy>Joeri Vananroye</cp:lastModifiedBy>
  <cp:revision>120</cp:revision>
  <dcterms:created xsi:type="dcterms:W3CDTF">2019-04-12T00:02:49Z</dcterms:created>
  <dcterms:modified xsi:type="dcterms:W3CDTF">2020-04-07T10:37:46Z</dcterms:modified>
</cp:coreProperties>
</file>