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5"/>
  </p:notesMasterIdLst>
  <p:handoutMasterIdLst>
    <p:handoutMasterId r:id="rId26"/>
  </p:handoutMasterIdLst>
  <p:sldIdLst>
    <p:sldId id="283" r:id="rId2"/>
    <p:sldId id="320" r:id="rId3"/>
    <p:sldId id="286" r:id="rId4"/>
    <p:sldId id="316" r:id="rId5"/>
    <p:sldId id="329" r:id="rId6"/>
    <p:sldId id="317" r:id="rId7"/>
    <p:sldId id="289" r:id="rId8"/>
    <p:sldId id="318" r:id="rId9"/>
    <p:sldId id="319" r:id="rId10"/>
    <p:sldId id="293" r:id="rId11"/>
    <p:sldId id="333" r:id="rId12"/>
    <p:sldId id="322" r:id="rId13"/>
    <p:sldId id="326" r:id="rId14"/>
    <p:sldId id="314" r:id="rId15"/>
    <p:sldId id="328" r:id="rId16"/>
    <p:sldId id="313" r:id="rId17"/>
    <p:sldId id="299" r:id="rId18"/>
    <p:sldId id="324" r:id="rId19"/>
    <p:sldId id="306" r:id="rId20"/>
    <p:sldId id="285" r:id="rId21"/>
    <p:sldId id="284" r:id="rId22"/>
    <p:sldId id="332" r:id="rId23"/>
    <p:sldId id="327" r:id="rId24"/>
  </p:sldIdLst>
  <p:sldSz cx="9144000" cy="5143500" type="screen16x9"/>
  <p:notesSz cx="6797675" cy="9926638"/>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68">
          <p15:clr>
            <a:srgbClr val="A4A3A4"/>
          </p15:clr>
        </p15:guide>
        <p15:guide id="2" orient="horz" pos="686">
          <p15:clr>
            <a:srgbClr val="A4A3A4"/>
          </p15:clr>
        </p15:guide>
        <p15:guide id="3" orient="horz" pos="830">
          <p15:clr>
            <a:srgbClr val="A4A3A4"/>
          </p15:clr>
        </p15:guide>
        <p15:guide id="4" orient="horz" pos="549">
          <p15:clr>
            <a:srgbClr val="A4A3A4"/>
          </p15:clr>
        </p15:guide>
        <p15:guide id="5" orient="horz" pos="2661">
          <p15:clr>
            <a:srgbClr val="A4A3A4"/>
          </p15:clr>
        </p15:guide>
        <p15:guide id="6" orient="horz" pos="244">
          <p15:clr>
            <a:srgbClr val="A4A3A4"/>
          </p15:clr>
        </p15:guide>
        <p15:guide id="7" orient="horz" pos="1889">
          <p15:clr>
            <a:srgbClr val="A4A3A4"/>
          </p15:clr>
        </p15:guide>
        <p15:guide id="8" orient="horz" pos="1253">
          <p15:clr>
            <a:srgbClr val="A4A3A4"/>
          </p15:clr>
        </p15:guide>
        <p15:guide id="9" orient="horz" pos="3091">
          <p15:clr>
            <a:srgbClr val="A4A3A4"/>
          </p15:clr>
        </p15:guide>
        <p15:guide id="10" pos="567">
          <p15:clr>
            <a:srgbClr val="A4A3A4"/>
          </p15:clr>
        </p15:guide>
        <p15:guide id="11" pos="2880">
          <p15:clr>
            <a:srgbClr val="A4A3A4"/>
          </p15:clr>
        </p15:guide>
        <p15:guide id="12" pos="5199">
          <p15:clr>
            <a:srgbClr val="A4A3A4"/>
          </p15:clr>
        </p15:guide>
        <p15:guide id="13" pos="500">
          <p15:clr>
            <a:srgbClr val="A4A3A4"/>
          </p15:clr>
        </p15:guide>
        <p15:guide id="14" pos="5266">
          <p15:clr>
            <a:srgbClr val="A4A3A4"/>
          </p15:clr>
        </p15:guide>
        <p15:guide id="15" pos="2498">
          <p15:clr>
            <a:srgbClr val="A4A3A4"/>
          </p15:clr>
        </p15:guide>
        <p15:guide id="16" orient="horz" pos="2626">
          <p15:clr>
            <a:srgbClr val="A4A3A4"/>
          </p15:clr>
        </p15:guide>
        <p15:guide id="17" orient="horz" pos="1249">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Ronnie Wesseling" initials="J.A.M."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9"/>
    <a:srgbClr val="CFC4B9"/>
    <a:srgbClr val="9B8F83"/>
    <a:srgbClr val="E2DCD5"/>
    <a:srgbClr val="FFFFFF"/>
    <a:srgbClr val="4071BA"/>
    <a:srgbClr val="20395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3373" autoAdjust="0"/>
  </p:normalViewPr>
  <p:slideViewPr>
    <p:cSldViewPr snapToGrid="0" showGuides="1">
      <p:cViewPr varScale="1">
        <p:scale>
          <a:sx n="155" d="100"/>
          <a:sy n="155" d="100"/>
        </p:scale>
        <p:origin x="312" y="91"/>
      </p:cViewPr>
      <p:guideLst>
        <p:guide orient="horz" pos="3168"/>
        <p:guide orient="horz" pos="686"/>
        <p:guide orient="horz" pos="830"/>
        <p:guide orient="horz" pos="549"/>
        <p:guide orient="horz" pos="2661"/>
        <p:guide orient="horz" pos="244"/>
        <p:guide orient="horz" pos="1889"/>
        <p:guide orient="horz" pos="1253"/>
        <p:guide orient="horz" pos="3091"/>
        <p:guide pos="567"/>
        <p:guide pos="2880"/>
        <p:guide pos="5199"/>
        <p:guide pos="500"/>
        <p:guide pos="5266"/>
        <p:guide pos="2498"/>
        <p:guide orient="horz" pos="2626"/>
        <p:guide orient="horz" pos="1249"/>
      </p:guideLst>
    </p:cSldViewPr>
  </p:slideViewPr>
  <p:notesTextViewPr>
    <p:cViewPr>
      <p:scale>
        <a:sx n="1" d="1"/>
        <a:sy n="1" d="1"/>
      </p:scale>
      <p:origin x="0" y="0"/>
    </p:cViewPr>
  </p:notesTextViewPr>
  <p:sorterViewPr>
    <p:cViewPr>
      <p:scale>
        <a:sx n="66" d="100"/>
        <a:sy n="66" d="100"/>
      </p:scale>
      <p:origin x="0" y="0"/>
    </p:cViewPr>
  </p:sorterViewPr>
  <p:notesViewPr>
    <p:cSldViewPr snapToGrid="0" showGuides="1">
      <p:cViewPr varScale="1">
        <p:scale>
          <a:sx n="82" d="100"/>
          <a:sy n="82" d="100"/>
        </p:scale>
        <p:origin x="-3180" y="-96"/>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ommentAuthors" Target="commentAuthors.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8784C15E-B15A-4CB2-BC79-D73BDF651B0E}" type="datetimeFigureOut">
              <a:rPr lang="nl-NL" smtClean="0"/>
              <a:pPr/>
              <a:t>1-10-2020</a:t>
            </a:fld>
            <a:endParaRPr lang="nl-NL"/>
          </a:p>
        </p:txBody>
      </p:sp>
      <p:sp>
        <p:nvSpPr>
          <p:cNvPr id="4" name="Tijdelijke aanduiding voor voettekst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nl-NL"/>
          </a:p>
        </p:txBody>
      </p:sp>
      <p:sp>
        <p:nvSpPr>
          <p:cNvPr id="5" name="Tijdelijke aanduiding voor dianumm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974E4993-82BF-4161-A797-C0C9E09877AB}" type="slidenum">
              <a:rPr lang="nl-NL" smtClean="0"/>
              <a:pPr/>
              <a:t>‹#›</a:t>
            </a:fld>
            <a:endParaRPr lang="nl-NL"/>
          </a:p>
        </p:txBody>
      </p:sp>
      <p:pic>
        <p:nvPicPr>
          <p:cNvPr id="7" name="Afbeelding 5"/>
          <p:cNvPicPr>
            <a:picLocks noChangeAspect="1"/>
          </p:cNvPicPr>
          <p:nvPr/>
        </p:nvPicPr>
        <p:blipFill rotWithShape="1">
          <a:blip r:embed="rId2" cstate="screen">
            <a:extLst>
              <a:ext uri="{28A0092B-C50C-407E-A947-70E740481C1C}">
                <a14:useLocalDpi xmlns:a14="http://schemas.microsoft.com/office/drawing/2010/main" val="0"/>
              </a:ext>
            </a:extLst>
          </a:blip>
          <a:srcRect r="50396" b="20886"/>
          <a:stretch/>
        </p:blipFill>
        <p:spPr>
          <a:xfrm>
            <a:off x="4894062" y="507561"/>
            <a:ext cx="1416016" cy="309187"/>
          </a:xfrm>
          <a:prstGeom prst="rect">
            <a:avLst/>
          </a:prstGeom>
        </p:spPr>
      </p:pic>
    </p:spTree>
    <p:extLst>
      <p:ext uri="{BB962C8B-B14F-4D97-AF65-F5344CB8AC3E}">
        <p14:creationId xmlns:p14="http://schemas.microsoft.com/office/powerpoint/2010/main" val="19976749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4F4EC0E8-2C81-4581-8F25-7B8EE556C9B3}" type="datetimeFigureOut">
              <a:rPr lang="nl-NL" smtClean="0"/>
              <a:pPr/>
              <a:t>1-10-2020</a:t>
            </a:fld>
            <a:endParaRPr lang="nl-NL"/>
          </a:p>
        </p:txBody>
      </p:sp>
      <p:sp>
        <p:nvSpPr>
          <p:cNvPr id="4" name="Tijdelijke aanduiding voor dia-afbeelding 3"/>
          <p:cNvSpPr>
            <a:spLocks noGrp="1" noRot="1" noChangeAspect="1"/>
          </p:cNvSpPr>
          <p:nvPr>
            <p:ph type="sldImg" idx="2"/>
          </p:nvPr>
        </p:nvSpPr>
        <p:spPr>
          <a:xfrm>
            <a:off x="90488" y="981075"/>
            <a:ext cx="6616700" cy="3722688"/>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79768" y="4952090"/>
            <a:ext cx="5438140" cy="4466987"/>
          </a:xfrm>
          <a:prstGeom prst="rect">
            <a:avLst/>
          </a:prstGeom>
        </p:spPr>
        <p:txBody>
          <a:bodyPr vert="horz" lIns="91440" tIns="45720" rIns="91440" bIns="45720" rtlCol="0"/>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01745A04-A930-45F5-8580-8D4F1D0655A9}" type="slidenum">
              <a:rPr lang="nl-NL" smtClean="0"/>
              <a:pPr/>
              <a:t>‹#›</a:t>
            </a:fld>
            <a:endParaRPr lang="nl-NL"/>
          </a:p>
        </p:txBody>
      </p:sp>
      <p:pic>
        <p:nvPicPr>
          <p:cNvPr id="9" name="Afbeelding 5"/>
          <p:cNvPicPr>
            <a:picLocks noChangeAspect="1"/>
          </p:cNvPicPr>
          <p:nvPr/>
        </p:nvPicPr>
        <p:blipFill rotWithShape="1">
          <a:blip r:embed="rId2" cstate="screen">
            <a:extLst>
              <a:ext uri="{28A0092B-C50C-407E-A947-70E740481C1C}">
                <a14:useLocalDpi xmlns:a14="http://schemas.microsoft.com/office/drawing/2010/main" val="0"/>
              </a:ext>
            </a:extLst>
          </a:blip>
          <a:srcRect r="50396" b="20886"/>
          <a:stretch/>
        </p:blipFill>
        <p:spPr>
          <a:xfrm>
            <a:off x="4894062" y="331641"/>
            <a:ext cx="1416016" cy="309187"/>
          </a:xfrm>
          <a:prstGeom prst="rect">
            <a:avLst/>
          </a:prstGeom>
        </p:spPr>
      </p:pic>
    </p:spTree>
    <p:extLst>
      <p:ext uri="{BB962C8B-B14F-4D97-AF65-F5344CB8AC3E}">
        <p14:creationId xmlns:p14="http://schemas.microsoft.com/office/powerpoint/2010/main" val="30287597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59B7CAA-B25F-45BD-870D-352D53FE5540}" type="slidenum">
              <a:rPr kumimoji="0" lang="en-US" sz="1200" b="0" i="0" u="none" strike="noStrike" kern="1200" cap="none" spc="0" normalizeH="0" baseline="0" noProof="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Arial"/>
              <a:ea typeface="+mn-ea"/>
              <a:cs typeface="+mn-cs"/>
            </a:endParaRPr>
          </a:p>
        </p:txBody>
      </p:sp>
      <p:sp>
        <p:nvSpPr>
          <p:cNvPr id="152578" name="Rectangle 2"/>
          <p:cNvSpPr>
            <a:spLocks noGrp="1" noRot="1" noChangeAspect="1" noChangeArrowheads="1" noTextEdit="1"/>
          </p:cNvSpPr>
          <p:nvPr>
            <p:ph type="sldImg"/>
          </p:nvPr>
        </p:nvSpPr>
        <p:spPr>
          <a:xfrm>
            <a:off x="-560388" y="877888"/>
            <a:ext cx="7797801" cy="4386262"/>
          </a:xfrm>
          <a:ln/>
        </p:spPr>
      </p:sp>
      <p:sp>
        <p:nvSpPr>
          <p:cNvPr id="152579" name="Rectangle 3"/>
          <p:cNvSpPr>
            <a:spLocks noGrp="1" noChangeArrowheads="1"/>
          </p:cNvSpPr>
          <p:nvPr>
            <p:ph type="body" idx="1"/>
          </p:nvPr>
        </p:nvSpPr>
        <p:spPr/>
        <p:txBody>
          <a:bodyPr/>
          <a:lstStyle/>
          <a:p>
            <a:endParaRPr lang="nl-NL"/>
          </a:p>
        </p:txBody>
      </p:sp>
    </p:spTree>
    <p:extLst>
      <p:ext uri="{BB962C8B-B14F-4D97-AF65-F5344CB8AC3E}">
        <p14:creationId xmlns:p14="http://schemas.microsoft.com/office/powerpoint/2010/main" val="281490008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8" name="Tijdelijke aanduiding voor afbeelding 2"/>
          <p:cNvSpPr>
            <a:spLocks noGrp="1"/>
          </p:cNvSpPr>
          <p:nvPr>
            <p:ph type="pic" idx="13"/>
          </p:nvPr>
        </p:nvSpPr>
        <p:spPr>
          <a:xfrm>
            <a:off x="0" y="-1706"/>
            <a:ext cx="9144000" cy="2999700"/>
          </a:xfrm>
          <a:solidFill>
            <a:schemeClr val="bg1">
              <a:lumMod val="95000"/>
            </a:schemeClr>
          </a:solidFill>
        </p:spPr>
        <p:txBody>
          <a:bodyPr/>
          <a:lstStyle>
            <a:lvl1pPr marL="0" indent="0">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nl-NL"/>
          </a:p>
        </p:txBody>
      </p:sp>
      <p:pic>
        <p:nvPicPr>
          <p:cNvPr id="21" name="Picture 20"/>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2835684" y="4677321"/>
            <a:ext cx="3472632" cy="419221"/>
          </a:xfrm>
          <a:prstGeom prst="rect">
            <a:avLst/>
          </a:prstGeom>
        </p:spPr>
      </p:pic>
      <p:sp>
        <p:nvSpPr>
          <p:cNvPr id="2" name="Titel 1"/>
          <p:cNvSpPr>
            <a:spLocks noGrp="1"/>
          </p:cNvSpPr>
          <p:nvPr userDrawn="1">
            <p:ph type="ctrTitle"/>
          </p:nvPr>
        </p:nvSpPr>
        <p:spPr>
          <a:xfrm>
            <a:off x="782873" y="3112419"/>
            <a:ext cx="7576903" cy="594066"/>
          </a:xfrm>
        </p:spPr>
        <p:txBody>
          <a:bodyPr anchor="b" anchorCtr="0">
            <a:noAutofit/>
          </a:bodyPr>
          <a:lstStyle>
            <a:lvl1pPr algn="l">
              <a:defRPr sz="3600">
                <a:solidFill>
                  <a:schemeClr val="tx2"/>
                </a:solidFill>
              </a:defRPr>
            </a:lvl1pPr>
          </a:lstStyle>
          <a:p>
            <a:r>
              <a:rPr lang="en-US" smtClean="0"/>
              <a:t>Click to edit Master title style</a:t>
            </a:r>
            <a:endParaRPr lang="nl-NL" dirty="0"/>
          </a:p>
        </p:txBody>
      </p:sp>
      <p:sp>
        <p:nvSpPr>
          <p:cNvPr id="3" name="Ondertitel 2"/>
          <p:cNvSpPr>
            <a:spLocks noGrp="1"/>
          </p:cNvSpPr>
          <p:nvPr userDrawn="1">
            <p:ph type="subTitle" idx="1"/>
          </p:nvPr>
        </p:nvSpPr>
        <p:spPr>
          <a:xfrm>
            <a:off x="782873" y="3683771"/>
            <a:ext cx="7576903" cy="486054"/>
          </a:xfrm>
        </p:spPr>
        <p:txBody>
          <a:bodyPr>
            <a:noAutofit/>
          </a:bodyPr>
          <a:lstStyle>
            <a:lvl1pPr marL="0" indent="0" algn="l">
              <a:buNone/>
              <a:defRPr sz="2400">
                <a:solidFill>
                  <a:schemeClr val="tx2"/>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NL" dirty="0"/>
          </a:p>
        </p:txBody>
      </p:sp>
      <p:sp>
        <p:nvSpPr>
          <p:cNvPr id="12" name="Tijdelijke aanduiding voor voettekst 4"/>
          <p:cNvSpPr>
            <a:spLocks noGrp="1"/>
          </p:cNvSpPr>
          <p:nvPr userDrawn="1">
            <p:ph type="ftr" sz="quarter" idx="3"/>
          </p:nvPr>
        </p:nvSpPr>
        <p:spPr>
          <a:xfrm>
            <a:off x="5020236" y="4781864"/>
            <a:ext cx="3860161" cy="184666"/>
          </a:xfrm>
          <a:prstGeom prst="rect">
            <a:avLst/>
          </a:prstGeom>
        </p:spPr>
        <p:txBody>
          <a:bodyPr vert="horz" wrap="square" lIns="91440" tIns="45720" rIns="91440" bIns="45720" rtlCol="0" anchor="ctr">
            <a:spAutoFit/>
          </a:bodyPr>
          <a:lstStyle>
            <a:lvl1pPr algn="r">
              <a:defRPr sz="600">
                <a:solidFill>
                  <a:schemeClr val="tx1">
                    <a:tint val="75000"/>
                  </a:schemeClr>
                </a:solidFill>
              </a:defRPr>
            </a:lvl1pPr>
          </a:lstStyle>
          <a:p>
            <a:r>
              <a:rPr lang="nl-NL" dirty="0"/>
              <a:t>90002381 P 1562772 / 1</a:t>
            </a:r>
          </a:p>
        </p:txBody>
      </p:sp>
      <p:cxnSp>
        <p:nvCxnSpPr>
          <p:cNvPr id="22" name="Rechte verbindingslijn 8"/>
          <p:cNvCxnSpPr>
            <a:cxnSpLocks noChangeShapeType="1"/>
          </p:cNvCxnSpPr>
          <p:nvPr userDrawn="1"/>
        </p:nvCxnSpPr>
        <p:spPr bwMode="auto">
          <a:xfrm>
            <a:off x="0" y="4617690"/>
            <a:ext cx="9144000" cy="0"/>
          </a:xfrm>
          <a:prstGeom prst="line">
            <a:avLst/>
          </a:prstGeom>
          <a:noFill/>
          <a:ln w="15875" cap="rnd" algn="ctr">
            <a:solidFill>
              <a:schemeClr val="accent1"/>
            </a:solidFill>
            <a:prstDash val="sysDot"/>
            <a:round/>
            <a:headEnd/>
            <a:tailEnd/>
          </a:ln>
        </p:spPr>
      </p:cxnSp>
    </p:spTree>
    <p:extLst>
      <p:ext uri="{BB962C8B-B14F-4D97-AF65-F5344CB8AC3E}">
        <p14:creationId xmlns:p14="http://schemas.microsoft.com/office/powerpoint/2010/main" val="10580394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el 1"/>
          <p:cNvSpPr>
            <a:spLocks noGrp="1"/>
          </p:cNvSpPr>
          <p:nvPr>
            <p:ph type="title"/>
          </p:nvPr>
        </p:nvSpPr>
        <p:spPr>
          <a:xfrm>
            <a:off x="782873" y="386954"/>
            <a:ext cx="7576903" cy="857250"/>
          </a:xfrm>
        </p:spPr>
        <p:txBody>
          <a:bodyPr/>
          <a:lstStyle/>
          <a:p>
            <a:r>
              <a:rPr lang="en-US" smtClean="0"/>
              <a:t>Click to edit Master title style</a:t>
            </a:r>
            <a:endParaRPr lang="nl-NL" dirty="0"/>
          </a:p>
        </p:txBody>
      </p:sp>
      <p:sp>
        <p:nvSpPr>
          <p:cNvPr id="3" name="Tijdelijke aanduiding voor inhoud 2"/>
          <p:cNvSpPr>
            <a:spLocks noGrp="1"/>
          </p:cNvSpPr>
          <p:nvPr>
            <p:ph idx="1"/>
          </p:nvPr>
        </p:nvSpPr>
        <p:spPr>
          <a:xfrm>
            <a:off x="782873" y="1318381"/>
            <a:ext cx="7576903" cy="299498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dirty="0"/>
          </a:p>
        </p:txBody>
      </p:sp>
      <p:sp>
        <p:nvSpPr>
          <p:cNvPr id="6" name="Tijdelijke aanduiding voor dianummer 5"/>
          <p:cNvSpPr>
            <a:spLocks noGrp="1"/>
          </p:cNvSpPr>
          <p:nvPr>
            <p:ph type="sldNum" sz="quarter" idx="12"/>
          </p:nvPr>
        </p:nvSpPr>
        <p:spPr/>
        <p:txBody>
          <a:bodyPr/>
          <a:lstStyle/>
          <a:p>
            <a:fld id="{B86DE904-C121-477E-B2B0-923493BF220C}" type="slidenum">
              <a:rPr lang="nl-NL" smtClean="0"/>
              <a:pPr/>
              <a:t>‹#›</a:t>
            </a:fld>
            <a:endParaRPr lang="nl-NL"/>
          </a:p>
        </p:txBody>
      </p:sp>
    </p:spTree>
    <p:extLst>
      <p:ext uri="{BB962C8B-B14F-4D97-AF65-F5344CB8AC3E}">
        <p14:creationId xmlns:p14="http://schemas.microsoft.com/office/powerpoint/2010/main" val="37733311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el 1"/>
          <p:cNvSpPr>
            <a:spLocks noGrp="1"/>
          </p:cNvSpPr>
          <p:nvPr>
            <p:ph type="title"/>
          </p:nvPr>
        </p:nvSpPr>
        <p:spPr>
          <a:xfrm>
            <a:off x="782873" y="386954"/>
            <a:ext cx="7576903" cy="857250"/>
          </a:xfrm>
        </p:spPr>
        <p:txBody>
          <a:bodyPr/>
          <a:lstStyle>
            <a:lvl1pPr>
              <a:defRPr/>
            </a:lvl1pPr>
          </a:lstStyle>
          <a:p>
            <a:r>
              <a:rPr lang="en-US" smtClean="0"/>
              <a:t>Click to edit Master title style</a:t>
            </a:r>
            <a:endParaRPr lang="nl-NL"/>
          </a:p>
        </p:txBody>
      </p:sp>
      <p:sp>
        <p:nvSpPr>
          <p:cNvPr id="4" name="Tijdelijke aanduiding voor inhoud 3"/>
          <p:cNvSpPr>
            <a:spLocks noGrp="1"/>
          </p:cNvSpPr>
          <p:nvPr>
            <p:ph sz="half" idx="2"/>
          </p:nvPr>
        </p:nvSpPr>
        <p:spPr>
          <a:xfrm>
            <a:off x="782872" y="1318380"/>
            <a:ext cx="3607200" cy="2999743"/>
          </a:xfrm>
        </p:spPr>
        <p:txBody>
          <a:bodyPr>
            <a:normAutofit/>
          </a:bodyPr>
          <a:lstStyle>
            <a:lvl1pPr>
              <a:defRPr sz="1600"/>
            </a:lvl1pPr>
            <a:lvl2pPr>
              <a:defRPr sz="1400"/>
            </a:lvl2pPr>
            <a:lvl3pPr>
              <a:defRPr sz="1200"/>
            </a:lvl3pPr>
            <a:lvl4pPr>
              <a:defRPr sz="1000"/>
            </a:lvl4pPr>
            <a:lvl5pPr>
              <a:defRPr sz="10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dirty="0"/>
          </a:p>
        </p:txBody>
      </p:sp>
      <p:sp>
        <p:nvSpPr>
          <p:cNvPr id="6" name="Tijdelijke aanduiding voor inhoud 5"/>
          <p:cNvSpPr>
            <a:spLocks noGrp="1"/>
          </p:cNvSpPr>
          <p:nvPr>
            <p:ph sz="quarter" idx="4"/>
          </p:nvPr>
        </p:nvSpPr>
        <p:spPr>
          <a:xfrm>
            <a:off x="4751295" y="1318380"/>
            <a:ext cx="3608481" cy="2999743"/>
          </a:xfrm>
        </p:spPr>
        <p:txBody>
          <a:bodyPr>
            <a:normAutofit/>
          </a:bodyPr>
          <a:lstStyle>
            <a:lvl1pPr>
              <a:defRPr sz="1600"/>
            </a:lvl1pPr>
            <a:lvl2pPr>
              <a:defRPr sz="1400"/>
            </a:lvl2pPr>
            <a:lvl3pPr>
              <a:defRPr sz="1200"/>
            </a:lvl3pPr>
            <a:lvl4pPr>
              <a:defRPr sz="1000"/>
            </a:lvl4pPr>
            <a:lvl5pPr>
              <a:defRPr sz="10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dirty="0"/>
          </a:p>
        </p:txBody>
      </p:sp>
      <p:sp>
        <p:nvSpPr>
          <p:cNvPr id="9" name="Tijdelijke aanduiding voor dianummer 8"/>
          <p:cNvSpPr>
            <a:spLocks noGrp="1"/>
          </p:cNvSpPr>
          <p:nvPr>
            <p:ph type="sldNum" sz="quarter" idx="12"/>
          </p:nvPr>
        </p:nvSpPr>
        <p:spPr/>
        <p:txBody>
          <a:bodyPr/>
          <a:lstStyle/>
          <a:p>
            <a:fld id="{B86DE904-C121-477E-B2B0-923493BF220C}" type="slidenum">
              <a:rPr lang="nl-NL" smtClean="0"/>
              <a:pPr/>
              <a:t>‹#›</a:t>
            </a:fld>
            <a:endParaRPr lang="nl-NL"/>
          </a:p>
        </p:txBody>
      </p:sp>
    </p:spTree>
    <p:extLst>
      <p:ext uri="{BB962C8B-B14F-4D97-AF65-F5344CB8AC3E}">
        <p14:creationId xmlns:p14="http://schemas.microsoft.com/office/powerpoint/2010/main" val="8757440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Text and Picture">
    <p:spTree>
      <p:nvGrpSpPr>
        <p:cNvPr id="1" name=""/>
        <p:cNvGrpSpPr/>
        <p:nvPr/>
      </p:nvGrpSpPr>
      <p:grpSpPr>
        <a:xfrm>
          <a:off x="0" y="0"/>
          <a:ext cx="0" cy="0"/>
          <a:chOff x="0" y="0"/>
          <a:chExt cx="0" cy="0"/>
        </a:xfrm>
      </p:grpSpPr>
      <p:sp>
        <p:nvSpPr>
          <p:cNvPr id="7" name="Tijdelijke aanduiding voor afbeelding 2"/>
          <p:cNvSpPr>
            <a:spLocks noGrp="1"/>
          </p:cNvSpPr>
          <p:nvPr>
            <p:ph type="pic" idx="13"/>
          </p:nvPr>
        </p:nvSpPr>
        <p:spPr>
          <a:xfrm>
            <a:off x="4752575" y="1318380"/>
            <a:ext cx="3607200" cy="2999700"/>
          </a:xfrm>
          <a:solidFill>
            <a:schemeClr val="bg1">
              <a:lumMod val="95000"/>
            </a:schemeClr>
          </a:solidFill>
        </p:spPr>
        <p:txBody>
          <a:bodyPr/>
          <a:lstStyle>
            <a:lvl1pPr marL="0" indent="0">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nl-NL"/>
          </a:p>
        </p:txBody>
      </p:sp>
      <p:sp>
        <p:nvSpPr>
          <p:cNvPr id="2" name="Titel 1"/>
          <p:cNvSpPr>
            <a:spLocks noGrp="1"/>
          </p:cNvSpPr>
          <p:nvPr>
            <p:ph type="title"/>
          </p:nvPr>
        </p:nvSpPr>
        <p:spPr>
          <a:xfrm>
            <a:off x="782873" y="386954"/>
            <a:ext cx="7576903" cy="857250"/>
          </a:xfrm>
        </p:spPr>
        <p:txBody>
          <a:bodyPr/>
          <a:lstStyle>
            <a:lvl1pPr>
              <a:defRPr/>
            </a:lvl1pPr>
          </a:lstStyle>
          <a:p>
            <a:r>
              <a:rPr lang="en-US" smtClean="0"/>
              <a:t>Click to edit Master title style</a:t>
            </a:r>
            <a:endParaRPr lang="nl-NL"/>
          </a:p>
        </p:txBody>
      </p:sp>
      <p:sp>
        <p:nvSpPr>
          <p:cNvPr id="4" name="Tijdelijke aanduiding voor inhoud 3"/>
          <p:cNvSpPr>
            <a:spLocks noGrp="1"/>
          </p:cNvSpPr>
          <p:nvPr>
            <p:ph sz="half" idx="2"/>
          </p:nvPr>
        </p:nvSpPr>
        <p:spPr>
          <a:xfrm>
            <a:off x="782872" y="1318380"/>
            <a:ext cx="3607200" cy="2999743"/>
          </a:xfrm>
        </p:spPr>
        <p:txBody>
          <a:bodyPr>
            <a:normAutofit/>
          </a:bodyPr>
          <a:lstStyle>
            <a:lvl1pPr>
              <a:defRPr sz="1600"/>
            </a:lvl1pPr>
            <a:lvl2pPr>
              <a:defRPr sz="1400"/>
            </a:lvl2pPr>
            <a:lvl3pPr>
              <a:defRPr sz="1200"/>
            </a:lvl3pPr>
            <a:lvl4pPr>
              <a:defRPr sz="1000"/>
            </a:lvl4pPr>
            <a:lvl5pPr>
              <a:defRPr sz="10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dirty="0"/>
          </a:p>
        </p:txBody>
      </p:sp>
      <p:sp>
        <p:nvSpPr>
          <p:cNvPr id="9" name="Tijdelijke aanduiding voor dianummer 8"/>
          <p:cNvSpPr>
            <a:spLocks noGrp="1"/>
          </p:cNvSpPr>
          <p:nvPr>
            <p:ph type="sldNum" sz="quarter" idx="12"/>
          </p:nvPr>
        </p:nvSpPr>
        <p:spPr/>
        <p:txBody>
          <a:bodyPr/>
          <a:lstStyle/>
          <a:p>
            <a:fld id="{B86DE904-C121-477E-B2B0-923493BF220C}" type="slidenum">
              <a:rPr lang="nl-NL" smtClean="0"/>
              <a:pPr/>
              <a:t>‹#›</a:t>
            </a:fld>
            <a:endParaRPr lang="nl-NL"/>
          </a:p>
        </p:txBody>
      </p:sp>
    </p:spTree>
    <p:extLst>
      <p:ext uri="{BB962C8B-B14F-4D97-AF65-F5344CB8AC3E}">
        <p14:creationId xmlns:p14="http://schemas.microsoft.com/office/powerpoint/2010/main" val="8757440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Picture">
    <p:spTree>
      <p:nvGrpSpPr>
        <p:cNvPr id="1" name=""/>
        <p:cNvGrpSpPr/>
        <p:nvPr/>
      </p:nvGrpSpPr>
      <p:grpSpPr>
        <a:xfrm>
          <a:off x="0" y="0"/>
          <a:ext cx="0" cy="0"/>
          <a:chOff x="0" y="0"/>
          <a:chExt cx="0" cy="0"/>
        </a:xfrm>
      </p:grpSpPr>
      <p:sp>
        <p:nvSpPr>
          <p:cNvPr id="2" name="Titel 1"/>
          <p:cNvSpPr>
            <a:spLocks noGrp="1"/>
          </p:cNvSpPr>
          <p:nvPr>
            <p:ph type="title"/>
          </p:nvPr>
        </p:nvSpPr>
        <p:spPr>
          <a:xfrm>
            <a:off x="782873" y="386954"/>
            <a:ext cx="7576903" cy="857250"/>
          </a:xfrm>
        </p:spPr>
        <p:txBody>
          <a:bodyPr/>
          <a:lstStyle/>
          <a:p>
            <a:r>
              <a:rPr lang="en-US" smtClean="0"/>
              <a:t>Click to edit Master title style</a:t>
            </a:r>
            <a:endParaRPr lang="nl-NL"/>
          </a:p>
        </p:txBody>
      </p:sp>
      <p:sp>
        <p:nvSpPr>
          <p:cNvPr id="6" name="Tijdelijke aanduiding voor dianummer 5"/>
          <p:cNvSpPr>
            <a:spLocks noGrp="1"/>
          </p:cNvSpPr>
          <p:nvPr>
            <p:ph type="sldNum" sz="quarter" idx="12"/>
          </p:nvPr>
        </p:nvSpPr>
        <p:spPr/>
        <p:txBody>
          <a:bodyPr/>
          <a:lstStyle/>
          <a:p>
            <a:fld id="{B86DE904-C121-477E-B2B0-923493BF220C}" type="slidenum">
              <a:rPr lang="nl-NL" smtClean="0"/>
              <a:pPr/>
              <a:t>‹#›</a:t>
            </a:fld>
            <a:endParaRPr lang="nl-NL"/>
          </a:p>
        </p:txBody>
      </p:sp>
      <p:sp>
        <p:nvSpPr>
          <p:cNvPr id="7" name="Tijdelijke aanduiding voor afbeelding 2"/>
          <p:cNvSpPr>
            <a:spLocks noGrp="1"/>
          </p:cNvSpPr>
          <p:nvPr>
            <p:ph type="pic" idx="13"/>
          </p:nvPr>
        </p:nvSpPr>
        <p:spPr>
          <a:xfrm>
            <a:off x="782872" y="1318381"/>
            <a:ext cx="7578000" cy="2999700"/>
          </a:xfrm>
          <a:solidFill>
            <a:schemeClr val="bg1">
              <a:lumMod val="95000"/>
            </a:schemeClr>
          </a:solidFill>
        </p:spPr>
        <p:txBody>
          <a:bodyPr/>
          <a:lstStyle>
            <a:lvl1pPr marL="0" indent="0">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nl-NL"/>
          </a:p>
        </p:txBody>
      </p:sp>
    </p:spTree>
    <p:extLst>
      <p:ext uri="{BB962C8B-B14F-4D97-AF65-F5344CB8AC3E}">
        <p14:creationId xmlns:p14="http://schemas.microsoft.com/office/powerpoint/2010/main" val="37733311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Tijdelijke aanduiding voor dianummer 3"/>
          <p:cNvSpPr>
            <a:spLocks noGrp="1"/>
          </p:cNvSpPr>
          <p:nvPr>
            <p:ph type="sldNum" sz="quarter" idx="12"/>
          </p:nvPr>
        </p:nvSpPr>
        <p:spPr/>
        <p:txBody>
          <a:bodyPr/>
          <a:lstStyle/>
          <a:p>
            <a:fld id="{B86DE904-C121-477E-B2B0-923493BF220C}" type="slidenum">
              <a:rPr lang="nl-NL" smtClean="0"/>
              <a:pPr/>
              <a:t>‹#›</a:t>
            </a:fld>
            <a:endParaRPr lang="nl-NL"/>
          </a:p>
        </p:txBody>
      </p:sp>
    </p:spTree>
    <p:extLst>
      <p:ext uri="{BB962C8B-B14F-4D97-AF65-F5344CB8AC3E}">
        <p14:creationId xmlns:p14="http://schemas.microsoft.com/office/powerpoint/2010/main" val="29910899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4" name="Tijdelijke aanduiding voor dianummer 3"/>
          <p:cNvSpPr>
            <a:spLocks noGrp="1"/>
          </p:cNvSpPr>
          <p:nvPr>
            <p:ph type="sldNum" sz="quarter" idx="12"/>
          </p:nvPr>
        </p:nvSpPr>
        <p:spPr/>
        <p:txBody>
          <a:bodyPr/>
          <a:lstStyle/>
          <a:p>
            <a:fld id="{B86DE904-C121-477E-B2B0-923493BF220C}" type="slidenum">
              <a:rPr lang="nl-NL" smtClean="0"/>
              <a:pPr/>
              <a:t>‹#›</a:t>
            </a:fld>
            <a:endParaRPr lang="nl-NL"/>
          </a:p>
        </p:txBody>
      </p:sp>
      <p:sp>
        <p:nvSpPr>
          <p:cNvPr id="5" name="Titel 1"/>
          <p:cNvSpPr>
            <a:spLocks noGrp="1"/>
          </p:cNvSpPr>
          <p:nvPr>
            <p:ph type="title"/>
          </p:nvPr>
        </p:nvSpPr>
        <p:spPr>
          <a:xfrm>
            <a:off x="782873" y="386954"/>
            <a:ext cx="7576903" cy="857250"/>
          </a:xfrm>
        </p:spPr>
        <p:txBody>
          <a:bodyPr/>
          <a:lstStyle/>
          <a:p>
            <a:r>
              <a:rPr lang="en-US" smtClean="0"/>
              <a:t>Click to edit Master title style</a:t>
            </a:r>
            <a:endParaRPr lang="nl-NL" dirty="0"/>
          </a:p>
        </p:txBody>
      </p:sp>
      <p:sp>
        <p:nvSpPr>
          <p:cNvPr id="6" name="Tijdelijke aanduiding voor tabel 2"/>
          <p:cNvSpPr>
            <a:spLocks noGrp="1"/>
          </p:cNvSpPr>
          <p:nvPr>
            <p:ph type="tbl" idx="1"/>
          </p:nvPr>
        </p:nvSpPr>
        <p:spPr>
          <a:xfrm>
            <a:off x="900112" y="1204639"/>
            <a:ext cx="7462611" cy="3086100"/>
          </a:xfrm>
        </p:spPr>
        <p:txBody>
          <a:bodyPr/>
          <a:lstStyle>
            <a:lvl1pPr>
              <a:buNone/>
              <a:defRPr/>
            </a:lvl1pPr>
          </a:lstStyle>
          <a:p>
            <a:r>
              <a:rPr lang="en-US" smtClean="0"/>
              <a:t>Click icon to add table</a:t>
            </a:r>
            <a:endParaRPr lang="nl-NL" dirty="0"/>
          </a:p>
        </p:txBody>
      </p:sp>
    </p:spTree>
    <p:extLst>
      <p:ext uri="{BB962C8B-B14F-4D97-AF65-F5344CB8AC3E}">
        <p14:creationId xmlns:p14="http://schemas.microsoft.com/office/powerpoint/2010/main" val="29910899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act Slide">
    <p:spTree>
      <p:nvGrpSpPr>
        <p:cNvPr id="1" name=""/>
        <p:cNvGrpSpPr/>
        <p:nvPr/>
      </p:nvGrpSpPr>
      <p:grpSpPr>
        <a:xfrm>
          <a:off x="0" y="0"/>
          <a:ext cx="0" cy="0"/>
          <a:chOff x="0" y="0"/>
          <a:chExt cx="0" cy="0"/>
        </a:xfrm>
      </p:grpSpPr>
      <p:sp>
        <p:nvSpPr>
          <p:cNvPr id="2" name="Titel 1"/>
          <p:cNvSpPr>
            <a:spLocks noGrp="1"/>
          </p:cNvSpPr>
          <p:nvPr>
            <p:ph type="title"/>
          </p:nvPr>
        </p:nvSpPr>
        <p:spPr>
          <a:xfrm>
            <a:off x="782873" y="386954"/>
            <a:ext cx="7576903" cy="857250"/>
          </a:xfrm>
        </p:spPr>
        <p:txBody>
          <a:bodyPr/>
          <a:lstStyle/>
          <a:p>
            <a:r>
              <a:rPr lang="en-US" smtClean="0"/>
              <a:t>Click to edit Master title style</a:t>
            </a:r>
            <a:endParaRPr lang="nl-NL"/>
          </a:p>
        </p:txBody>
      </p:sp>
      <p:sp>
        <p:nvSpPr>
          <p:cNvPr id="5" name="Tijdelijke aanduiding voor dianummer 4"/>
          <p:cNvSpPr>
            <a:spLocks noGrp="1"/>
          </p:cNvSpPr>
          <p:nvPr>
            <p:ph type="sldNum" sz="quarter" idx="12"/>
          </p:nvPr>
        </p:nvSpPr>
        <p:spPr/>
        <p:txBody>
          <a:bodyPr/>
          <a:lstStyle>
            <a:lvl1pPr>
              <a:defRPr/>
            </a:lvl1pPr>
          </a:lstStyle>
          <a:p>
            <a:fld id="{30F28D48-2EFC-471C-AB22-43ED20154980}" type="slidenum">
              <a:rPr lang="en-US"/>
              <a:pPr/>
              <a:t>‹#›</a:t>
            </a:fld>
            <a:endParaRPr lang="en-US"/>
          </a:p>
        </p:txBody>
      </p:sp>
      <p:sp>
        <p:nvSpPr>
          <p:cNvPr id="6" name="Tijdelijke aanduiding voor afbeelding 2"/>
          <p:cNvSpPr>
            <a:spLocks noGrp="1"/>
          </p:cNvSpPr>
          <p:nvPr>
            <p:ph type="pic" idx="1"/>
          </p:nvPr>
        </p:nvSpPr>
        <p:spPr>
          <a:xfrm>
            <a:off x="900112" y="1510041"/>
            <a:ext cx="1123200" cy="1123200"/>
          </a:xfrm>
          <a:solidFill>
            <a:schemeClr val="bg1">
              <a:lumMod val="95000"/>
            </a:schemeClr>
          </a:solidFill>
        </p:spPr>
        <p:txBody>
          <a:bodyPr/>
          <a:lstStyle>
            <a:lvl1pPr marL="0" indent="0">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nl-NL"/>
          </a:p>
        </p:txBody>
      </p:sp>
      <p:sp>
        <p:nvSpPr>
          <p:cNvPr id="7" name="Tijdelijke aanduiding voor afbeelding 2"/>
          <p:cNvSpPr>
            <a:spLocks noGrp="1"/>
          </p:cNvSpPr>
          <p:nvPr>
            <p:ph type="pic" idx="13"/>
          </p:nvPr>
        </p:nvSpPr>
        <p:spPr>
          <a:xfrm>
            <a:off x="900112" y="2889890"/>
            <a:ext cx="1123200" cy="1123200"/>
          </a:xfrm>
          <a:solidFill>
            <a:schemeClr val="bg1">
              <a:lumMod val="95000"/>
            </a:schemeClr>
          </a:solidFill>
        </p:spPr>
        <p:txBody>
          <a:bodyPr/>
          <a:lstStyle>
            <a:lvl1pPr marL="0" indent="0">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nl-NL"/>
          </a:p>
        </p:txBody>
      </p:sp>
      <p:sp>
        <p:nvSpPr>
          <p:cNvPr id="13" name="Tijdelijke aanduiding voor tekst 2"/>
          <p:cNvSpPr>
            <a:spLocks noGrp="1"/>
          </p:cNvSpPr>
          <p:nvPr>
            <p:ph type="body" idx="15"/>
          </p:nvPr>
        </p:nvSpPr>
        <p:spPr>
          <a:xfrm>
            <a:off x="2177810" y="2827990"/>
            <a:ext cx="6181965" cy="1177200"/>
          </a:xfrm>
          <a:noFill/>
          <a:ln w="9525">
            <a:noFill/>
            <a:miter lim="800000"/>
            <a:headEnd/>
            <a:tailEnd/>
          </a:ln>
          <a:effectLst/>
        </p:spPr>
        <p:txBody>
          <a:bodyPr vert="horz" wrap="square" lIns="91440" tIns="45720" rIns="91440" bIns="45720" rtlCol="0" anchor="t" anchorCtr="0">
            <a:noAutofit/>
          </a:bodyPr>
          <a:lstStyle>
            <a:lvl1pPr marL="0" indent="0">
              <a:buNone/>
              <a:tabLst>
                <a:tab pos="265113" algn="l"/>
              </a:tabLst>
              <a:defRPr lang="nl-NL" sz="1400" kern="120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608013" rtl="0" eaLnBrk="1" latinLnBrk="0" hangingPunct="1">
              <a:spcBef>
                <a:spcPts val="0"/>
              </a:spcBef>
              <a:buFont typeface="Arial" pitchFamily="34" charset="0"/>
              <a:buNone/>
            </a:pPr>
            <a:r>
              <a:rPr lang="en-US" smtClean="0"/>
              <a:t>Edit Master text styles</a:t>
            </a:r>
          </a:p>
        </p:txBody>
      </p:sp>
      <p:sp>
        <p:nvSpPr>
          <p:cNvPr id="14" name="Tijdelijke aanduiding voor tekst 4"/>
          <p:cNvSpPr>
            <a:spLocks noGrp="1"/>
          </p:cNvSpPr>
          <p:nvPr>
            <p:ph type="body" sz="quarter" idx="3"/>
          </p:nvPr>
        </p:nvSpPr>
        <p:spPr>
          <a:xfrm>
            <a:off x="2177689" y="1448141"/>
            <a:ext cx="6184393" cy="1177200"/>
          </a:xfrm>
          <a:noFill/>
          <a:ln w="9525">
            <a:noFill/>
            <a:miter lim="800000"/>
            <a:headEnd/>
            <a:tailEnd/>
          </a:ln>
          <a:effectLst/>
        </p:spPr>
        <p:txBody>
          <a:bodyPr vert="horz" wrap="square" lIns="91440" tIns="45720" rIns="91440" bIns="45720" rtlCol="0" anchor="t" anchorCtr="0">
            <a:noAutofit/>
          </a:bodyPr>
          <a:lstStyle>
            <a:lvl1pPr marL="0" indent="0" algn="l" defTabSz="608013" rtl="0" eaLnBrk="1" latinLnBrk="0" hangingPunct="1">
              <a:spcBef>
                <a:spcPts val="0"/>
              </a:spcBef>
              <a:buFont typeface="Arial" pitchFamily="34" charset="0"/>
              <a:buNone/>
              <a:tabLst>
                <a:tab pos="265113" algn="l"/>
              </a:tabLst>
              <a:defRPr lang="nl-NL" sz="1400" kern="120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png"/><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5" name="Picture 14"/>
          <p:cNvPicPr>
            <a:picLocks/>
          </p:cNvPicPr>
          <p:nvPr/>
        </p:nvPicPr>
        <p:blipFill>
          <a:blip r:embed="rId10">
            <a:extLst>
              <a:ext uri="{28A0092B-C50C-407E-A947-70E740481C1C}">
                <a14:useLocalDpi xmlns:a14="http://schemas.microsoft.com/office/drawing/2010/main" val="0"/>
              </a:ext>
            </a:extLst>
          </a:blip>
          <a:stretch>
            <a:fillRect/>
          </a:stretch>
        </p:blipFill>
        <p:spPr>
          <a:xfrm>
            <a:off x="2835684" y="4677321"/>
            <a:ext cx="3472632" cy="419221"/>
          </a:xfrm>
          <a:prstGeom prst="rect">
            <a:avLst/>
          </a:prstGeom>
        </p:spPr>
      </p:pic>
      <p:pic>
        <p:nvPicPr>
          <p:cNvPr id="13" name="Afbeelding 12" descr="spiraal_linksboven.png"/>
          <p:cNvPicPr>
            <a:picLocks/>
          </p:cNvPicPr>
          <p:nvPr/>
        </p:nvPicPr>
        <p:blipFill>
          <a:blip r:embed="rId11"/>
          <a:stretch>
            <a:fillRect/>
          </a:stretch>
        </p:blipFill>
        <p:spPr>
          <a:xfrm>
            <a:off x="0" y="0"/>
            <a:ext cx="1819656" cy="2116836"/>
          </a:xfrm>
          <a:prstGeom prst="rect">
            <a:avLst/>
          </a:prstGeom>
        </p:spPr>
      </p:pic>
      <p:sp>
        <p:nvSpPr>
          <p:cNvPr id="2" name="Tijdelijke aanduiding voor titel 1"/>
          <p:cNvSpPr>
            <a:spLocks noGrp="1"/>
          </p:cNvSpPr>
          <p:nvPr>
            <p:ph type="title"/>
          </p:nvPr>
        </p:nvSpPr>
        <p:spPr>
          <a:xfrm>
            <a:off x="782873" y="386954"/>
            <a:ext cx="7576903" cy="857250"/>
          </a:xfrm>
          <a:prstGeom prst="rect">
            <a:avLst/>
          </a:prstGeom>
        </p:spPr>
        <p:txBody>
          <a:bodyPr vert="horz" lIns="91440" tIns="45720" rIns="91440" bIns="45720" rtlCol="0" anchor="ctr" anchorCtr="0">
            <a:noAutofit/>
          </a:bodyPr>
          <a:lstStyle/>
          <a:p>
            <a:r>
              <a:rPr lang="nl-NL" dirty="0"/>
              <a:t>Klik om de stijl te bewerken</a:t>
            </a:r>
          </a:p>
        </p:txBody>
      </p:sp>
      <p:sp>
        <p:nvSpPr>
          <p:cNvPr id="3" name="Tijdelijke aanduiding voor tekst 2"/>
          <p:cNvSpPr>
            <a:spLocks noGrp="1"/>
          </p:cNvSpPr>
          <p:nvPr>
            <p:ph type="body" idx="1"/>
          </p:nvPr>
        </p:nvSpPr>
        <p:spPr>
          <a:xfrm>
            <a:off x="782873" y="1318381"/>
            <a:ext cx="7576903" cy="2994983"/>
          </a:xfrm>
          <a:prstGeom prst="rect">
            <a:avLst/>
          </a:prstGeom>
        </p:spPr>
        <p:txBody>
          <a:bodyPr vert="horz" lIns="91440" tIns="45720" rIns="91440" bIns="45720" rtlCol="0">
            <a:noAutofit/>
          </a:bodyPr>
          <a:lstStyle/>
          <a:p>
            <a:pPr lvl="0"/>
            <a:r>
              <a:rPr lang="nl-NL" dirty="0"/>
              <a:t>Klik om de modelstijlen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6" name="Tijdelijke aanduiding voor dianummer 5"/>
          <p:cNvSpPr>
            <a:spLocks noGrp="1"/>
          </p:cNvSpPr>
          <p:nvPr>
            <p:ph type="sldNum" sz="quarter" idx="4"/>
          </p:nvPr>
        </p:nvSpPr>
        <p:spPr>
          <a:xfrm>
            <a:off x="8476984" y="4778017"/>
            <a:ext cx="403412" cy="215444"/>
          </a:xfrm>
          <a:prstGeom prst="rect">
            <a:avLst/>
          </a:prstGeom>
        </p:spPr>
        <p:txBody>
          <a:bodyPr vert="horz" wrap="square" lIns="91440" tIns="45720" rIns="91440" bIns="45720" rtlCol="0" anchor="ctr">
            <a:spAutoFit/>
          </a:bodyPr>
          <a:lstStyle>
            <a:lvl1pPr algn="r">
              <a:defRPr sz="800">
                <a:solidFill>
                  <a:schemeClr val="tx1">
                    <a:tint val="75000"/>
                  </a:schemeClr>
                </a:solidFill>
              </a:defRPr>
            </a:lvl1pPr>
          </a:lstStyle>
          <a:p>
            <a:fld id="{B86DE904-C121-477E-B2B0-923493BF220C}" type="slidenum">
              <a:rPr lang="nl-NL" smtClean="0"/>
              <a:pPr/>
              <a:t>‹#›</a:t>
            </a:fld>
            <a:endParaRPr lang="nl-NL" dirty="0"/>
          </a:p>
        </p:txBody>
      </p:sp>
      <p:cxnSp>
        <p:nvCxnSpPr>
          <p:cNvPr id="12" name="Rechte verbindingslijn 8"/>
          <p:cNvCxnSpPr>
            <a:cxnSpLocks noChangeShapeType="1"/>
          </p:cNvCxnSpPr>
          <p:nvPr/>
        </p:nvCxnSpPr>
        <p:spPr bwMode="auto">
          <a:xfrm>
            <a:off x="0" y="4617690"/>
            <a:ext cx="9144000" cy="0"/>
          </a:xfrm>
          <a:prstGeom prst="line">
            <a:avLst/>
          </a:prstGeom>
          <a:noFill/>
          <a:ln w="15875" cap="rnd" algn="ctr">
            <a:solidFill>
              <a:schemeClr val="accent1"/>
            </a:solidFill>
            <a:prstDash val="sysDot"/>
            <a:round/>
            <a:headEnd/>
            <a:tailEnd/>
          </a:ln>
        </p:spPr>
      </p:cxnSp>
    </p:spTree>
    <p:extLst>
      <p:ext uri="{BB962C8B-B14F-4D97-AF65-F5344CB8AC3E}">
        <p14:creationId xmlns:p14="http://schemas.microsoft.com/office/powerpoint/2010/main" val="4275585327"/>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62" r:id="rId3"/>
    <p:sldLayoutId id="2147483667" r:id="rId4"/>
    <p:sldLayoutId id="2147483686" r:id="rId5"/>
    <p:sldLayoutId id="2147483665" r:id="rId6"/>
    <p:sldLayoutId id="2147483671" r:id="rId7"/>
    <p:sldLayoutId id="2147483673" r:id="rId8"/>
  </p:sldLayoutIdLst>
  <p:hf hdr="0" dt="0"/>
  <p:txStyles>
    <p:titleStyle>
      <a:lvl1pPr algn="l" defTabSz="914400" rtl="0" eaLnBrk="1" latinLnBrk="0" hangingPunct="1">
        <a:lnSpc>
          <a:spcPct val="100000"/>
        </a:lnSpc>
        <a:spcBef>
          <a:spcPct val="0"/>
        </a:spcBef>
        <a:buNone/>
        <a:defRPr sz="2800" kern="1200">
          <a:solidFill>
            <a:schemeClr val="tx2"/>
          </a:solidFill>
          <a:latin typeface="+mj-lt"/>
          <a:ea typeface="+mj-ea"/>
          <a:cs typeface="+mj-cs"/>
        </a:defRPr>
      </a:lvl1pPr>
    </p:titleStyle>
    <p:bodyStyle>
      <a:lvl1pPr marL="180975" indent="-180975" algn="l" defTabSz="914400" rtl="0" eaLnBrk="1" latinLnBrk="0" hangingPunct="1">
        <a:spcBef>
          <a:spcPts val="0"/>
        </a:spcBef>
        <a:buFont typeface="Arial" pitchFamily="34" charset="0"/>
        <a:buChar char="-"/>
        <a:defRPr sz="1600" kern="1200">
          <a:solidFill>
            <a:schemeClr val="accent1"/>
          </a:solidFill>
          <a:latin typeface="+mn-lt"/>
          <a:ea typeface="+mn-ea"/>
          <a:cs typeface="+mn-cs"/>
        </a:defRPr>
      </a:lvl1pPr>
      <a:lvl2pPr marL="355600" indent="-174625" algn="l" defTabSz="914400" rtl="0" eaLnBrk="1" latinLnBrk="0" hangingPunct="1">
        <a:spcBef>
          <a:spcPct val="20000"/>
        </a:spcBef>
        <a:buFont typeface="Arial" pitchFamily="34" charset="0"/>
        <a:buChar char="*"/>
        <a:defRPr sz="1400" kern="1200">
          <a:solidFill>
            <a:schemeClr val="accent1"/>
          </a:solidFill>
          <a:latin typeface="+mn-lt"/>
          <a:ea typeface="+mn-ea"/>
          <a:cs typeface="+mn-cs"/>
        </a:defRPr>
      </a:lvl2pPr>
      <a:lvl3pPr marL="538163" indent="-182563" algn="l" defTabSz="914400" rtl="0" eaLnBrk="1" latinLnBrk="0" hangingPunct="1">
        <a:spcBef>
          <a:spcPct val="20000"/>
        </a:spcBef>
        <a:buFont typeface="Arial" pitchFamily="34" charset="0"/>
        <a:buChar char="-"/>
        <a:defRPr sz="1200" kern="1200">
          <a:solidFill>
            <a:schemeClr val="accent1"/>
          </a:solidFill>
          <a:latin typeface="+mn-lt"/>
          <a:ea typeface="+mn-ea"/>
          <a:cs typeface="+mn-cs"/>
        </a:defRPr>
      </a:lvl3pPr>
      <a:lvl4pPr marL="719138" indent="-180975" algn="l" defTabSz="914400" rtl="0" eaLnBrk="1" latinLnBrk="0" hangingPunct="1">
        <a:spcBef>
          <a:spcPct val="20000"/>
        </a:spcBef>
        <a:buFont typeface="Arial" pitchFamily="34" charset="0"/>
        <a:buChar char="-"/>
        <a:defRPr sz="1000" kern="1200">
          <a:solidFill>
            <a:schemeClr val="accent1"/>
          </a:solidFill>
          <a:latin typeface="+mn-lt"/>
          <a:ea typeface="+mn-ea"/>
          <a:cs typeface="+mn-cs"/>
        </a:defRPr>
      </a:lvl4pPr>
      <a:lvl5pPr marL="893763" indent="-174625" algn="l" defTabSz="914400" rtl="0" eaLnBrk="1" latinLnBrk="0" hangingPunct="1">
        <a:spcBef>
          <a:spcPct val="20000"/>
        </a:spcBef>
        <a:buFont typeface="Arial" pitchFamily="34" charset="0"/>
        <a:buChar char="-"/>
        <a:defRPr sz="1000" kern="1200">
          <a:solidFill>
            <a:schemeClr val="accent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6"/>
          <p:cNvPicPr>
            <a:picLocks noGrp="1" noChangeAspect="1"/>
          </p:cNvPicPr>
          <p:nvPr>
            <p:ph type="pic" idx="13"/>
          </p:nvPr>
        </p:nvPicPr>
        <p:blipFill>
          <a:blip r:embed="rId2">
            <a:extLst>
              <a:ext uri="{28A0092B-C50C-407E-A947-70E740481C1C}">
                <a14:useLocalDpi xmlns:a14="http://schemas.microsoft.com/office/drawing/2010/main" val="0"/>
              </a:ext>
            </a:extLst>
          </a:blip>
          <a:srcRect l="23" r="23"/>
          <a:stretch>
            <a:fillRect/>
          </a:stretch>
        </p:blipFill>
        <p:spPr/>
      </p:pic>
      <p:sp>
        <p:nvSpPr>
          <p:cNvPr id="5" name="Title 4"/>
          <p:cNvSpPr>
            <a:spLocks noGrp="1"/>
          </p:cNvSpPr>
          <p:nvPr>
            <p:ph type="ctrTitle"/>
          </p:nvPr>
        </p:nvSpPr>
        <p:spPr/>
        <p:txBody>
          <a:bodyPr>
            <a:normAutofit fontScale="90000"/>
          </a:bodyPr>
          <a:lstStyle/>
          <a:p>
            <a:r>
              <a:rPr lang="nl-BE" sz="1800" b="1" dirty="0" smtClean="0"/>
              <a:t/>
            </a:r>
            <a:br>
              <a:rPr lang="nl-BE" sz="1800" b="1" dirty="0" smtClean="0"/>
            </a:br>
            <a:r>
              <a:rPr lang="nl-NL" sz="2000" i="1" dirty="0"/>
              <a:t>De omzetting van de Herstructureringsrichtlijn: opportuniteiten en uitdagingen voor het Belgische insolventierecht</a:t>
            </a:r>
            <a:endParaRPr lang="nl-BE" sz="2000" b="1" i="1" dirty="0"/>
          </a:p>
        </p:txBody>
      </p:sp>
      <p:sp>
        <p:nvSpPr>
          <p:cNvPr id="6" name="Subtitle 5"/>
          <p:cNvSpPr>
            <a:spLocks noGrp="1"/>
          </p:cNvSpPr>
          <p:nvPr>
            <p:ph type="subTitle" idx="1"/>
          </p:nvPr>
        </p:nvSpPr>
        <p:spPr/>
        <p:txBody>
          <a:bodyPr>
            <a:normAutofit fontScale="47500" lnSpcReduction="20000"/>
          </a:bodyPr>
          <a:lstStyle/>
          <a:p>
            <a:r>
              <a:rPr lang="nl-NL" dirty="0"/>
              <a:t>Uitdagingen in het insolventie- en beslagrecht anno </a:t>
            </a:r>
            <a:r>
              <a:rPr lang="nl-NL" dirty="0" smtClean="0"/>
              <a:t>2020 - TIBR</a:t>
            </a:r>
            <a:endParaRPr lang="nl-NL" dirty="0"/>
          </a:p>
          <a:p>
            <a:endParaRPr lang="nl-NL" sz="2200" dirty="0" smtClean="0"/>
          </a:p>
          <a:p>
            <a:r>
              <a:rPr lang="nl-NL" sz="2200" dirty="0" smtClean="0"/>
              <a:t>Arie Van Hoe – 30 september 2020</a:t>
            </a:r>
            <a:endParaRPr lang="nl-NL" sz="2200" dirty="0"/>
          </a:p>
        </p:txBody>
      </p:sp>
      <p:sp>
        <p:nvSpPr>
          <p:cNvPr id="4" name="Slide Number Placeholder 3"/>
          <p:cNvSpPr>
            <a:spLocks noGrp="1"/>
          </p:cNvSpPr>
          <p:nvPr>
            <p:ph type="sldNum" sz="quarter" idx="4294967295"/>
          </p:nvPr>
        </p:nvSpPr>
        <p:spPr>
          <a:xfrm>
            <a:off x="8740775" y="4778375"/>
            <a:ext cx="403225" cy="214313"/>
          </a:xfrm>
        </p:spPr>
        <p:txBody>
          <a:bodyPr/>
          <a:lstStyle/>
          <a:p>
            <a:fld id="{B86DE904-C121-477E-B2B0-923493BF220C}" type="slidenum">
              <a:rPr lang="nl-NL" smtClean="0"/>
              <a:pPr/>
              <a:t>1</a:t>
            </a:fld>
            <a:endParaRPr lang="nl-NL"/>
          </a:p>
        </p:txBody>
      </p:sp>
    </p:spTree>
    <p:extLst>
      <p:ext uri="{BB962C8B-B14F-4D97-AF65-F5344CB8AC3E}">
        <p14:creationId xmlns:p14="http://schemas.microsoft.com/office/powerpoint/2010/main" val="151263424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dirty="0" smtClean="0"/>
              <a:t>Structuur van de presentatie</a:t>
            </a:r>
            <a:endParaRPr lang="nl-BE" dirty="0"/>
          </a:p>
        </p:txBody>
      </p:sp>
      <p:sp>
        <p:nvSpPr>
          <p:cNvPr id="3" name="Content Placeholder 2"/>
          <p:cNvSpPr>
            <a:spLocks noGrp="1"/>
          </p:cNvSpPr>
          <p:nvPr>
            <p:ph idx="1"/>
          </p:nvPr>
        </p:nvSpPr>
        <p:spPr/>
        <p:txBody>
          <a:bodyPr>
            <a:normAutofit fontScale="92500" lnSpcReduction="10000"/>
          </a:bodyPr>
          <a:lstStyle/>
          <a:p>
            <a:r>
              <a:rPr lang="nl-BE" dirty="0" smtClean="0"/>
              <a:t>Situering van de Herstructureringsrichtlijn in de Europeanisering van het insolventierecht</a:t>
            </a:r>
          </a:p>
          <a:p>
            <a:endParaRPr lang="nl-BE" dirty="0" smtClean="0"/>
          </a:p>
          <a:p>
            <a:r>
              <a:rPr lang="nl-BE" dirty="0" smtClean="0"/>
              <a:t>Doelstelling en inhoud van de Herstructureringsrichtlijn</a:t>
            </a:r>
          </a:p>
          <a:p>
            <a:endParaRPr lang="nl-BE" dirty="0" smtClean="0"/>
          </a:p>
          <a:p>
            <a:r>
              <a:rPr lang="nl-BE" dirty="0" smtClean="0"/>
              <a:t>Algemene opmerkingen</a:t>
            </a:r>
          </a:p>
          <a:p>
            <a:endParaRPr lang="nl-BE" dirty="0" smtClean="0"/>
          </a:p>
          <a:p>
            <a:r>
              <a:rPr lang="nl-BE" dirty="0" smtClean="0"/>
              <a:t>Timing en stand van zaken inzake omzetting</a:t>
            </a:r>
          </a:p>
          <a:p>
            <a:endParaRPr lang="nl-BE" dirty="0"/>
          </a:p>
          <a:p>
            <a:r>
              <a:rPr lang="nl-BE" dirty="0" smtClean="0"/>
              <a:t>Opties voor de Belgische wetgever</a:t>
            </a:r>
          </a:p>
          <a:p>
            <a:pPr marL="0" indent="0">
              <a:buNone/>
            </a:pPr>
            <a:endParaRPr lang="nl-BE" dirty="0"/>
          </a:p>
          <a:p>
            <a:r>
              <a:rPr lang="nl-BE" dirty="0" smtClean="0"/>
              <a:t>Topic: herstructureringsplan versus collectief akkoord</a:t>
            </a:r>
          </a:p>
          <a:p>
            <a:endParaRPr lang="nl-BE" dirty="0"/>
          </a:p>
          <a:p>
            <a:r>
              <a:rPr lang="nl-BE" dirty="0" smtClean="0"/>
              <a:t>Slotbeschouwingen</a:t>
            </a:r>
          </a:p>
          <a:p>
            <a:endParaRPr lang="nl-BE" dirty="0" smtClean="0"/>
          </a:p>
          <a:p>
            <a:endParaRPr lang="nl-BE" dirty="0" smtClean="0"/>
          </a:p>
          <a:p>
            <a:endParaRPr lang="nl-BE" dirty="0"/>
          </a:p>
        </p:txBody>
      </p:sp>
      <p:sp>
        <p:nvSpPr>
          <p:cNvPr id="4" name="Slide Number Placeholder 3"/>
          <p:cNvSpPr>
            <a:spLocks noGrp="1"/>
          </p:cNvSpPr>
          <p:nvPr>
            <p:ph type="sldNum" sz="quarter" idx="12"/>
          </p:nvPr>
        </p:nvSpPr>
        <p:spPr/>
        <p:txBody>
          <a:bodyPr/>
          <a:lstStyle/>
          <a:p>
            <a:fld id="{B86DE904-C121-477E-B2B0-923493BF220C}" type="slidenum">
              <a:rPr lang="nl-NL" smtClean="0"/>
              <a:pPr/>
              <a:t>2</a:t>
            </a:fld>
            <a:endParaRPr lang="nl-NL"/>
          </a:p>
        </p:txBody>
      </p:sp>
    </p:spTree>
    <p:extLst>
      <p:ext uri="{BB962C8B-B14F-4D97-AF65-F5344CB8AC3E}">
        <p14:creationId xmlns:p14="http://schemas.microsoft.com/office/powerpoint/2010/main" val="75190021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dirty="0" smtClean="0"/>
              <a:t>Europeanisering van het insolventierecht</a:t>
            </a:r>
            <a:endParaRPr lang="nl-BE" dirty="0"/>
          </a:p>
        </p:txBody>
      </p:sp>
      <p:sp>
        <p:nvSpPr>
          <p:cNvPr id="3" name="Content Placeholder 2"/>
          <p:cNvSpPr>
            <a:spLocks noGrp="1"/>
          </p:cNvSpPr>
          <p:nvPr>
            <p:ph idx="1"/>
          </p:nvPr>
        </p:nvSpPr>
        <p:spPr/>
        <p:txBody>
          <a:bodyPr>
            <a:normAutofit lnSpcReduction="10000"/>
          </a:bodyPr>
          <a:lstStyle/>
          <a:p>
            <a:r>
              <a:rPr lang="nl-BE" dirty="0" smtClean="0"/>
              <a:t>Insolventierecht was lange tijd nationaal recht bij uitstek</a:t>
            </a:r>
          </a:p>
          <a:p>
            <a:pPr lvl="1"/>
            <a:r>
              <a:rPr lang="nl-BE" b="1" u="sng" dirty="0" smtClean="0"/>
              <a:t>Overweging 22 Insolventieverordening</a:t>
            </a:r>
            <a:r>
              <a:rPr lang="nl-BE" dirty="0" smtClean="0"/>
              <a:t>: “</a:t>
            </a:r>
            <a:r>
              <a:rPr lang="nl-NL" i="1" dirty="0" smtClean="0"/>
              <a:t>Uitgangspunt </a:t>
            </a:r>
            <a:r>
              <a:rPr lang="nl-NL" i="1" dirty="0"/>
              <a:t>van deze verordening is dat, gezien de grote verschillen in het materieel recht van de lidstaten, de invoering van een insolventieprocedure van universele strekking in de gehele Unie niet praktisch zou zijn</a:t>
            </a:r>
            <a:r>
              <a:rPr lang="nl-NL" dirty="0" smtClean="0"/>
              <a:t>.”</a:t>
            </a:r>
          </a:p>
          <a:p>
            <a:pPr lvl="1"/>
            <a:endParaRPr lang="nl-NL" dirty="0"/>
          </a:p>
          <a:p>
            <a:r>
              <a:rPr lang="nl-NL" dirty="0" smtClean="0"/>
              <a:t>Eerste stap in de Europeanisering van het insolventierecht: de Insolventieverordening</a:t>
            </a:r>
          </a:p>
          <a:p>
            <a:pPr lvl="1"/>
            <a:r>
              <a:rPr lang="nl-NL" dirty="0" smtClean="0"/>
              <a:t>Verordening 1346/2000 – Verordening 2015/848</a:t>
            </a:r>
          </a:p>
          <a:p>
            <a:pPr lvl="1"/>
            <a:r>
              <a:rPr lang="nl-NL" dirty="0" smtClean="0"/>
              <a:t>Instrument van Europees internationaal privaatrecht (geen materieel insolventierecht)</a:t>
            </a:r>
          </a:p>
          <a:p>
            <a:pPr lvl="2"/>
            <a:r>
              <a:rPr lang="nl-NL" dirty="0" smtClean="0"/>
              <a:t>Internationale bevoegdheid</a:t>
            </a:r>
          </a:p>
          <a:p>
            <a:pPr lvl="2"/>
            <a:r>
              <a:rPr lang="nl-NL" dirty="0" smtClean="0"/>
              <a:t>Toepasselijk recht</a:t>
            </a:r>
          </a:p>
          <a:p>
            <a:pPr lvl="2"/>
            <a:r>
              <a:rPr lang="nl-NL" dirty="0" smtClean="0"/>
              <a:t>Erkenning</a:t>
            </a:r>
          </a:p>
          <a:p>
            <a:pPr lvl="2"/>
            <a:r>
              <a:rPr lang="nl-NL" dirty="0" smtClean="0"/>
              <a:t>Communicatie en samenwerking (alleenstaande vennootschappen – vennootschapsgroep)</a:t>
            </a:r>
            <a:endParaRPr lang="nl-BE" dirty="0" smtClean="0"/>
          </a:p>
          <a:p>
            <a:endParaRPr lang="nl-BE" dirty="0"/>
          </a:p>
          <a:p>
            <a:endParaRPr lang="nl-BE" dirty="0"/>
          </a:p>
        </p:txBody>
      </p:sp>
      <p:sp>
        <p:nvSpPr>
          <p:cNvPr id="4" name="Slide Number Placeholder 3"/>
          <p:cNvSpPr>
            <a:spLocks noGrp="1"/>
          </p:cNvSpPr>
          <p:nvPr>
            <p:ph type="sldNum" sz="quarter" idx="12"/>
          </p:nvPr>
        </p:nvSpPr>
        <p:spPr/>
        <p:txBody>
          <a:bodyPr/>
          <a:lstStyle/>
          <a:p>
            <a:fld id="{B86DE904-C121-477E-B2B0-923493BF220C}" type="slidenum">
              <a:rPr lang="nl-NL" smtClean="0"/>
              <a:pPr/>
              <a:t>3</a:t>
            </a:fld>
            <a:endParaRPr lang="nl-NL"/>
          </a:p>
        </p:txBody>
      </p:sp>
    </p:spTree>
    <p:extLst>
      <p:ext uri="{BB962C8B-B14F-4D97-AF65-F5344CB8AC3E}">
        <p14:creationId xmlns:p14="http://schemas.microsoft.com/office/powerpoint/2010/main" val="301915082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dirty="0"/>
              <a:t>Europeanisering van het insolventierecht</a:t>
            </a:r>
          </a:p>
        </p:txBody>
      </p:sp>
      <p:sp>
        <p:nvSpPr>
          <p:cNvPr id="3" name="Content Placeholder 2"/>
          <p:cNvSpPr>
            <a:spLocks noGrp="1"/>
          </p:cNvSpPr>
          <p:nvPr>
            <p:ph idx="1"/>
          </p:nvPr>
        </p:nvSpPr>
        <p:spPr/>
        <p:txBody>
          <a:bodyPr/>
          <a:lstStyle/>
          <a:p>
            <a:r>
              <a:rPr lang="nl-NL" dirty="0" smtClean="0"/>
              <a:t>Tweede stap in de Europeanisering </a:t>
            </a:r>
            <a:r>
              <a:rPr lang="nl-NL" dirty="0"/>
              <a:t>van het insolventierecht: </a:t>
            </a:r>
            <a:r>
              <a:rPr lang="nl-NL" dirty="0" smtClean="0"/>
              <a:t>de Herstructureringsrichtlijn</a:t>
            </a:r>
          </a:p>
          <a:p>
            <a:pPr lvl="1"/>
            <a:r>
              <a:rPr lang="nl-NL" b="1" u="sng" dirty="0" smtClean="0"/>
              <a:t>Overweging 12 Herstructureringsrichtlijn</a:t>
            </a:r>
            <a:r>
              <a:rPr lang="nl-NL" dirty="0"/>
              <a:t>: “Het is daarom nodig om verder te gaan dan thema's van justitiële samenwerking en wezenlijke minimumnormen vast te stellen voor preventieve herstructureringsprocedures en procedures met schuldbevrijdende werking voor </a:t>
            </a:r>
            <a:r>
              <a:rPr lang="nl-NL" dirty="0" smtClean="0"/>
              <a:t>ondernemers”</a:t>
            </a:r>
          </a:p>
          <a:p>
            <a:pPr lvl="1"/>
            <a:r>
              <a:rPr lang="nl-NL" dirty="0" smtClean="0"/>
              <a:t>Nog geen “Europees insolventierecht”:</a:t>
            </a:r>
          </a:p>
          <a:p>
            <a:pPr lvl="2"/>
            <a:r>
              <a:rPr lang="nl-NL" dirty="0" smtClean="0"/>
              <a:t>Minimumharmonisatie</a:t>
            </a:r>
          </a:p>
          <a:p>
            <a:pPr lvl="2"/>
            <a:r>
              <a:rPr lang="nl-NL" dirty="0" smtClean="0"/>
              <a:t>Talloze opties voor de Lidstaten bij de implementatie in nationaal recht (“auto met veel opties”)</a:t>
            </a:r>
          </a:p>
          <a:p>
            <a:pPr lvl="2"/>
            <a:r>
              <a:rPr lang="nl-NL" dirty="0" smtClean="0"/>
              <a:t>Ruimte voor </a:t>
            </a:r>
            <a:r>
              <a:rPr lang="nl-NL" i="1" dirty="0" smtClean="0"/>
              <a:t>regulatory competition</a:t>
            </a:r>
            <a:endParaRPr lang="nl-NL" dirty="0"/>
          </a:p>
          <a:p>
            <a:endParaRPr lang="nl-BE" dirty="0"/>
          </a:p>
        </p:txBody>
      </p:sp>
      <p:sp>
        <p:nvSpPr>
          <p:cNvPr id="4" name="Slide Number Placeholder 3"/>
          <p:cNvSpPr>
            <a:spLocks noGrp="1"/>
          </p:cNvSpPr>
          <p:nvPr>
            <p:ph type="sldNum" sz="quarter" idx="12"/>
          </p:nvPr>
        </p:nvSpPr>
        <p:spPr/>
        <p:txBody>
          <a:bodyPr/>
          <a:lstStyle/>
          <a:p>
            <a:fld id="{B86DE904-C121-477E-B2B0-923493BF220C}" type="slidenum">
              <a:rPr lang="nl-NL" smtClean="0"/>
              <a:pPr/>
              <a:t>4</a:t>
            </a:fld>
            <a:endParaRPr lang="nl-NL"/>
          </a:p>
        </p:txBody>
      </p:sp>
    </p:spTree>
    <p:extLst>
      <p:ext uri="{BB962C8B-B14F-4D97-AF65-F5344CB8AC3E}">
        <p14:creationId xmlns:p14="http://schemas.microsoft.com/office/powerpoint/2010/main" val="74080928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dirty="0" smtClean="0"/>
              <a:t>Europeanisering van het insolventierecht</a:t>
            </a:r>
            <a:endParaRPr lang="nl-BE" dirty="0"/>
          </a:p>
        </p:txBody>
      </p:sp>
      <p:sp>
        <p:nvSpPr>
          <p:cNvPr id="4" name="Slide Number Placeholder 3"/>
          <p:cNvSpPr>
            <a:spLocks noGrp="1"/>
          </p:cNvSpPr>
          <p:nvPr>
            <p:ph type="sldNum" sz="quarter" idx="12"/>
          </p:nvPr>
        </p:nvSpPr>
        <p:spPr/>
        <p:txBody>
          <a:bodyPr/>
          <a:lstStyle/>
          <a:p>
            <a:fld id="{B86DE904-C121-477E-B2B0-923493BF220C}" type="slidenum">
              <a:rPr lang="nl-NL" smtClean="0"/>
              <a:pPr/>
              <a:t>5</a:t>
            </a:fld>
            <a:endParaRPr lang="nl-NL"/>
          </a:p>
        </p:txBody>
      </p:sp>
      <p:pic>
        <p:nvPicPr>
          <p:cNvPr id="1026" name="Picture 2" descr="Basic Engine Tuning Guide"/>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910454" y="2001287"/>
            <a:ext cx="2400000" cy="18000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Zoveel kost de nieuwe Ferrari Roma · Fang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10454" y="2001287"/>
            <a:ext cx="2400000" cy="180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899397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dirty="0" smtClean="0"/>
              <a:t>Andere invloed “vanuit” Europa</a:t>
            </a:r>
            <a:endParaRPr lang="nl-BE" dirty="0"/>
          </a:p>
        </p:txBody>
      </p:sp>
      <p:sp>
        <p:nvSpPr>
          <p:cNvPr id="3" name="Content Placeholder 2"/>
          <p:cNvSpPr>
            <a:spLocks noGrp="1"/>
          </p:cNvSpPr>
          <p:nvPr>
            <p:ph idx="1"/>
          </p:nvPr>
        </p:nvSpPr>
        <p:spPr/>
        <p:txBody>
          <a:bodyPr/>
          <a:lstStyle/>
          <a:p>
            <a:r>
              <a:rPr lang="nl-BE" dirty="0" smtClean="0"/>
              <a:t>Bancair insolventierecht (in de nasleep van vorige “Grote” crisis)</a:t>
            </a:r>
          </a:p>
          <a:p>
            <a:pPr lvl="1"/>
            <a:r>
              <a:rPr lang="nl-NL" dirty="0" smtClean="0"/>
              <a:t>Richtlijn </a:t>
            </a:r>
            <a:r>
              <a:rPr lang="nl-NL" dirty="0"/>
              <a:t>2014/59/EU </a:t>
            </a:r>
            <a:r>
              <a:rPr lang="nl-NL" dirty="0" smtClean="0"/>
              <a:t>omgezet </a:t>
            </a:r>
            <a:r>
              <a:rPr lang="nl-NL" dirty="0"/>
              <a:t>in Wet </a:t>
            </a:r>
            <a:r>
              <a:rPr lang="nl-NL" dirty="0" smtClean="0"/>
              <a:t>van 25 april 2014 (Nieuwe Bankwet)</a:t>
            </a:r>
          </a:p>
          <a:p>
            <a:pPr lvl="1"/>
            <a:r>
              <a:rPr lang="nl-NL" dirty="0" smtClean="0"/>
              <a:t>“Best-interest-of-</a:t>
            </a:r>
            <a:r>
              <a:rPr lang="nl-NL" dirty="0" err="1" smtClean="0"/>
              <a:t>creditors</a:t>
            </a:r>
            <a:r>
              <a:rPr lang="nl-NL" dirty="0" smtClean="0"/>
              <a:t> test” die we ook terugvinden in de Herstructureringsrichtlijn</a:t>
            </a:r>
          </a:p>
          <a:p>
            <a:pPr lvl="1"/>
            <a:endParaRPr lang="nl-NL" dirty="0"/>
          </a:p>
          <a:p>
            <a:r>
              <a:rPr lang="nl-NL" dirty="0" smtClean="0"/>
              <a:t>Rechtspraak van het Hof van Justitie</a:t>
            </a:r>
          </a:p>
          <a:p>
            <a:pPr lvl="1"/>
            <a:r>
              <a:rPr lang="nl-NL" dirty="0" smtClean="0"/>
              <a:t>Rechtspraak over de positie van aandeelhouders van vennootschappen in financiële moeilijkheden (</a:t>
            </a:r>
            <a:r>
              <a:rPr lang="nl-NL" i="1" dirty="0" smtClean="0"/>
              <a:t>zie hierna</a:t>
            </a:r>
            <a:r>
              <a:rPr lang="nl-NL" dirty="0" smtClean="0"/>
              <a:t>)</a:t>
            </a:r>
          </a:p>
          <a:p>
            <a:pPr lvl="1"/>
            <a:r>
              <a:rPr lang="nl-NL" dirty="0" smtClean="0"/>
              <a:t>Rechtspraak over de rechten van werknemers bij de overdracht </a:t>
            </a:r>
            <a:r>
              <a:rPr lang="nl-NL" i="1" dirty="0" smtClean="0"/>
              <a:t>in going concern </a:t>
            </a:r>
            <a:r>
              <a:rPr lang="nl-NL" dirty="0" smtClean="0"/>
              <a:t>van een onderneming (</a:t>
            </a:r>
            <a:r>
              <a:rPr lang="nl-NL" i="1" dirty="0" smtClean="0"/>
              <a:t>Plessers</a:t>
            </a:r>
            <a:r>
              <a:rPr lang="nl-NL" dirty="0" smtClean="0"/>
              <a:t>)</a:t>
            </a:r>
          </a:p>
          <a:p>
            <a:pPr lvl="2"/>
            <a:r>
              <a:rPr lang="nl-NL" dirty="0" smtClean="0"/>
              <a:t>Quid Europese wetgever?</a:t>
            </a:r>
          </a:p>
          <a:p>
            <a:pPr lvl="2"/>
            <a:r>
              <a:rPr lang="nl-NL" dirty="0" smtClean="0"/>
              <a:t>Quid Belgische wetgever?</a:t>
            </a:r>
            <a:endParaRPr lang="nl-NL" dirty="0"/>
          </a:p>
        </p:txBody>
      </p:sp>
      <p:sp>
        <p:nvSpPr>
          <p:cNvPr id="4" name="Slide Number Placeholder 3"/>
          <p:cNvSpPr>
            <a:spLocks noGrp="1"/>
          </p:cNvSpPr>
          <p:nvPr>
            <p:ph type="sldNum" sz="quarter" idx="12"/>
          </p:nvPr>
        </p:nvSpPr>
        <p:spPr/>
        <p:txBody>
          <a:bodyPr/>
          <a:lstStyle/>
          <a:p>
            <a:fld id="{B86DE904-C121-477E-B2B0-923493BF220C}" type="slidenum">
              <a:rPr lang="nl-NL" smtClean="0"/>
              <a:pPr/>
              <a:t>6</a:t>
            </a:fld>
            <a:endParaRPr lang="nl-NL"/>
          </a:p>
        </p:txBody>
      </p:sp>
    </p:spTree>
    <p:extLst>
      <p:ext uri="{BB962C8B-B14F-4D97-AF65-F5344CB8AC3E}">
        <p14:creationId xmlns:p14="http://schemas.microsoft.com/office/powerpoint/2010/main" val="303168790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dirty="0" smtClean="0"/>
              <a:t>Doelstelling en inhoud van de Herstructureringsrichtlijn</a:t>
            </a:r>
            <a:endParaRPr lang="nl-BE" dirty="0"/>
          </a:p>
        </p:txBody>
      </p:sp>
      <p:sp>
        <p:nvSpPr>
          <p:cNvPr id="3" name="Content Placeholder 2"/>
          <p:cNvSpPr>
            <a:spLocks noGrp="1"/>
          </p:cNvSpPr>
          <p:nvPr>
            <p:ph idx="1"/>
          </p:nvPr>
        </p:nvSpPr>
        <p:spPr/>
        <p:txBody>
          <a:bodyPr>
            <a:normAutofit lnSpcReduction="10000"/>
          </a:bodyPr>
          <a:lstStyle/>
          <a:p>
            <a:r>
              <a:rPr lang="nl-BE" dirty="0" smtClean="0"/>
              <a:t>Doelstellingen (typisch hoogdravende overwegingen)</a:t>
            </a:r>
          </a:p>
          <a:p>
            <a:pPr lvl="1"/>
            <a:r>
              <a:rPr lang="nl-BE" dirty="0" smtClean="0"/>
              <a:t>Bijdragen tot het functioneren van de interne markt en de kapitaalmarktunie</a:t>
            </a:r>
          </a:p>
          <a:p>
            <a:pPr lvl="1"/>
            <a:r>
              <a:rPr lang="nl-BE" dirty="0" smtClean="0"/>
              <a:t>Voorkomen dat het aantal niet-renderende leningen stijgt</a:t>
            </a:r>
          </a:p>
          <a:p>
            <a:pPr lvl="1"/>
            <a:r>
              <a:rPr lang="nl-BE" dirty="0" smtClean="0"/>
              <a:t>Ondernemingszin stimuleren (bepalingen inzake kwijtschelding en beroepsverboden)</a:t>
            </a:r>
          </a:p>
          <a:p>
            <a:pPr lvl="1"/>
            <a:r>
              <a:rPr lang="nl-BE" dirty="0" smtClean="0"/>
              <a:t>Waardeverliezen voor schuldeisers vermijden</a:t>
            </a:r>
          </a:p>
          <a:p>
            <a:pPr lvl="1"/>
            <a:r>
              <a:rPr lang="nl-BE" dirty="0" smtClean="0"/>
              <a:t>Behoud werkgelegenheid</a:t>
            </a:r>
          </a:p>
          <a:p>
            <a:pPr lvl="1"/>
            <a:r>
              <a:rPr lang="nl-BE" dirty="0" smtClean="0"/>
              <a:t>…</a:t>
            </a:r>
          </a:p>
          <a:p>
            <a:pPr lvl="1"/>
            <a:endParaRPr lang="nl-BE" dirty="0"/>
          </a:p>
          <a:p>
            <a:r>
              <a:rPr lang="nl-BE" dirty="0" smtClean="0"/>
              <a:t>De richtlijn bevat zeer gedetailleerde bepalingen inzake </a:t>
            </a:r>
          </a:p>
          <a:p>
            <a:pPr lvl="1"/>
            <a:r>
              <a:rPr lang="nl-BE" dirty="0" smtClean="0"/>
              <a:t>Preventieve herstructureringsstelsels</a:t>
            </a:r>
          </a:p>
          <a:p>
            <a:pPr lvl="1"/>
            <a:r>
              <a:rPr lang="nl-BE" dirty="0" smtClean="0"/>
              <a:t>Kwijtschelding van schuld voor insolvente ondernemers (en beroepsverboden)</a:t>
            </a:r>
          </a:p>
          <a:p>
            <a:pPr lvl="1"/>
            <a:r>
              <a:rPr lang="nl-BE" dirty="0" smtClean="0"/>
              <a:t>Efficiëntere insolventieprocedures </a:t>
            </a:r>
            <a:endParaRPr lang="nl-BE" dirty="0"/>
          </a:p>
        </p:txBody>
      </p:sp>
      <p:sp>
        <p:nvSpPr>
          <p:cNvPr id="4" name="Slide Number Placeholder 3"/>
          <p:cNvSpPr>
            <a:spLocks noGrp="1"/>
          </p:cNvSpPr>
          <p:nvPr>
            <p:ph type="sldNum" sz="quarter" idx="12"/>
          </p:nvPr>
        </p:nvSpPr>
        <p:spPr/>
        <p:txBody>
          <a:bodyPr/>
          <a:lstStyle/>
          <a:p>
            <a:fld id="{B86DE904-C121-477E-B2B0-923493BF220C}" type="slidenum">
              <a:rPr lang="nl-NL" smtClean="0"/>
              <a:pPr/>
              <a:t>7</a:t>
            </a:fld>
            <a:endParaRPr lang="nl-NL"/>
          </a:p>
        </p:txBody>
      </p:sp>
    </p:spTree>
    <p:extLst>
      <p:ext uri="{BB962C8B-B14F-4D97-AF65-F5344CB8AC3E}">
        <p14:creationId xmlns:p14="http://schemas.microsoft.com/office/powerpoint/2010/main" val="32763305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dirty="0" smtClean="0"/>
              <a:t>Algemene opmerkingen</a:t>
            </a:r>
            <a:endParaRPr lang="nl-BE" dirty="0"/>
          </a:p>
        </p:txBody>
      </p:sp>
      <p:sp>
        <p:nvSpPr>
          <p:cNvPr id="3" name="Content Placeholder 2"/>
          <p:cNvSpPr>
            <a:spLocks noGrp="1"/>
          </p:cNvSpPr>
          <p:nvPr>
            <p:ph idx="1"/>
          </p:nvPr>
        </p:nvSpPr>
        <p:spPr/>
        <p:txBody>
          <a:bodyPr>
            <a:normAutofit fontScale="92500" lnSpcReduction="10000"/>
          </a:bodyPr>
          <a:lstStyle/>
          <a:p>
            <a:r>
              <a:rPr lang="nl-BE" dirty="0" smtClean="0"/>
              <a:t>De Herstructureringsrichtlijn is een zeer </a:t>
            </a:r>
            <a:r>
              <a:rPr lang="nl-BE" b="1" dirty="0" smtClean="0"/>
              <a:t>complex </a:t>
            </a:r>
            <a:r>
              <a:rPr lang="nl-BE" dirty="0" smtClean="0"/>
              <a:t>instrument</a:t>
            </a:r>
          </a:p>
          <a:p>
            <a:pPr lvl="1"/>
            <a:r>
              <a:rPr lang="nl-BE" dirty="0" smtClean="0"/>
              <a:t>101 overwegingen – 34 artikels</a:t>
            </a:r>
          </a:p>
          <a:p>
            <a:pPr lvl="1"/>
            <a:r>
              <a:rPr lang="nl-BE" dirty="0" smtClean="0"/>
              <a:t>Talloze opties voor de Lidstaten (politiek compromis + compromis tussen verschillende rechtsculturen)</a:t>
            </a:r>
          </a:p>
          <a:p>
            <a:pPr lvl="1"/>
            <a:r>
              <a:rPr lang="nl-BE" dirty="0" smtClean="0"/>
              <a:t>Bijzonder aandacht voor KMO’s (</a:t>
            </a:r>
            <a:r>
              <a:rPr lang="nl-BE" u="sng" dirty="0" smtClean="0"/>
              <a:t>99% van alle ondernemingen in de EU</a:t>
            </a:r>
            <a:r>
              <a:rPr lang="nl-BE" dirty="0" smtClean="0"/>
              <a:t>)</a:t>
            </a:r>
          </a:p>
          <a:p>
            <a:pPr lvl="2"/>
            <a:r>
              <a:rPr lang="nl-BE" dirty="0" smtClean="0"/>
              <a:t>Geen verplichtingen om te werken met categorieën van schuldeisers</a:t>
            </a:r>
          </a:p>
          <a:p>
            <a:pPr lvl="2"/>
            <a:r>
              <a:rPr lang="nl-BE" dirty="0" smtClean="0"/>
              <a:t>Bijzondere positie aandeelhouders KMO’s (</a:t>
            </a:r>
            <a:r>
              <a:rPr lang="nl-BE" dirty="0"/>
              <a:t>nuanceringen </a:t>
            </a:r>
            <a:r>
              <a:rPr lang="nl-BE" dirty="0" smtClean="0"/>
              <a:t>categorie-overschrijdende </a:t>
            </a:r>
            <a:r>
              <a:rPr lang="nl-BE" dirty="0"/>
              <a:t>cram </a:t>
            </a:r>
            <a:r>
              <a:rPr lang="nl-BE" dirty="0" smtClean="0"/>
              <a:t>down)</a:t>
            </a:r>
          </a:p>
          <a:p>
            <a:pPr lvl="2"/>
            <a:r>
              <a:rPr lang="nl-BE" dirty="0" smtClean="0"/>
              <a:t>Naar een </a:t>
            </a:r>
            <a:r>
              <a:rPr lang="nl-BE" u="sng" dirty="0" smtClean="0"/>
              <a:t>insolventierecht met twee snelheden</a:t>
            </a:r>
            <a:r>
              <a:rPr lang="nl-BE" dirty="0" smtClean="0"/>
              <a:t> (grote ondernemingen versus KMO)</a:t>
            </a:r>
          </a:p>
          <a:p>
            <a:pPr lvl="1"/>
            <a:endParaRPr lang="nl-BE" dirty="0"/>
          </a:p>
          <a:p>
            <a:r>
              <a:rPr lang="nl-BE" dirty="0" smtClean="0"/>
              <a:t>De </a:t>
            </a:r>
            <a:r>
              <a:rPr lang="nl-BE" b="1" dirty="0" smtClean="0"/>
              <a:t>vertalingen</a:t>
            </a:r>
            <a:r>
              <a:rPr lang="nl-BE" dirty="0" smtClean="0"/>
              <a:t> zijn zeer onzorgvuldig</a:t>
            </a:r>
          </a:p>
          <a:p>
            <a:pPr lvl="1"/>
            <a:r>
              <a:rPr lang="nl-BE" dirty="0" smtClean="0"/>
              <a:t>Vergelijk b.v. de Engelse en Nederlandse versie van overweging (96)</a:t>
            </a:r>
          </a:p>
          <a:p>
            <a:pPr lvl="2"/>
            <a:r>
              <a:rPr lang="en-US" dirty="0" smtClean="0"/>
              <a:t>“</a:t>
            </a:r>
            <a:r>
              <a:rPr lang="en-US" i="1" dirty="0" smtClean="0"/>
              <a:t>The </a:t>
            </a:r>
            <a:r>
              <a:rPr lang="en-US" i="1" dirty="0"/>
              <a:t>effectiveness of the process of adoption and implementation of the restructuring plan </a:t>
            </a:r>
            <a:r>
              <a:rPr lang="en-US" i="1" u="sng" dirty="0"/>
              <a:t>should not </a:t>
            </a:r>
            <a:r>
              <a:rPr lang="en-US" i="1" dirty="0" smtClean="0"/>
              <a:t>be jeopardised </a:t>
            </a:r>
            <a:r>
              <a:rPr lang="en-US" i="1" dirty="0"/>
              <a:t>by company </a:t>
            </a:r>
            <a:r>
              <a:rPr lang="en-US" i="1" dirty="0" smtClean="0"/>
              <a:t>law</a:t>
            </a:r>
            <a:r>
              <a:rPr lang="en-US" dirty="0" smtClean="0"/>
              <a:t>”</a:t>
            </a:r>
          </a:p>
          <a:p>
            <a:pPr lvl="2"/>
            <a:r>
              <a:rPr lang="nl-NL" dirty="0" smtClean="0"/>
              <a:t>“</a:t>
            </a:r>
            <a:r>
              <a:rPr lang="nl-NL" i="1" dirty="0" smtClean="0"/>
              <a:t>De </a:t>
            </a:r>
            <a:r>
              <a:rPr lang="nl-NL" i="1" dirty="0"/>
              <a:t>doeltreffendheid van het proces voor de goedkeuring en uitvoering van het herstructureringsplan </a:t>
            </a:r>
            <a:r>
              <a:rPr lang="nl-NL" i="1" u="sng" dirty="0" smtClean="0"/>
              <a:t>mag</a:t>
            </a:r>
            <a:r>
              <a:rPr lang="nl-NL" i="1" dirty="0" smtClean="0"/>
              <a:t> worden ondermijnd </a:t>
            </a:r>
            <a:r>
              <a:rPr lang="nl-NL" i="1" dirty="0"/>
              <a:t>door het </a:t>
            </a:r>
            <a:r>
              <a:rPr lang="nl-NL" i="1" dirty="0" smtClean="0"/>
              <a:t>vennootschapsrecht</a:t>
            </a:r>
            <a:r>
              <a:rPr lang="nl-NL" dirty="0" smtClean="0"/>
              <a:t>”</a:t>
            </a:r>
          </a:p>
          <a:p>
            <a:pPr lvl="2"/>
            <a:endParaRPr lang="nl-NL" dirty="0"/>
          </a:p>
        </p:txBody>
      </p:sp>
      <p:sp>
        <p:nvSpPr>
          <p:cNvPr id="4" name="Slide Number Placeholder 3"/>
          <p:cNvSpPr>
            <a:spLocks noGrp="1"/>
          </p:cNvSpPr>
          <p:nvPr>
            <p:ph type="sldNum" sz="quarter" idx="12"/>
          </p:nvPr>
        </p:nvSpPr>
        <p:spPr/>
        <p:txBody>
          <a:bodyPr/>
          <a:lstStyle/>
          <a:p>
            <a:fld id="{B86DE904-C121-477E-B2B0-923493BF220C}" type="slidenum">
              <a:rPr lang="nl-NL" smtClean="0"/>
              <a:pPr/>
              <a:t>8</a:t>
            </a:fld>
            <a:endParaRPr lang="nl-NL"/>
          </a:p>
        </p:txBody>
      </p:sp>
    </p:spTree>
    <p:extLst>
      <p:ext uri="{BB962C8B-B14F-4D97-AF65-F5344CB8AC3E}">
        <p14:creationId xmlns:p14="http://schemas.microsoft.com/office/powerpoint/2010/main" val="237739625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dirty="0"/>
              <a:t>Algemene opmerkingen</a:t>
            </a:r>
          </a:p>
        </p:txBody>
      </p:sp>
      <p:sp>
        <p:nvSpPr>
          <p:cNvPr id="3" name="Content Placeholder 2"/>
          <p:cNvSpPr>
            <a:spLocks noGrp="1"/>
          </p:cNvSpPr>
          <p:nvPr>
            <p:ph idx="1"/>
          </p:nvPr>
        </p:nvSpPr>
        <p:spPr/>
        <p:txBody>
          <a:bodyPr/>
          <a:lstStyle/>
          <a:p>
            <a:r>
              <a:rPr lang="nl-NL" dirty="0"/>
              <a:t>Ook inhoudelijk is er gevaar voor </a:t>
            </a:r>
            <a:r>
              <a:rPr lang="nl-NL" dirty="0" smtClean="0"/>
              <a:t>“</a:t>
            </a:r>
            <a:r>
              <a:rPr lang="nl-NL" i="1" dirty="0" smtClean="0"/>
              <a:t>lost </a:t>
            </a:r>
            <a:r>
              <a:rPr lang="nl-NL" i="1" dirty="0"/>
              <a:t>in </a:t>
            </a:r>
            <a:r>
              <a:rPr lang="nl-NL" i="1" dirty="0" smtClean="0"/>
              <a:t>translation”</a:t>
            </a:r>
            <a:endParaRPr lang="nl-NL" dirty="0"/>
          </a:p>
          <a:p>
            <a:pPr lvl="1"/>
            <a:r>
              <a:rPr lang="nl-BE" dirty="0"/>
              <a:t>De richtlijn hanteert begrippen die een verschillende betekenis hebben </a:t>
            </a:r>
            <a:r>
              <a:rPr lang="nl-BE" dirty="0" smtClean="0"/>
              <a:t>in </a:t>
            </a:r>
            <a:r>
              <a:rPr lang="nl-BE" dirty="0"/>
              <a:t>verschillende Lidstaten; gevaarlijk om richtlijn te benaderen vanuit </a:t>
            </a:r>
            <a:r>
              <a:rPr lang="nl-BE" dirty="0" smtClean="0"/>
              <a:t>puur nationaal </a:t>
            </a:r>
            <a:r>
              <a:rPr lang="nl-BE" dirty="0"/>
              <a:t>kader</a:t>
            </a:r>
          </a:p>
          <a:p>
            <a:endParaRPr lang="nl-BE" dirty="0"/>
          </a:p>
        </p:txBody>
      </p:sp>
      <p:sp>
        <p:nvSpPr>
          <p:cNvPr id="4" name="Slide Number Placeholder 3"/>
          <p:cNvSpPr>
            <a:spLocks noGrp="1"/>
          </p:cNvSpPr>
          <p:nvPr>
            <p:ph type="sldNum" sz="quarter" idx="12"/>
          </p:nvPr>
        </p:nvSpPr>
        <p:spPr/>
        <p:txBody>
          <a:bodyPr/>
          <a:lstStyle/>
          <a:p>
            <a:fld id="{B86DE904-C121-477E-B2B0-923493BF220C}" type="slidenum">
              <a:rPr lang="nl-NL" smtClean="0"/>
              <a:pPr/>
              <a:t>9</a:t>
            </a:fld>
            <a:endParaRPr lang="nl-NL"/>
          </a:p>
        </p:txBody>
      </p:sp>
      <p:pic>
        <p:nvPicPr>
          <p:cNvPr id="5" name="Picture 2" descr="if it walks like a duck, quacks like a duck, and acts like a duck, it could  be a dragon doing a duck impersonation. | Confession Ecar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24169" y="2413819"/>
            <a:ext cx="2374490" cy="1789471"/>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Corporate Insolvency La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85534" y="2413819"/>
            <a:ext cx="1687074" cy="1789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830645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dirty="0" smtClean="0"/>
              <a:t>Timing en stand van zaken omzetting</a:t>
            </a:r>
            <a:endParaRPr lang="nl-BE" dirty="0"/>
          </a:p>
        </p:txBody>
      </p:sp>
      <p:sp>
        <p:nvSpPr>
          <p:cNvPr id="3" name="Content Placeholder 2"/>
          <p:cNvSpPr>
            <a:spLocks noGrp="1"/>
          </p:cNvSpPr>
          <p:nvPr>
            <p:ph idx="1"/>
          </p:nvPr>
        </p:nvSpPr>
        <p:spPr/>
        <p:txBody>
          <a:bodyPr>
            <a:normAutofit fontScale="92500" lnSpcReduction="20000"/>
          </a:bodyPr>
          <a:lstStyle/>
          <a:p>
            <a:r>
              <a:rPr lang="nl-BE" dirty="0" smtClean="0"/>
              <a:t>Deadline: uiterlijk 17 juli 2021 (er kan 1 jaar “verlenging” worden gevraagd)</a:t>
            </a:r>
          </a:p>
          <a:p>
            <a:r>
              <a:rPr lang="nl-BE" dirty="0" smtClean="0"/>
              <a:t>Stand van zaken in België:</a:t>
            </a:r>
          </a:p>
          <a:p>
            <a:pPr lvl="1"/>
            <a:r>
              <a:rPr lang="nl-BE" dirty="0" smtClean="0"/>
              <a:t>Werkgroep bereidt omzetting voor</a:t>
            </a:r>
          </a:p>
          <a:p>
            <a:pPr lvl="1"/>
            <a:r>
              <a:rPr lang="nl-BE" dirty="0" smtClean="0"/>
              <a:t>Wetsvoorstel van 10 juni 2020 </a:t>
            </a:r>
            <a:r>
              <a:rPr lang="nl-NL" dirty="0"/>
              <a:t>tot wijziging van boek XX van het Wetboek van economisch </a:t>
            </a:r>
            <a:r>
              <a:rPr lang="nl-NL" dirty="0" smtClean="0"/>
              <a:t>recht (</a:t>
            </a:r>
            <a:r>
              <a:rPr lang="nl-BE" dirty="0"/>
              <a:t>DOC 55 </a:t>
            </a:r>
            <a:r>
              <a:rPr lang="nl-BE" dirty="0" smtClean="0"/>
              <a:t>1337/001)</a:t>
            </a:r>
          </a:p>
          <a:p>
            <a:pPr lvl="2"/>
            <a:r>
              <a:rPr lang="nl-BE" dirty="0" smtClean="0"/>
              <a:t>Wijziging bepalingen inzake opsporing van ondernemingen in moeilijkheden en gerechtelijke reorganisatie </a:t>
            </a:r>
          </a:p>
          <a:p>
            <a:pPr lvl="2"/>
            <a:r>
              <a:rPr lang="nl-BE" dirty="0" smtClean="0"/>
              <a:t>Nieuw stelsel (los van gerechtelijke reorganisatie) van “voorlopige vrijwaring van de debiteur”</a:t>
            </a:r>
          </a:p>
          <a:p>
            <a:pPr lvl="3"/>
            <a:r>
              <a:rPr lang="nl-BE" dirty="0" smtClean="0"/>
              <a:t>Toelichting: “</a:t>
            </a:r>
            <a:r>
              <a:rPr lang="nl-NL" dirty="0"/>
              <a:t>Een dergelijke time-out voor de onderneming beantwoordt zowel aan de eisen van de richtlijn herstructurering als aan de noodzaak om een oplossing te vinden voor de liquiditeitsproblemen van de onderneming in complexe economische </a:t>
            </a:r>
            <a:r>
              <a:rPr lang="nl-NL" dirty="0" smtClean="0"/>
              <a:t>omstandigheden”</a:t>
            </a:r>
          </a:p>
          <a:p>
            <a:pPr lvl="2"/>
            <a:r>
              <a:rPr lang="nl-NL" dirty="0" smtClean="0"/>
              <a:t>Reorganisatieplan: stemming per categorie schuldeisers, maar:</a:t>
            </a:r>
          </a:p>
          <a:p>
            <a:pPr lvl="3"/>
            <a:r>
              <a:rPr lang="nl-NL" dirty="0"/>
              <a:t>Geen </a:t>
            </a:r>
            <a:r>
              <a:rPr lang="nl-NL" dirty="0" smtClean="0"/>
              <a:t>“</a:t>
            </a:r>
            <a:r>
              <a:rPr lang="nl-NL" i="1" dirty="0" smtClean="0"/>
              <a:t>best-interest-of-</a:t>
            </a:r>
            <a:r>
              <a:rPr lang="nl-NL" i="1" dirty="0" err="1" smtClean="0"/>
              <a:t>creditors</a:t>
            </a:r>
            <a:r>
              <a:rPr lang="nl-NL" i="1" dirty="0" smtClean="0"/>
              <a:t> test</a:t>
            </a:r>
            <a:r>
              <a:rPr lang="nl-NL" dirty="0" smtClean="0"/>
              <a:t>”, geen regels inzake c</a:t>
            </a:r>
            <a:r>
              <a:rPr lang="nl-BE" dirty="0" err="1" smtClean="0"/>
              <a:t>ategorie</a:t>
            </a:r>
            <a:r>
              <a:rPr lang="nl-BE" dirty="0" smtClean="0"/>
              <a:t>-overschrijdende </a:t>
            </a:r>
            <a:r>
              <a:rPr lang="nl-BE" i="1" dirty="0"/>
              <a:t>cram </a:t>
            </a:r>
            <a:r>
              <a:rPr lang="nl-BE" i="1" dirty="0" smtClean="0"/>
              <a:t>down </a:t>
            </a:r>
            <a:r>
              <a:rPr lang="nl-BE" dirty="0" smtClean="0"/>
              <a:t>(zie hierna)</a:t>
            </a:r>
            <a:endParaRPr lang="nl-NL" dirty="0" smtClean="0"/>
          </a:p>
          <a:p>
            <a:pPr lvl="3"/>
            <a:endParaRPr lang="nl-NL" dirty="0"/>
          </a:p>
          <a:p>
            <a:r>
              <a:rPr lang="nl-NL" dirty="0" smtClean="0"/>
              <a:t>Andere landen zitten ondertussen niet stil</a:t>
            </a:r>
          </a:p>
          <a:p>
            <a:pPr lvl="1"/>
            <a:r>
              <a:rPr lang="en-US" dirty="0" smtClean="0"/>
              <a:t>NDL:</a:t>
            </a:r>
            <a:r>
              <a:rPr lang="en-US" i="1" dirty="0" smtClean="0"/>
              <a:t> “WHOA</a:t>
            </a:r>
            <a:r>
              <a:rPr lang="en-US" i="1" dirty="0"/>
              <a:t>! New Dutch Scheme set to position the Netherlands as a restructuring </a:t>
            </a:r>
            <a:r>
              <a:rPr lang="en-US" i="1" dirty="0" smtClean="0"/>
              <a:t>hub”</a:t>
            </a:r>
          </a:p>
          <a:p>
            <a:pPr lvl="1"/>
            <a:r>
              <a:rPr lang="en-US" dirty="0" err="1" smtClean="0"/>
              <a:t>Initiatieven</a:t>
            </a:r>
            <a:r>
              <a:rPr lang="en-US" dirty="0" smtClean="0"/>
              <a:t> in </a:t>
            </a:r>
            <a:r>
              <a:rPr lang="en-US" dirty="0" err="1" smtClean="0"/>
              <a:t>Duitsland</a:t>
            </a:r>
            <a:r>
              <a:rPr lang="en-US" dirty="0" smtClean="0"/>
              <a:t>, U.K. (</a:t>
            </a:r>
            <a:r>
              <a:rPr lang="en-US" dirty="0" err="1" smtClean="0"/>
              <a:t>binnenkort</a:t>
            </a:r>
            <a:r>
              <a:rPr lang="en-US" dirty="0" smtClean="0"/>
              <a:t> </a:t>
            </a:r>
            <a:r>
              <a:rPr lang="en-US" dirty="0" err="1" smtClean="0"/>
              <a:t>buiten</a:t>
            </a:r>
            <a:r>
              <a:rPr lang="en-US" dirty="0" smtClean="0"/>
              <a:t> EU – </a:t>
            </a:r>
            <a:r>
              <a:rPr lang="en-US" dirty="0" err="1" smtClean="0"/>
              <a:t>bewuste</a:t>
            </a:r>
            <a:r>
              <a:rPr lang="en-US" dirty="0" smtClean="0"/>
              <a:t> </a:t>
            </a:r>
            <a:r>
              <a:rPr lang="en-US" dirty="0" err="1" smtClean="0"/>
              <a:t>politiek</a:t>
            </a:r>
            <a:r>
              <a:rPr lang="en-US" dirty="0" smtClean="0"/>
              <a:t> om “</a:t>
            </a:r>
            <a:r>
              <a:rPr lang="en-US" dirty="0" err="1" smtClean="0"/>
              <a:t>buitenlandse</a:t>
            </a:r>
            <a:r>
              <a:rPr lang="en-US" dirty="0" smtClean="0"/>
              <a:t>” </a:t>
            </a:r>
            <a:r>
              <a:rPr lang="en-US" dirty="0" err="1" smtClean="0"/>
              <a:t>herstructureringen</a:t>
            </a:r>
            <a:r>
              <a:rPr lang="en-US" dirty="0" smtClean="0"/>
              <a:t> </a:t>
            </a:r>
            <a:r>
              <a:rPr lang="en-US" dirty="0" err="1" smtClean="0"/>
              <a:t>aan</a:t>
            </a:r>
            <a:r>
              <a:rPr lang="en-US" dirty="0" smtClean="0"/>
              <a:t> </a:t>
            </a:r>
            <a:r>
              <a:rPr lang="en-US" dirty="0" err="1" smtClean="0"/>
              <a:t>te</a:t>
            </a:r>
            <a:r>
              <a:rPr lang="en-US" dirty="0" smtClean="0"/>
              <a:t> </a:t>
            </a:r>
            <a:r>
              <a:rPr lang="en-US" dirty="0" err="1" smtClean="0"/>
              <a:t>trekken</a:t>
            </a:r>
            <a:r>
              <a:rPr lang="en-US" dirty="0" smtClean="0"/>
              <a:t>) </a:t>
            </a:r>
            <a:endParaRPr lang="nl-BE" dirty="0"/>
          </a:p>
        </p:txBody>
      </p:sp>
      <p:sp>
        <p:nvSpPr>
          <p:cNvPr id="4" name="Slide Number Placeholder 3"/>
          <p:cNvSpPr>
            <a:spLocks noGrp="1"/>
          </p:cNvSpPr>
          <p:nvPr>
            <p:ph type="sldNum" sz="quarter" idx="12"/>
          </p:nvPr>
        </p:nvSpPr>
        <p:spPr/>
        <p:txBody>
          <a:bodyPr/>
          <a:lstStyle/>
          <a:p>
            <a:fld id="{B86DE904-C121-477E-B2B0-923493BF220C}" type="slidenum">
              <a:rPr lang="nl-NL" smtClean="0"/>
              <a:pPr/>
              <a:t>10</a:t>
            </a:fld>
            <a:endParaRPr lang="nl-NL"/>
          </a:p>
        </p:txBody>
      </p:sp>
    </p:spTree>
    <p:extLst>
      <p:ext uri="{BB962C8B-B14F-4D97-AF65-F5344CB8AC3E}">
        <p14:creationId xmlns:p14="http://schemas.microsoft.com/office/powerpoint/2010/main" val="84564433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nl-BE"/>
          </a:p>
        </p:txBody>
      </p:sp>
      <p:sp>
        <p:nvSpPr>
          <p:cNvPr id="4" name="Slide Number Placeholder 3"/>
          <p:cNvSpPr>
            <a:spLocks noGrp="1"/>
          </p:cNvSpPr>
          <p:nvPr>
            <p:ph type="sldNum" sz="quarter" idx="12"/>
          </p:nvPr>
        </p:nvSpPr>
        <p:spPr/>
        <p:txBody>
          <a:bodyPr/>
          <a:lstStyle/>
          <a:p>
            <a:fld id="{B86DE904-C121-477E-B2B0-923493BF220C}" type="slidenum">
              <a:rPr lang="nl-NL" smtClean="0"/>
              <a:pPr/>
              <a:t>11</a:t>
            </a:fld>
            <a:endParaRPr lang="nl-NL"/>
          </a:p>
        </p:txBody>
      </p:sp>
      <p:pic>
        <p:nvPicPr>
          <p:cNvPr id="5" name="Content Placeholder 4"/>
          <p:cNvPicPr>
            <a:picLocks noGrp="1" noChangeAspect="1"/>
          </p:cNvPicPr>
          <p:nvPr>
            <p:ph idx="1"/>
          </p:nvPr>
        </p:nvPicPr>
        <p:blipFill>
          <a:blip r:embed="rId2"/>
          <a:stretch>
            <a:fillRect/>
          </a:stretch>
        </p:blipFill>
        <p:spPr>
          <a:xfrm>
            <a:off x="2480168" y="1317625"/>
            <a:ext cx="4182077" cy="2995613"/>
          </a:xfrm>
          <a:prstGeom prst="rect">
            <a:avLst/>
          </a:prstGeom>
        </p:spPr>
      </p:pic>
    </p:spTree>
    <p:extLst>
      <p:ext uri="{BB962C8B-B14F-4D97-AF65-F5344CB8AC3E}">
        <p14:creationId xmlns:p14="http://schemas.microsoft.com/office/powerpoint/2010/main" val="93936471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dirty="0" smtClean="0"/>
              <a:t>Opties voor de Belgische wetgever</a:t>
            </a:r>
            <a:endParaRPr lang="nl-BE" dirty="0"/>
          </a:p>
        </p:txBody>
      </p:sp>
      <p:sp>
        <p:nvSpPr>
          <p:cNvPr id="3" name="Content Placeholder 2"/>
          <p:cNvSpPr>
            <a:spLocks noGrp="1"/>
          </p:cNvSpPr>
          <p:nvPr>
            <p:ph idx="1"/>
          </p:nvPr>
        </p:nvSpPr>
        <p:spPr/>
        <p:txBody>
          <a:bodyPr>
            <a:normAutofit fontScale="92500" lnSpcReduction="10000"/>
          </a:bodyPr>
          <a:lstStyle/>
          <a:p>
            <a:r>
              <a:rPr lang="nl-BE" sz="1500" dirty="0"/>
              <a:t>Belgische wetgever kan de Herstructureringsrichtlijn op verschillende manieren benaderen</a:t>
            </a:r>
          </a:p>
          <a:p>
            <a:endParaRPr lang="nl-BE" sz="1500" dirty="0"/>
          </a:p>
          <a:p>
            <a:r>
              <a:rPr lang="nl-BE" sz="1500" b="1" dirty="0"/>
              <a:t>Minimalistische benadering</a:t>
            </a:r>
          </a:p>
          <a:p>
            <a:pPr lvl="1"/>
            <a:r>
              <a:rPr lang="nl-BE" sz="1500" dirty="0"/>
              <a:t>Zoveel mogelijk gebruik maken van de KMO-uitsluiting (maar voor grote ondernemingen moet het “werk” toch gebeuren)</a:t>
            </a:r>
          </a:p>
          <a:p>
            <a:pPr lvl="1"/>
            <a:r>
              <a:rPr lang="nl-BE" sz="1500" dirty="0"/>
              <a:t>Zoveel mogelijk aansluiting zoeken bij de bestaande instrumenten van boek XX WER</a:t>
            </a:r>
          </a:p>
          <a:p>
            <a:pPr lvl="1"/>
            <a:r>
              <a:rPr lang="nl-BE" sz="1500" dirty="0"/>
              <a:t>Zo weinig mogelijk opties gebruiken</a:t>
            </a:r>
          </a:p>
          <a:p>
            <a:pPr lvl="1"/>
            <a:r>
              <a:rPr lang="nl-BE" sz="1500" dirty="0"/>
              <a:t>Zelfs in minimalistische benadering moeten </a:t>
            </a:r>
            <a:r>
              <a:rPr lang="nl-BE" sz="1500" dirty="0" smtClean="0"/>
              <a:t>bepaalde </a:t>
            </a:r>
            <a:r>
              <a:rPr lang="nl-BE" sz="1500" dirty="0"/>
              <a:t>regels van boek XX WER worden aangepast</a:t>
            </a:r>
          </a:p>
          <a:p>
            <a:pPr lvl="1"/>
            <a:endParaRPr lang="nl-BE" sz="1500" dirty="0"/>
          </a:p>
          <a:p>
            <a:r>
              <a:rPr lang="nl-BE" sz="1500" b="1" dirty="0"/>
              <a:t>Maximalistische benadering</a:t>
            </a:r>
          </a:p>
          <a:p>
            <a:pPr lvl="1"/>
            <a:r>
              <a:rPr lang="nl-BE" sz="1500" dirty="0"/>
              <a:t>Benadering die vertrekt vanuit de Herstructureringsrichtlijn (niet vanuit boek XX WER) en onderzoekt welke voordelen de richtlijn heeft t.o.v. het bestaande kader</a:t>
            </a:r>
          </a:p>
        </p:txBody>
      </p:sp>
      <p:sp>
        <p:nvSpPr>
          <p:cNvPr id="4" name="Slide Number Placeholder 3"/>
          <p:cNvSpPr>
            <a:spLocks noGrp="1"/>
          </p:cNvSpPr>
          <p:nvPr>
            <p:ph type="sldNum" sz="quarter" idx="12"/>
          </p:nvPr>
        </p:nvSpPr>
        <p:spPr/>
        <p:txBody>
          <a:bodyPr/>
          <a:lstStyle/>
          <a:p>
            <a:fld id="{B86DE904-C121-477E-B2B0-923493BF220C}" type="slidenum">
              <a:rPr lang="nl-NL" smtClean="0"/>
              <a:pPr/>
              <a:t>12</a:t>
            </a:fld>
            <a:endParaRPr lang="nl-NL"/>
          </a:p>
        </p:txBody>
      </p:sp>
    </p:spTree>
    <p:extLst>
      <p:ext uri="{BB962C8B-B14F-4D97-AF65-F5344CB8AC3E}">
        <p14:creationId xmlns:p14="http://schemas.microsoft.com/office/powerpoint/2010/main" val="24402756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dirty="0" smtClean="0"/>
              <a:t>Opties voor de Belgische wetgever: voorbeelden</a:t>
            </a:r>
            <a:endParaRPr lang="nl-BE" dirty="0"/>
          </a:p>
        </p:txBody>
      </p:sp>
      <p:sp>
        <p:nvSpPr>
          <p:cNvPr id="3" name="Content Placeholder 2"/>
          <p:cNvSpPr>
            <a:spLocks noGrp="1"/>
          </p:cNvSpPr>
          <p:nvPr>
            <p:ph idx="1"/>
          </p:nvPr>
        </p:nvSpPr>
        <p:spPr/>
        <p:txBody>
          <a:bodyPr>
            <a:normAutofit fontScale="85000" lnSpcReduction="20000"/>
          </a:bodyPr>
          <a:lstStyle/>
          <a:p>
            <a:r>
              <a:rPr lang="nl-BE" b="1" dirty="0" smtClean="0"/>
              <a:t>Beschikbaarheid van preventieve herstructureringsstelsels</a:t>
            </a:r>
          </a:p>
          <a:p>
            <a:pPr lvl="1"/>
            <a:r>
              <a:rPr lang="nl-BE" dirty="0" smtClean="0"/>
              <a:t>België: openportaalbenadering</a:t>
            </a:r>
          </a:p>
          <a:p>
            <a:pPr lvl="2"/>
            <a:r>
              <a:rPr lang="nl-BE" dirty="0" smtClean="0"/>
              <a:t>“</a:t>
            </a:r>
            <a:r>
              <a:rPr lang="nl-NL" i="1" dirty="0"/>
              <a:t>De lidstaten kunnen in het kader van nationaal recht een levensvatbaarheidstoets handhaven of invoeren, mits </a:t>
            </a:r>
            <a:r>
              <a:rPr lang="nl-NL" i="1" dirty="0" smtClean="0"/>
              <a:t>die toets </a:t>
            </a:r>
            <a:r>
              <a:rPr lang="nl-NL" i="1" dirty="0"/>
              <a:t>tot doel heeft schuldenaren zonder enig uitzicht op levensvatbaarheid uit te sluiten en kan worden </a:t>
            </a:r>
            <a:r>
              <a:rPr lang="nl-NL" i="1" dirty="0" smtClean="0"/>
              <a:t>uitgevoerd zonder </a:t>
            </a:r>
            <a:r>
              <a:rPr lang="nl-NL" i="1" dirty="0"/>
              <a:t>nadelige effecten voor de activa van de schuldenaar</a:t>
            </a:r>
            <a:r>
              <a:rPr lang="nl-NL" dirty="0" smtClean="0"/>
              <a:t>.” </a:t>
            </a:r>
            <a:endParaRPr lang="nl-BE" dirty="0"/>
          </a:p>
          <a:p>
            <a:r>
              <a:rPr lang="nl-BE" b="1" dirty="0" smtClean="0"/>
              <a:t>Schorsing van individuele tenuitvoeringsmaatregelen</a:t>
            </a:r>
          </a:p>
          <a:p>
            <a:pPr lvl="1"/>
            <a:r>
              <a:rPr lang="nl-BE" dirty="0" smtClean="0"/>
              <a:t>België: automatische opschorting, voorafgegaan door mini-opschorting voor alle schuldvorderingen in de opschorting</a:t>
            </a:r>
          </a:p>
          <a:p>
            <a:pPr lvl="2"/>
            <a:r>
              <a:rPr lang="nl-NL" dirty="0" smtClean="0"/>
              <a:t>“</a:t>
            </a:r>
            <a:r>
              <a:rPr lang="nl-NL" i="1" dirty="0" smtClean="0"/>
              <a:t>De </a:t>
            </a:r>
            <a:r>
              <a:rPr lang="nl-NL" i="1" dirty="0"/>
              <a:t>lidstaten kunnen bepalen dat een schorsing van individuele tenuitvoerleggingsmaatregelen algemeen kan zijn en dan alle schuldeisers dekt, of beperkt kan zijn, en dan slechts een of meer individuele schuldeisers of categorieën schuldeisers dekt</a:t>
            </a:r>
            <a:r>
              <a:rPr lang="nl-NL" i="1" dirty="0" smtClean="0"/>
              <a:t>.”</a:t>
            </a:r>
          </a:p>
          <a:p>
            <a:pPr lvl="2"/>
            <a:r>
              <a:rPr lang="nl-NL" dirty="0" smtClean="0"/>
              <a:t>Duurtijd opschorting – opschorting nieuwe schuldvorderingen – opheffing opschorting - …</a:t>
            </a:r>
          </a:p>
          <a:p>
            <a:r>
              <a:rPr lang="nl-NL" b="1" dirty="0" smtClean="0"/>
              <a:t>Kwijtschelding van schulden en beroepsverboden</a:t>
            </a:r>
          </a:p>
          <a:p>
            <a:pPr lvl="1"/>
            <a:r>
              <a:rPr lang="nl-NL" dirty="0" smtClean="0"/>
              <a:t>België: quasi-automatische kwijtschelding vanaf dag 1 (“tweede kans”)</a:t>
            </a:r>
          </a:p>
          <a:p>
            <a:pPr lvl="2"/>
            <a:r>
              <a:rPr lang="nl-NL" dirty="0" smtClean="0"/>
              <a:t>“</a:t>
            </a:r>
            <a:r>
              <a:rPr lang="nl-NL" i="1" dirty="0" smtClean="0"/>
              <a:t>De </a:t>
            </a:r>
            <a:r>
              <a:rPr lang="nl-NL" i="1" dirty="0"/>
              <a:t>lidstaten zorgen ervoor dat de periode waarna insolvente ondernemers in staat zijn volledige kwijtschelding van schuld te verkrijgen, niet langer is dan drie jaar</a:t>
            </a:r>
            <a:r>
              <a:rPr lang="nl-BE" i="1" dirty="0" smtClean="0"/>
              <a:t> (…)”</a:t>
            </a:r>
          </a:p>
          <a:p>
            <a:r>
              <a:rPr lang="nl-BE" b="1" dirty="0" smtClean="0"/>
              <a:t>Herstructureringsplan</a:t>
            </a:r>
          </a:p>
          <a:p>
            <a:pPr lvl="1"/>
            <a:r>
              <a:rPr lang="nl-BE" dirty="0" smtClean="0"/>
              <a:t>Zie hierna</a:t>
            </a:r>
            <a:endParaRPr lang="nl-BE" dirty="0"/>
          </a:p>
        </p:txBody>
      </p:sp>
      <p:sp>
        <p:nvSpPr>
          <p:cNvPr id="4" name="Slide Number Placeholder 3"/>
          <p:cNvSpPr>
            <a:spLocks noGrp="1"/>
          </p:cNvSpPr>
          <p:nvPr>
            <p:ph type="sldNum" sz="quarter" idx="12"/>
          </p:nvPr>
        </p:nvSpPr>
        <p:spPr/>
        <p:txBody>
          <a:bodyPr/>
          <a:lstStyle/>
          <a:p>
            <a:fld id="{B86DE904-C121-477E-B2B0-923493BF220C}" type="slidenum">
              <a:rPr lang="nl-NL" smtClean="0"/>
              <a:pPr/>
              <a:t>13</a:t>
            </a:fld>
            <a:endParaRPr lang="nl-NL"/>
          </a:p>
        </p:txBody>
      </p:sp>
    </p:spTree>
    <p:extLst>
      <p:ext uri="{BB962C8B-B14F-4D97-AF65-F5344CB8AC3E}">
        <p14:creationId xmlns:p14="http://schemas.microsoft.com/office/powerpoint/2010/main" val="98068474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nl-BE" dirty="0" smtClean="0"/>
              <a:t/>
            </a:r>
            <a:br>
              <a:rPr lang="nl-BE" dirty="0" smtClean="0"/>
            </a:br>
            <a:r>
              <a:rPr lang="nl-BE" dirty="0" smtClean="0"/>
              <a:t>Topic: herstructureringsplan versus collectief akkoord</a:t>
            </a:r>
            <a:r>
              <a:rPr lang="nl-BE" dirty="0"/>
              <a:t/>
            </a:r>
            <a:br>
              <a:rPr lang="nl-BE" dirty="0"/>
            </a:br>
            <a:endParaRPr lang="nl-BE" dirty="0"/>
          </a:p>
        </p:txBody>
      </p:sp>
      <p:sp>
        <p:nvSpPr>
          <p:cNvPr id="3" name="Content Placeholder 2"/>
          <p:cNvSpPr>
            <a:spLocks noGrp="1"/>
          </p:cNvSpPr>
          <p:nvPr>
            <p:ph idx="1"/>
          </p:nvPr>
        </p:nvSpPr>
        <p:spPr/>
        <p:txBody>
          <a:bodyPr>
            <a:normAutofit fontScale="92500" lnSpcReduction="20000"/>
          </a:bodyPr>
          <a:lstStyle/>
          <a:p>
            <a:r>
              <a:rPr lang="nl-BE" dirty="0" smtClean="0"/>
              <a:t>Herstructurering </a:t>
            </a:r>
            <a:r>
              <a:rPr lang="nl-BE" i="1" dirty="0" smtClean="0"/>
              <a:t>versus</a:t>
            </a:r>
            <a:r>
              <a:rPr lang="nl-BE" dirty="0" smtClean="0"/>
              <a:t> liquidatie:</a:t>
            </a:r>
          </a:p>
          <a:p>
            <a:pPr lvl="1"/>
            <a:r>
              <a:rPr lang="nl-BE" dirty="0" smtClean="0"/>
              <a:t>Herstructurering</a:t>
            </a:r>
          </a:p>
          <a:p>
            <a:pPr lvl="2"/>
            <a:r>
              <a:rPr lang="nl-BE" dirty="0" smtClean="0"/>
              <a:t>Continuïteit onderneming = continuïteit rechtspersoon</a:t>
            </a:r>
          </a:p>
          <a:p>
            <a:pPr lvl="2"/>
            <a:r>
              <a:rPr lang="nl-BE" dirty="0" smtClean="0"/>
              <a:t>Virtuele verkoop van de onderneming aan schuldeisers – toewijzing van </a:t>
            </a:r>
            <a:r>
              <a:rPr lang="nl-BE" u="sng" dirty="0" smtClean="0"/>
              <a:t>waarde</a:t>
            </a:r>
            <a:r>
              <a:rPr lang="nl-BE" dirty="0" smtClean="0"/>
              <a:t> (</a:t>
            </a:r>
            <a:r>
              <a:rPr lang="nl-BE" b="1" i="1" dirty="0" err="1" smtClean="0"/>
              <a:t>it’s</a:t>
            </a:r>
            <a:r>
              <a:rPr lang="nl-BE" b="1" i="1" dirty="0" smtClean="0"/>
              <a:t> the </a:t>
            </a:r>
            <a:r>
              <a:rPr lang="nl-BE" b="1" i="1" dirty="0" err="1" smtClean="0"/>
              <a:t>value</a:t>
            </a:r>
            <a:r>
              <a:rPr lang="nl-BE" b="1" i="1" dirty="0" smtClean="0"/>
              <a:t>, </a:t>
            </a:r>
            <a:r>
              <a:rPr lang="nl-BE" b="1" i="1" dirty="0" err="1" smtClean="0"/>
              <a:t>stupid</a:t>
            </a:r>
            <a:r>
              <a:rPr lang="nl-BE" b="1" i="1" dirty="0" smtClean="0"/>
              <a:t>!</a:t>
            </a:r>
            <a:r>
              <a:rPr lang="nl-BE" dirty="0" smtClean="0"/>
              <a:t>)</a:t>
            </a:r>
            <a:endParaRPr lang="nl-BE" u="sng" dirty="0" smtClean="0"/>
          </a:p>
          <a:p>
            <a:pPr lvl="2"/>
            <a:endParaRPr lang="nl-BE" dirty="0"/>
          </a:p>
          <a:p>
            <a:pPr lvl="1"/>
            <a:r>
              <a:rPr lang="nl-BE" dirty="0" smtClean="0"/>
              <a:t>Liquidatie</a:t>
            </a:r>
          </a:p>
          <a:p>
            <a:pPr lvl="2"/>
            <a:r>
              <a:rPr lang="nl-BE" dirty="0"/>
              <a:t>Continuïteit onderneming </a:t>
            </a:r>
            <a:r>
              <a:rPr lang="nl-BE" dirty="0" smtClean="0">
                <a:latin typeface="Arial" panose="020B0604020202020204" pitchFamily="34" charset="0"/>
                <a:cs typeface="Arial" panose="020B0604020202020204" pitchFamily="34" charset="0"/>
              </a:rPr>
              <a:t>≠ </a:t>
            </a:r>
            <a:r>
              <a:rPr lang="nl-BE" dirty="0" smtClean="0"/>
              <a:t>continuïteit rechtspersoon</a:t>
            </a:r>
          </a:p>
          <a:p>
            <a:pPr lvl="2"/>
            <a:r>
              <a:rPr lang="nl-BE" dirty="0" smtClean="0"/>
              <a:t>Effectieve verkoop van de onderneming (</a:t>
            </a:r>
            <a:r>
              <a:rPr lang="nl-BE" i="1" dirty="0" smtClean="0"/>
              <a:t>piecemeal </a:t>
            </a:r>
            <a:r>
              <a:rPr lang="nl-BE" dirty="0" smtClean="0"/>
              <a:t>of </a:t>
            </a:r>
            <a:r>
              <a:rPr lang="nl-BE" i="1" dirty="0" smtClean="0"/>
              <a:t>in going concern</a:t>
            </a:r>
            <a:r>
              <a:rPr lang="nl-BE" dirty="0" smtClean="0"/>
              <a:t>) – toewijzing van </a:t>
            </a:r>
            <a:r>
              <a:rPr lang="nl-BE" u="sng" dirty="0" smtClean="0"/>
              <a:t>prijs</a:t>
            </a:r>
            <a:r>
              <a:rPr lang="nl-BE" dirty="0" smtClean="0"/>
              <a:t> (</a:t>
            </a:r>
            <a:r>
              <a:rPr lang="nl-BE" b="1" dirty="0" smtClean="0"/>
              <a:t>eenvoudig</a:t>
            </a:r>
            <a:r>
              <a:rPr lang="nl-BE" dirty="0" smtClean="0"/>
              <a:t>)</a:t>
            </a:r>
            <a:endParaRPr lang="nl-BE" u="sng" dirty="0" smtClean="0"/>
          </a:p>
          <a:p>
            <a:pPr lvl="2"/>
            <a:r>
              <a:rPr lang="nl-BE" dirty="0" smtClean="0"/>
              <a:t>BE: faillissement – gerechtelijke reorganisatie door overdracht onder gerechtelijk gezag</a:t>
            </a:r>
          </a:p>
          <a:p>
            <a:pPr lvl="2"/>
            <a:endParaRPr lang="nl-BE" dirty="0"/>
          </a:p>
          <a:p>
            <a:r>
              <a:rPr lang="nl-BE" dirty="0" smtClean="0"/>
              <a:t>Gelijkenissen tussen gerechtelijke reorganisatie door collectief akkoord en herstructureringsplan, maar ook belangrijke innovaties</a:t>
            </a:r>
          </a:p>
          <a:p>
            <a:pPr lvl="1"/>
            <a:r>
              <a:rPr lang="nl-BE" u="sng" dirty="0" smtClean="0"/>
              <a:t>gelijkenissen</a:t>
            </a:r>
            <a:r>
              <a:rPr lang="nl-BE" dirty="0" smtClean="0"/>
              <a:t>: opschorting, nieuwe en tussentijdse financiering, stemming plan, homologatie/bevestiging, …  - </a:t>
            </a:r>
            <a:r>
              <a:rPr lang="nl-BE" b="1" dirty="0" smtClean="0"/>
              <a:t>opgelet</a:t>
            </a:r>
            <a:r>
              <a:rPr lang="nl-BE" dirty="0" smtClean="0"/>
              <a:t>: gelijkenis </a:t>
            </a:r>
            <a:r>
              <a:rPr lang="nl-BE" dirty="0" smtClean="0">
                <a:latin typeface="Arial" panose="020B0604020202020204" pitchFamily="34" charset="0"/>
                <a:cs typeface="Arial" panose="020B0604020202020204" pitchFamily="34" charset="0"/>
              </a:rPr>
              <a:t>≠ identiek</a:t>
            </a:r>
            <a:endParaRPr lang="nl-BE" dirty="0" smtClean="0"/>
          </a:p>
          <a:p>
            <a:pPr lvl="1"/>
            <a:r>
              <a:rPr lang="nl-BE" u="sng" dirty="0" smtClean="0"/>
              <a:t>fundamentele innovaties</a:t>
            </a:r>
            <a:r>
              <a:rPr lang="nl-BE" dirty="0" smtClean="0"/>
              <a:t>: zie hierna </a:t>
            </a:r>
            <a:endParaRPr lang="nl-BE" dirty="0"/>
          </a:p>
        </p:txBody>
      </p:sp>
      <p:sp>
        <p:nvSpPr>
          <p:cNvPr id="4" name="Slide Number Placeholder 3"/>
          <p:cNvSpPr>
            <a:spLocks noGrp="1"/>
          </p:cNvSpPr>
          <p:nvPr>
            <p:ph type="sldNum" sz="quarter" idx="12"/>
          </p:nvPr>
        </p:nvSpPr>
        <p:spPr/>
        <p:txBody>
          <a:bodyPr/>
          <a:lstStyle/>
          <a:p>
            <a:fld id="{B86DE904-C121-477E-B2B0-923493BF220C}" type="slidenum">
              <a:rPr lang="nl-NL" smtClean="0"/>
              <a:pPr/>
              <a:t>14</a:t>
            </a:fld>
            <a:endParaRPr lang="nl-NL"/>
          </a:p>
        </p:txBody>
      </p:sp>
    </p:spTree>
    <p:extLst>
      <p:ext uri="{BB962C8B-B14F-4D97-AF65-F5344CB8AC3E}">
        <p14:creationId xmlns:p14="http://schemas.microsoft.com/office/powerpoint/2010/main" val="368765411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dirty="0" smtClean="0"/>
              <a:t>Theoretische parenthese</a:t>
            </a:r>
            <a:endParaRPr lang="nl-BE" dirty="0"/>
          </a:p>
        </p:txBody>
      </p:sp>
      <p:sp>
        <p:nvSpPr>
          <p:cNvPr id="3" name="Content Placeholder 2"/>
          <p:cNvSpPr>
            <a:spLocks noGrp="1"/>
          </p:cNvSpPr>
          <p:nvPr>
            <p:ph idx="1"/>
          </p:nvPr>
        </p:nvSpPr>
        <p:spPr/>
        <p:txBody>
          <a:bodyPr>
            <a:normAutofit fontScale="85000" lnSpcReduction="10000"/>
          </a:bodyPr>
          <a:lstStyle/>
          <a:p>
            <a:r>
              <a:rPr lang="nl-BE" dirty="0" smtClean="0"/>
              <a:t>Moeder van het herstructureringsplan is Amerikaanse </a:t>
            </a:r>
            <a:r>
              <a:rPr lang="nl-BE" i="1" dirty="0" smtClean="0"/>
              <a:t>Chapter 11</a:t>
            </a:r>
            <a:endParaRPr lang="nl-BE" dirty="0" smtClean="0"/>
          </a:p>
          <a:p>
            <a:pPr lvl="1"/>
            <a:r>
              <a:rPr lang="nl-BE" dirty="0" smtClean="0"/>
              <a:t>Ontwikkeld vanuit </a:t>
            </a:r>
            <a:r>
              <a:rPr lang="nl-BE" i="1" dirty="0" smtClean="0"/>
              <a:t>equity receivership </a:t>
            </a:r>
            <a:r>
              <a:rPr lang="nl-BE" dirty="0" smtClean="0"/>
              <a:t>(oplossing financiële problemen spoorwegmaatschappijen)</a:t>
            </a:r>
          </a:p>
          <a:p>
            <a:pPr lvl="2"/>
            <a:r>
              <a:rPr lang="nl-BE" cap="small" dirty="0"/>
              <a:t>D. G. </a:t>
            </a:r>
            <a:r>
              <a:rPr lang="nl-BE" cap="small" dirty="0" smtClean="0"/>
              <a:t>Baird, “</a:t>
            </a:r>
            <a:r>
              <a:rPr lang="nl-BE" dirty="0" smtClean="0"/>
              <a:t>Absolute Priority and Its Discontents”, </a:t>
            </a:r>
            <a:r>
              <a:rPr lang="nl-BE" i="1" dirty="0" smtClean="0"/>
              <a:t>TBH/RDC </a:t>
            </a:r>
            <a:r>
              <a:rPr lang="nl-BE" dirty="0" smtClean="0"/>
              <a:t>2020, afl. 6 (te verschijnen)</a:t>
            </a:r>
          </a:p>
          <a:p>
            <a:pPr lvl="1"/>
            <a:r>
              <a:rPr lang="nl-BE" dirty="0" smtClean="0"/>
              <a:t>Debat over centrale concepten herstructurering is daar al uitgebreid gevoerd (maar blijft voortduren)</a:t>
            </a:r>
          </a:p>
          <a:p>
            <a:pPr lvl="2"/>
            <a:r>
              <a:rPr lang="nl-BE" cap="small" dirty="0" smtClean="0"/>
              <a:t>W. J. Blum</a:t>
            </a:r>
            <a:r>
              <a:rPr lang="nl-BE" dirty="0" smtClean="0"/>
              <a:t>, “The Law and Language of Corporate Reorganization”, </a:t>
            </a:r>
            <a:r>
              <a:rPr lang="nl-BE" i="1" dirty="0" smtClean="0"/>
              <a:t>University of Chicago Law Review</a:t>
            </a:r>
            <a:r>
              <a:rPr lang="nl-BE" dirty="0" smtClean="0"/>
              <a:t> 1949-1950, 565-603</a:t>
            </a:r>
          </a:p>
          <a:p>
            <a:pPr lvl="2"/>
            <a:r>
              <a:rPr lang="nl-BE" cap="small" dirty="0" smtClean="0"/>
              <a:t>J. C. Bonbright </a:t>
            </a:r>
            <a:r>
              <a:rPr lang="nl-BE" dirty="0" smtClean="0"/>
              <a:t>en</a:t>
            </a:r>
            <a:r>
              <a:rPr lang="nl-BE" cap="small" dirty="0" smtClean="0"/>
              <a:t> M. M. Bergerman</a:t>
            </a:r>
            <a:r>
              <a:rPr lang="nl-BE" dirty="0" smtClean="0"/>
              <a:t>, “Two </a:t>
            </a:r>
            <a:r>
              <a:rPr lang="nl-BE" dirty="0" err="1" smtClean="0"/>
              <a:t>Rival</a:t>
            </a:r>
            <a:r>
              <a:rPr lang="nl-BE" dirty="0" smtClean="0"/>
              <a:t> </a:t>
            </a:r>
            <a:r>
              <a:rPr lang="nl-BE" dirty="0" err="1" smtClean="0"/>
              <a:t>Theories</a:t>
            </a:r>
            <a:r>
              <a:rPr lang="nl-BE" dirty="0" smtClean="0"/>
              <a:t> of Priority </a:t>
            </a:r>
            <a:r>
              <a:rPr lang="nl-BE" dirty="0" err="1" smtClean="0"/>
              <a:t>Rights</a:t>
            </a:r>
            <a:r>
              <a:rPr lang="nl-BE" dirty="0" smtClean="0"/>
              <a:t> of Security </a:t>
            </a:r>
            <a:r>
              <a:rPr lang="nl-BE" dirty="0" err="1" smtClean="0"/>
              <a:t>Holders</a:t>
            </a:r>
            <a:r>
              <a:rPr lang="nl-BE" dirty="0" smtClean="0"/>
              <a:t> in Corporate Reorganization”, </a:t>
            </a:r>
            <a:r>
              <a:rPr lang="nl-BE" i="1" dirty="0" smtClean="0"/>
              <a:t>Columbia Law Review </a:t>
            </a:r>
            <a:r>
              <a:rPr lang="nl-BE" dirty="0" smtClean="0"/>
              <a:t>1928, 127-165</a:t>
            </a:r>
          </a:p>
          <a:p>
            <a:pPr lvl="1"/>
            <a:r>
              <a:rPr lang="nl-BE" dirty="0" smtClean="0"/>
              <a:t>België: </a:t>
            </a:r>
            <a:r>
              <a:rPr lang="nl-BE" cap="small" dirty="0" smtClean="0"/>
              <a:t>P. Coussement</a:t>
            </a:r>
            <a:r>
              <a:rPr lang="nl-BE" dirty="0" smtClean="0"/>
              <a:t>, </a:t>
            </a:r>
            <a:r>
              <a:rPr lang="nl-BE" i="1" dirty="0" smtClean="0"/>
              <a:t>Herstelschema’s voor ondernemingen in moeilijkheden</a:t>
            </a:r>
            <a:r>
              <a:rPr lang="nl-BE" dirty="0" smtClean="0"/>
              <a:t>, proefschrift UGent, 2007 (</a:t>
            </a:r>
            <a:r>
              <a:rPr lang="nl-BE" dirty="0" err="1" smtClean="0"/>
              <a:t>ongepubl</a:t>
            </a:r>
            <a:r>
              <a:rPr lang="nl-BE" dirty="0" smtClean="0"/>
              <a:t>.)</a:t>
            </a:r>
          </a:p>
          <a:p>
            <a:pPr lvl="1"/>
            <a:endParaRPr lang="nl-BE" dirty="0" smtClean="0"/>
          </a:p>
          <a:p>
            <a:r>
              <a:rPr lang="nl-BE" dirty="0" smtClean="0"/>
              <a:t>Is herstructurering (nog steeds) het (beste?) medicijn voor de onderneming van vandaag?</a:t>
            </a:r>
          </a:p>
          <a:p>
            <a:pPr lvl="1"/>
            <a:r>
              <a:rPr lang="nl-BE" dirty="0" smtClean="0"/>
              <a:t>De 21</a:t>
            </a:r>
            <a:r>
              <a:rPr lang="nl-BE" baseline="30000" dirty="0" smtClean="0"/>
              <a:t>ste</a:t>
            </a:r>
            <a:r>
              <a:rPr lang="nl-BE" dirty="0" smtClean="0"/>
              <a:t> eeuwse onderneming is geen spoorwegmaatschappij</a:t>
            </a:r>
          </a:p>
          <a:p>
            <a:pPr lvl="2"/>
            <a:r>
              <a:rPr lang="nl-BE" cap="small" dirty="0" smtClean="0"/>
              <a:t>D. G. Baird </a:t>
            </a:r>
            <a:r>
              <a:rPr lang="nl-BE" dirty="0" smtClean="0"/>
              <a:t>en</a:t>
            </a:r>
            <a:r>
              <a:rPr lang="nl-BE" cap="small" dirty="0" smtClean="0"/>
              <a:t> R. K. Rasmussen</a:t>
            </a:r>
            <a:r>
              <a:rPr lang="nl-BE" dirty="0" smtClean="0"/>
              <a:t>, “The End of Bankruptcy”, </a:t>
            </a:r>
            <a:r>
              <a:rPr lang="nl-BE" i="1" dirty="0" smtClean="0"/>
              <a:t>Stanford Law Review </a:t>
            </a:r>
            <a:r>
              <a:rPr lang="nl-BE" dirty="0" smtClean="0"/>
              <a:t>2002, 751-789</a:t>
            </a:r>
          </a:p>
          <a:p>
            <a:pPr lvl="1"/>
            <a:endParaRPr lang="nl-BE" dirty="0"/>
          </a:p>
        </p:txBody>
      </p:sp>
      <p:sp>
        <p:nvSpPr>
          <p:cNvPr id="4" name="Slide Number Placeholder 3"/>
          <p:cNvSpPr>
            <a:spLocks noGrp="1"/>
          </p:cNvSpPr>
          <p:nvPr>
            <p:ph type="sldNum" sz="quarter" idx="12"/>
          </p:nvPr>
        </p:nvSpPr>
        <p:spPr/>
        <p:txBody>
          <a:bodyPr/>
          <a:lstStyle/>
          <a:p>
            <a:fld id="{B86DE904-C121-477E-B2B0-923493BF220C}" type="slidenum">
              <a:rPr lang="nl-NL" smtClean="0"/>
              <a:pPr/>
              <a:t>15</a:t>
            </a:fld>
            <a:endParaRPr lang="nl-NL"/>
          </a:p>
        </p:txBody>
      </p:sp>
    </p:spTree>
    <p:extLst>
      <p:ext uri="{BB962C8B-B14F-4D97-AF65-F5344CB8AC3E}">
        <p14:creationId xmlns:p14="http://schemas.microsoft.com/office/powerpoint/2010/main" val="198404555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dirty="0" smtClean="0"/>
              <a:t>Herstructureringsplan: enkele nieuwigheden</a:t>
            </a:r>
            <a:endParaRPr lang="nl-BE"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588642278"/>
              </p:ext>
            </p:extLst>
          </p:nvPr>
        </p:nvGraphicFramePr>
        <p:xfrm>
          <a:off x="782637" y="1701084"/>
          <a:ext cx="7577139" cy="2565400"/>
        </p:xfrm>
        <a:graphic>
          <a:graphicData uri="http://schemas.openxmlformats.org/drawingml/2006/table">
            <a:tbl>
              <a:tblPr firstRow="1" bandRow="1">
                <a:tableStyleId>{5C22544A-7EE6-4342-B048-85BDC9FD1C3A}</a:tableStyleId>
              </a:tblPr>
              <a:tblGrid>
                <a:gridCol w="2068717">
                  <a:extLst>
                    <a:ext uri="{9D8B030D-6E8A-4147-A177-3AD203B41FA5}">
                      <a16:colId xmlns:a16="http://schemas.microsoft.com/office/drawing/2014/main" val="2396579071"/>
                    </a:ext>
                  </a:extLst>
                </a:gridCol>
                <a:gridCol w="2907189">
                  <a:extLst>
                    <a:ext uri="{9D8B030D-6E8A-4147-A177-3AD203B41FA5}">
                      <a16:colId xmlns:a16="http://schemas.microsoft.com/office/drawing/2014/main" val="4012210119"/>
                    </a:ext>
                  </a:extLst>
                </a:gridCol>
                <a:gridCol w="2601233">
                  <a:extLst>
                    <a:ext uri="{9D8B030D-6E8A-4147-A177-3AD203B41FA5}">
                      <a16:colId xmlns:a16="http://schemas.microsoft.com/office/drawing/2014/main" val="134752861"/>
                    </a:ext>
                  </a:extLst>
                </a:gridCol>
              </a:tblGrid>
              <a:tr h="370840">
                <a:tc>
                  <a:txBody>
                    <a:bodyPr/>
                    <a:lstStyle/>
                    <a:p>
                      <a:endParaRPr lang="nl-BE" dirty="0"/>
                    </a:p>
                  </a:txBody>
                  <a:tcPr/>
                </a:tc>
                <a:tc>
                  <a:txBody>
                    <a:bodyPr/>
                    <a:lstStyle/>
                    <a:p>
                      <a:r>
                        <a:rPr lang="nl-BE" dirty="0" smtClean="0"/>
                        <a:t>Collectief</a:t>
                      </a:r>
                      <a:r>
                        <a:rPr lang="nl-BE" baseline="0" dirty="0" smtClean="0"/>
                        <a:t> akkoord</a:t>
                      </a:r>
                      <a:endParaRPr lang="nl-BE" dirty="0"/>
                    </a:p>
                  </a:txBody>
                  <a:tcPr/>
                </a:tc>
                <a:tc>
                  <a:txBody>
                    <a:bodyPr/>
                    <a:lstStyle/>
                    <a:p>
                      <a:r>
                        <a:rPr lang="nl-BE" dirty="0" smtClean="0"/>
                        <a:t>Herstructureringsplan</a:t>
                      </a:r>
                      <a:endParaRPr lang="nl-BE" dirty="0"/>
                    </a:p>
                  </a:txBody>
                  <a:tcPr/>
                </a:tc>
                <a:extLst>
                  <a:ext uri="{0D108BD9-81ED-4DB2-BD59-A6C34878D82A}">
                    <a16:rowId xmlns:a16="http://schemas.microsoft.com/office/drawing/2014/main" val="2877237565"/>
                  </a:ext>
                </a:extLst>
              </a:tr>
              <a:tr h="370840">
                <a:tc>
                  <a:txBody>
                    <a:bodyPr/>
                    <a:lstStyle/>
                    <a:p>
                      <a:r>
                        <a:rPr lang="nl-BE" dirty="0" smtClean="0"/>
                        <a:t>Stemmen per categorie</a:t>
                      </a:r>
                      <a:endParaRPr lang="nl-BE" dirty="0"/>
                    </a:p>
                  </a:txBody>
                  <a:tcPr/>
                </a:tc>
                <a:tc>
                  <a:txBody>
                    <a:bodyPr/>
                    <a:lstStyle/>
                    <a:p>
                      <a:r>
                        <a:rPr lang="nl-BE" dirty="0" smtClean="0"/>
                        <a:t>/</a:t>
                      </a:r>
                      <a:endParaRPr lang="nl-BE" dirty="0"/>
                    </a:p>
                  </a:txBody>
                  <a:tcPr/>
                </a:tc>
                <a:tc>
                  <a:txBody>
                    <a:bodyPr/>
                    <a:lstStyle/>
                    <a:p>
                      <a:r>
                        <a:rPr lang="nl-BE" dirty="0" smtClean="0"/>
                        <a:t>X</a:t>
                      </a:r>
                      <a:endParaRPr lang="nl-BE" dirty="0"/>
                    </a:p>
                  </a:txBody>
                  <a:tcPr/>
                </a:tc>
                <a:extLst>
                  <a:ext uri="{0D108BD9-81ED-4DB2-BD59-A6C34878D82A}">
                    <a16:rowId xmlns:a16="http://schemas.microsoft.com/office/drawing/2014/main" val="3241592508"/>
                  </a:ext>
                </a:extLst>
              </a:tr>
              <a:tr h="370840">
                <a:tc>
                  <a:txBody>
                    <a:bodyPr/>
                    <a:lstStyle/>
                    <a:p>
                      <a:r>
                        <a:rPr lang="nl-BE" sz="1800" b="0" i="0" kern="1200" dirty="0" smtClean="0">
                          <a:solidFill>
                            <a:schemeClr val="dk1"/>
                          </a:solidFill>
                          <a:effectLst/>
                          <a:latin typeface="+mn-lt"/>
                          <a:ea typeface="+mn-ea"/>
                          <a:cs typeface="+mn-cs"/>
                        </a:rPr>
                        <a:t>Categorie-overschrijdende cram down</a:t>
                      </a:r>
                      <a:endParaRPr lang="nl-BE" b="0" dirty="0"/>
                    </a:p>
                  </a:txBody>
                  <a:tcPr/>
                </a:tc>
                <a:tc>
                  <a:txBody>
                    <a:bodyPr/>
                    <a:lstStyle/>
                    <a:p>
                      <a:r>
                        <a:rPr lang="nl-BE" dirty="0" smtClean="0"/>
                        <a:t>/</a:t>
                      </a:r>
                      <a:endParaRPr lang="nl-BE" dirty="0"/>
                    </a:p>
                  </a:txBody>
                  <a:tcPr/>
                </a:tc>
                <a:tc>
                  <a:txBody>
                    <a:bodyPr/>
                    <a:lstStyle/>
                    <a:p>
                      <a:r>
                        <a:rPr lang="nl-BE" dirty="0" smtClean="0"/>
                        <a:t>X</a:t>
                      </a:r>
                      <a:endParaRPr lang="nl-BE" dirty="0"/>
                    </a:p>
                  </a:txBody>
                  <a:tcPr/>
                </a:tc>
                <a:extLst>
                  <a:ext uri="{0D108BD9-81ED-4DB2-BD59-A6C34878D82A}">
                    <a16:rowId xmlns:a16="http://schemas.microsoft.com/office/drawing/2014/main" val="13132564"/>
                  </a:ext>
                </a:extLst>
              </a:tr>
              <a:tr h="370840">
                <a:tc>
                  <a:txBody>
                    <a:bodyPr/>
                    <a:lstStyle/>
                    <a:p>
                      <a:r>
                        <a:rPr lang="nl-BE" b="0" dirty="0" smtClean="0"/>
                        <a:t>Positie Aandeelhouders </a:t>
                      </a:r>
                      <a:endParaRPr lang="nl-BE" b="0" dirty="0"/>
                    </a:p>
                  </a:txBody>
                  <a:tcPr/>
                </a:tc>
                <a:tc>
                  <a:txBody>
                    <a:bodyPr/>
                    <a:lstStyle/>
                    <a:p>
                      <a:r>
                        <a:rPr lang="nl-BE" dirty="0" smtClean="0"/>
                        <a:t>/</a:t>
                      </a:r>
                      <a:endParaRPr lang="nl-BE" dirty="0"/>
                    </a:p>
                  </a:txBody>
                  <a:tcPr/>
                </a:tc>
                <a:tc>
                  <a:txBody>
                    <a:bodyPr/>
                    <a:lstStyle/>
                    <a:p>
                      <a:r>
                        <a:rPr lang="nl-BE" dirty="0" smtClean="0"/>
                        <a:t>X</a:t>
                      </a:r>
                      <a:endParaRPr lang="nl-BE" dirty="0"/>
                    </a:p>
                  </a:txBody>
                  <a:tcPr/>
                </a:tc>
                <a:extLst>
                  <a:ext uri="{0D108BD9-81ED-4DB2-BD59-A6C34878D82A}">
                    <a16:rowId xmlns:a16="http://schemas.microsoft.com/office/drawing/2014/main" val="2576321601"/>
                  </a:ext>
                </a:extLst>
              </a:tr>
            </a:tbl>
          </a:graphicData>
        </a:graphic>
      </p:graphicFrame>
      <p:sp>
        <p:nvSpPr>
          <p:cNvPr id="4" name="Slide Number Placeholder 3"/>
          <p:cNvSpPr>
            <a:spLocks noGrp="1"/>
          </p:cNvSpPr>
          <p:nvPr>
            <p:ph type="sldNum" sz="quarter" idx="12"/>
          </p:nvPr>
        </p:nvSpPr>
        <p:spPr/>
        <p:txBody>
          <a:bodyPr/>
          <a:lstStyle/>
          <a:p>
            <a:fld id="{B86DE904-C121-477E-B2B0-923493BF220C}" type="slidenum">
              <a:rPr lang="nl-NL" smtClean="0"/>
              <a:pPr/>
              <a:t>16</a:t>
            </a:fld>
            <a:endParaRPr lang="nl-NL"/>
          </a:p>
        </p:txBody>
      </p:sp>
    </p:spTree>
    <p:extLst>
      <p:ext uri="{BB962C8B-B14F-4D97-AF65-F5344CB8AC3E}">
        <p14:creationId xmlns:p14="http://schemas.microsoft.com/office/powerpoint/2010/main" val="119174592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dirty="0" smtClean="0"/>
              <a:t>Stemmen per categorie</a:t>
            </a:r>
            <a:endParaRPr lang="nl-BE" dirty="0"/>
          </a:p>
        </p:txBody>
      </p:sp>
      <p:sp>
        <p:nvSpPr>
          <p:cNvPr id="3" name="Content Placeholder 2"/>
          <p:cNvSpPr>
            <a:spLocks noGrp="1"/>
          </p:cNvSpPr>
          <p:nvPr>
            <p:ph idx="1"/>
          </p:nvPr>
        </p:nvSpPr>
        <p:spPr/>
        <p:txBody>
          <a:bodyPr>
            <a:normAutofit fontScale="85000" lnSpcReduction="20000"/>
          </a:bodyPr>
          <a:lstStyle/>
          <a:p>
            <a:r>
              <a:rPr lang="nl-BE" dirty="0" smtClean="0"/>
              <a:t>Vandaag: stemming collectief akkoord </a:t>
            </a:r>
            <a:r>
              <a:rPr lang="nl-BE" i="1" dirty="0" smtClean="0"/>
              <a:t>de lege lata</a:t>
            </a:r>
            <a:endParaRPr lang="nl-BE" dirty="0" smtClean="0"/>
          </a:p>
          <a:p>
            <a:pPr lvl="1"/>
            <a:r>
              <a:rPr lang="nl-BE" dirty="0" smtClean="0"/>
              <a:t>Reorganisatieplan kan voorzien in een gedifferentieerde behandeling van categorieën van schuldvorderingen</a:t>
            </a:r>
          </a:p>
          <a:p>
            <a:pPr lvl="2"/>
            <a:r>
              <a:rPr lang="nl-BE" dirty="0" smtClean="0"/>
              <a:t>stemming gebeurt echter niet per categorie van schuldeisers: globale stemming over de totaliteit van het reorganisatieplan (niet per “categorie”)</a:t>
            </a:r>
          </a:p>
          <a:p>
            <a:pPr lvl="2"/>
            <a:r>
              <a:rPr lang="nl-BE" dirty="0" smtClean="0"/>
              <a:t>dubbele meerderheid: in bedrag en in persoon</a:t>
            </a:r>
          </a:p>
          <a:p>
            <a:pPr lvl="1"/>
            <a:r>
              <a:rPr lang="nl-BE" dirty="0" smtClean="0"/>
              <a:t>Bijzondere bescherming voor buitengewone schuldeisers in de opschorting (geen </a:t>
            </a:r>
            <a:r>
              <a:rPr lang="nl-BE" i="1" dirty="0" smtClean="0"/>
              <a:t>haircut</a:t>
            </a:r>
            <a:r>
              <a:rPr lang="nl-BE" dirty="0" smtClean="0"/>
              <a:t>)</a:t>
            </a:r>
          </a:p>
          <a:p>
            <a:pPr lvl="1"/>
            <a:r>
              <a:rPr lang="nl-BE" dirty="0" smtClean="0"/>
              <a:t>Bijzondere bescherming voor andere categorieën van schuldeisers</a:t>
            </a:r>
          </a:p>
          <a:p>
            <a:pPr lvl="2"/>
            <a:r>
              <a:rPr lang="nl-BE" dirty="0" smtClean="0"/>
              <a:t>openbare schuldeisers met algemeen voorrecht: </a:t>
            </a:r>
            <a:r>
              <a:rPr lang="nl-BE" i="1" dirty="0" smtClean="0"/>
              <a:t>most favored creditor</a:t>
            </a:r>
            <a:endParaRPr lang="nl-BE" dirty="0" smtClean="0"/>
          </a:p>
          <a:p>
            <a:pPr lvl="2"/>
            <a:r>
              <a:rPr lang="nl-BE" dirty="0" smtClean="0"/>
              <a:t>“onaantastbare” schuldvorderingen in de opschorting</a:t>
            </a:r>
          </a:p>
          <a:p>
            <a:pPr lvl="1"/>
            <a:endParaRPr lang="nl-BE" dirty="0"/>
          </a:p>
          <a:p>
            <a:r>
              <a:rPr lang="nl-BE" dirty="0" smtClean="0"/>
              <a:t>Richtlijn: stemming herstructureringsplan:</a:t>
            </a:r>
          </a:p>
          <a:p>
            <a:pPr lvl="1"/>
            <a:r>
              <a:rPr lang="nl-BE" dirty="0" smtClean="0"/>
              <a:t>Vorming van categorieën van schuldeisers</a:t>
            </a:r>
          </a:p>
          <a:p>
            <a:pPr lvl="2"/>
            <a:r>
              <a:rPr lang="nl-BE" dirty="0" smtClean="0"/>
              <a:t>Overweging 44: “</a:t>
            </a:r>
            <a:r>
              <a:rPr lang="nl-NL" i="1" dirty="0" smtClean="0"/>
              <a:t>Vorming </a:t>
            </a:r>
            <a:r>
              <a:rPr lang="nl-NL" i="1" dirty="0"/>
              <a:t>van </a:t>
            </a:r>
            <a:r>
              <a:rPr lang="nl-NL" i="1" dirty="0" smtClean="0"/>
              <a:t>categorieën is </a:t>
            </a:r>
            <a:r>
              <a:rPr lang="nl-NL" i="1" dirty="0"/>
              <a:t>het groeperen van betrokken partijen met het oog op de goedkeuring van een plan op een wijze die hun rechten en rangorde van hun vorderingen en belangen </a:t>
            </a:r>
            <a:r>
              <a:rPr lang="nl-NL" i="1" dirty="0" smtClean="0"/>
              <a:t>respecteert</a:t>
            </a:r>
            <a:r>
              <a:rPr lang="nl-NL" dirty="0" smtClean="0"/>
              <a:t>”</a:t>
            </a:r>
          </a:p>
          <a:p>
            <a:pPr lvl="2"/>
            <a:r>
              <a:rPr lang="nl-NL" dirty="0" smtClean="0"/>
              <a:t>Minstens twee klassen: schuldeisers zonder zekerheid / schuldeisers met zekerheid</a:t>
            </a:r>
          </a:p>
          <a:p>
            <a:pPr lvl="2"/>
            <a:r>
              <a:rPr lang="nl-NL" dirty="0" smtClean="0"/>
              <a:t>Hoe meer klassen, hoe complexer en hoe groter het risico op blokkerende meerderheid in een klasse (kan opgelost worden met een c</a:t>
            </a:r>
            <a:r>
              <a:rPr lang="nl-BE" dirty="0" smtClean="0"/>
              <a:t>ategorie-overschrijdende </a:t>
            </a:r>
            <a:r>
              <a:rPr lang="nl-BE" i="1" dirty="0"/>
              <a:t>cram </a:t>
            </a:r>
            <a:r>
              <a:rPr lang="nl-BE" i="1" dirty="0" smtClean="0"/>
              <a:t>down</a:t>
            </a:r>
            <a:r>
              <a:rPr lang="nl-BE" dirty="0" smtClean="0"/>
              <a:t>)</a:t>
            </a:r>
          </a:p>
        </p:txBody>
      </p:sp>
      <p:sp>
        <p:nvSpPr>
          <p:cNvPr id="4" name="Slide Number Placeholder 3"/>
          <p:cNvSpPr>
            <a:spLocks noGrp="1"/>
          </p:cNvSpPr>
          <p:nvPr>
            <p:ph type="sldNum" sz="quarter" idx="12"/>
          </p:nvPr>
        </p:nvSpPr>
        <p:spPr/>
        <p:txBody>
          <a:bodyPr/>
          <a:lstStyle/>
          <a:p>
            <a:fld id="{B86DE904-C121-477E-B2B0-923493BF220C}" type="slidenum">
              <a:rPr lang="nl-NL" smtClean="0"/>
              <a:pPr/>
              <a:t>17</a:t>
            </a:fld>
            <a:endParaRPr lang="nl-NL"/>
          </a:p>
        </p:txBody>
      </p:sp>
    </p:spTree>
    <p:extLst>
      <p:ext uri="{BB962C8B-B14F-4D97-AF65-F5344CB8AC3E}">
        <p14:creationId xmlns:p14="http://schemas.microsoft.com/office/powerpoint/2010/main" val="365546028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dirty="0" smtClean="0"/>
              <a:t>Stemmen per categorie</a:t>
            </a:r>
            <a:endParaRPr lang="nl-BE" dirty="0"/>
          </a:p>
        </p:txBody>
      </p:sp>
      <p:sp>
        <p:nvSpPr>
          <p:cNvPr id="3" name="Content Placeholder 2"/>
          <p:cNvSpPr>
            <a:spLocks noGrp="1"/>
          </p:cNvSpPr>
          <p:nvPr>
            <p:ph idx="1"/>
          </p:nvPr>
        </p:nvSpPr>
        <p:spPr/>
        <p:txBody>
          <a:bodyPr/>
          <a:lstStyle/>
          <a:p>
            <a:pPr lvl="1"/>
            <a:r>
              <a:rPr lang="nl-BE" dirty="0" smtClean="0"/>
              <a:t>Goedkeuring meerderheid </a:t>
            </a:r>
            <a:r>
              <a:rPr lang="nl-BE" dirty="0"/>
              <a:t>tegen </a:t>
            </a:r>
            <a:r>
              <a:rPr lang="nl-BE" dirty="0" smtClean="0"/>
              <a:t>minderheid</a:t>
            </a:r>
          </a:p>
          <a:p>
            <a:pPr lvl="2"/>
            <a:r>
              <a:rPr lang="nl-NL" dirty="0"/>
              <a:t>Een herstructureringsplan wordt door de betrokken partijen goedgekeurd mits daarvoor in elke categorie een </a:t>
            </a:r>
            <a:r>
              <a:rPr lang="nl-NL" u="sng" dirty="0"/>
              <a:t>meerderheid in het bedrag </a:t>
            </a:r>
            <a:r>
              <a:rPr lang="nl-NL" dirty="0"/>
              <a:t>van hun vorderingen of belangen bestaat. De lidstaten kunnen </a:t>
            </a:r>
            <a:r>
              <a:rPr lang="nl-NL" i="1" dirty="0"/>
              <a:t>bovendien</a:t>
            </a:r>
            <a:r>
              <a:rPr lang="nl-NL" dirty="0"/>
              <a:t> een </a:t>
            </a:r>
            <a:r>
              <a:rPr lang="nl-NL" u="sng" dirty="0"/>
              <a:t>meerderheid</a:t>
            </a:r>
            <a:r>
              <a:rPr lang="nl-NL" dirty="0"/>
              <a:t> verlangen van het </a:t>
            </a:r>
            <a:r>
              <a:rPr lang="nl-NL" u="sng" dirty="0"/>
              <a:t>aantal betrokken partijen </a:t>
            </a:r>
            <a:r>
              <a:rPr lang="nl-NL" dirty="0"/>
              <a:t>in elke </a:t>
            </a:r>
            <a:r>
              <a:rPr lang="nl-NL" dirty="0" smtClean="0"/>
              <a:t>categorie</a:t>
            </a:r>
          </a:p>
          <a:p>
            <a:pPr lvl="2"/>
            <a:r>
              <a:rPr lang="nl-NL" dirty="0" smtClean="0"/>
              <a:t>Deze </a:t>
            </a:r>
            <a:r>
              <a:rPr lang="nl-NL" dirty="0"/>
              <a:t>meerderheden bedragen niet meer dan 75 % van het bedrag in vorderingen of belangen in elke categorie of, indien van toepassing, van het aantal betrokken partijen in elke categorie. </a:t>
            </a:r>
            <a:endParaRPr lang="nl-BE" dirty="0"/>
          </a:p>
          <a:p>
            <a:pPr lvl="1"/>
            <a:r>
              <a:rPr lang="nl-BE" dirty="0"/>
              <a:t>Bevestiging van herstructureringsplan bij niet-instemmende </a:t>
            </a:r>
            <a:r>
              <a:rPr lang="nl-BE" dirty="0" smtClean="0"/>
              <a:t>schuldeisers</a:t>
            </a:r>
          </a:p>
          <a:p>
            <a:pPr lvl="2"/>
            <a:r>
              <a:rPr lang="nl-BE" dirty="0" smtClean="0"/>
              <a:t>Toets van het belang van de schuldeisers </a:t>
            </a:r>
            <a:r>
              <a:rPr lang="nl-NL" dirty="0" smtClean="0"/>
              <a:t>(“</a:t>
            </a:r>
            <a:r>
              <a:rPr lang="nl-NL" i="1" dirty="0" smtClean="0"/>
              <a:t>best-interest-of-</a:t>
            </a:r>
            <a:r>
              <a:rPr lang="nl-NL" i="1" dirty="0" err="1" smtClean="0"/>
              <a:t>creditors</a:t>
            </a:r>
            <a:r>
              <a:rPr lang="nl-NL" i="1" dirty="0" smtClean="0"/>
              <a:t> test</a:t>
            </a:r>
            <a:r>
              <a:rPr lang="nl-NL" dirty="0" smtClean="0"/>
              <a:t>”): geen </a:t>
            </a:r>
            <a:r>
              <a:rPr lang="nl-NL" dirty="0"/>
              <a:t>niet-instemmende </a:t>
            </a:r>
            <a:r>
              <a:rPr lang="nl-NL" dirty="0" smtClean="0"/>
              <a:t>schuldeiser mag slechter af zijn onder </a:t>
            </a:r>
            <a:r>
              <a:rPr lang="nl-NL" dirty="0"/>
              <a:t>het herstructureringsplan dan </a:t>
            </a:r>
            <a:r>
              <a:rPr lang="nl-NL" dirty="0" smtClean="0"/>
              <a:t>dat die </a:t>
            </a:r>
            <a:r>
              <a:rPr lang="nl-NL" dirty="0"/>
              <a:t>schuldeiser zou zijn indien de </a:t>
            </a:r>
            <a:r>
              <a:rPr lang="nl-NL" u="sng" dirty="0"/>
              <a:t>normale rangorde van voorrang bij vereffening </a:t>
            </a:r>
            <a:r>
              <a:rPr lang="nl-NL" dirty="0"/>
              <a:t>krachtens nationaal recht zou worden toegepast, hetzij bij een </a:t>
            </a:r>
            <a:r>
              <a:rPr lang="nl-NL" dirty="0" smtClean="0"/>
              <a:t>vereffening </a:t>
            </a:r>
            <a:r>
              <a:rPr lang="nl-NL" i="1" dirty="0" smtClean="0"/>
              <a:t>(piecemeal </a:t>
            </a:r>
            <a:r>
              <a:rPr lang="nl-NL" dirty="0" smtClean="0"/>
              <a:t>of </a:t>
            </a:r>
            <a:r>
              <a:rPr lang="nl-NL" i="1" dirty="0" smtClean="0"/>
              <a:t>going concern</a:t>
            </a:r>
            <a:r>
              <a:rPr lang="nl-NL" dirty="0" smtClean="0"/>
              <a:t>) hetzij </a:t>
            </a:r>
            <a:r>
              <a:rPr lang="nl-NL" dirty="0"/>
              <a:t>in het geval van het beste alternatieve </a:t>
            </a:r>
            <a:r>
              <a:rPr lang="nl-NL" dirty="0" smtClean="0"/>
              <a:t>scenario</a:t>
            </a:r>
          </a:p>
          <a:p>
            <a:pPr lvl="2"/>
            <a:r>
              <a:rPr lang="nl-NL" dirty="0" smtClean="0"/>
              <a:t>Toets is reeds terug te vinden bij gerechtelijke reorganisatie door overdracht onder gerechtelijk gezag</a:t>
            </a:r>
            <a:endParaRPr lang="nl-BE" dirty="0"/>
          </a:p>
        </p:txBody>
      </p:sp>
      <p:sp>
        <p:nvSpPr>
          <p:cNvPr id="4" name="Slide Number Placeholder 3"/>
          <p:cNvSpPr>
            <a:spLocks noGrp="1"/>
          </p:cNvSpPr>
          <p:nvPr>
            <p:ph type="sldNum" sz="quarter" idx="12"/>
          </p:nvPr>
        </p:nvSpPr>
        <p:spPr/>
        <p:txBody>
          <a:bodyPr/>
          <a:lstStyle/>
          <a:p>
            <a:fld id="{B86DE904-C121-477E-B2B0-923493BF220C}" type="slidenum">
              <a:rPr lang="nl-NL" smtClean="0"/>
              <a:pPr/>
              <a:t>18</a:t>
            </a:fld>
            <a:endParaRPr lang="nl-NL"/>
          </a:p>
        </p:txBody>
      </p:sp>
    </p:spTree>
    <p:extLst>
      <p:ext uri="{BB962C8B-B14F-4D97-AF65-F5344CB8AC3E}">
        <p14:creationId xmlns:p14="http://schemas.microsoft.com/office/powerpoint/2010/main" val="62447919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dirty="0" smtClean="0"/>
              <a:t>Categorie-overschrijdende </a:t>
            </a:r>
            <a:r>
              <a:rPr lang="nl-BE" i="1" dirty="0" smtClean="0"/>
              <a:t>cram </a:t>
            </a:r>
            <a:r>
              <a:rPr lang="nl-BE" i="1" dirty="0"/>
              <a:t>down</a:t>
            </a:r>
          </a:p>
        </p:txBody>
      </p:sp>
      <p:sp>
        <p:nvSpPr>
          <p:cNvPr id="3" name="Content Placeholder 2"/>
          <p:cNvSpPr>
            <a:spLocks noGrp="1"/>
          </p:cNvSpPr>
          <p:nvPr>
            <p:ph idx="1"/>
          </p:nvPr>
        </p:nvSpPr>
        <p:spPr/>
        <p:txBody>
          <a:bodyPr>
            <a:normAutofit fontScale="70000" lnSpcReduction="20000"/>
          </a:bodyPr>
          <a:lstStyle/>
          <a:p>
            <a:r>
              <a:rPr lang="nl-BE" dirty="0" smtClean="0"/>
              <a:t>Ook wanneer </a:t>
            </a:r>
            <a:r>
              <a:rPr lang="nl-BE" dirty="0"/>
              <a:t>het herstructureringsplan </a:t>
            </a:r>
            <a:r>
              <a:rPr lang="nl-BE" dirty="0" smtClean="0"/>
              <a:t>niet door alle categorieën wordt goedgekeurd bij stemming, kan het worden bevestigd</a:t>
            </a:r>
          </a:p>
          <a:p>
            <a:endParaRPr lang="nl-BE" dirty="0" smtClean="0"/>
          </a:p>
          <a:p>
            <a:r>
              <a:rPr lang="nl-BE" dirty="0" smtClean="0"/>
              <a:t>Lijst van voorwaarden voor categorie-overschrijdende </a:t>
            </a:r>
            <a:r>
              <a:rPr lang="nl-BE" i="1" dirty="0" smtClean="0"/>
              <a:t>cram down</a:t>
            </a:r>
            <a:r>
              <a:rPr lang="nl-BE" dirty="0" smtClean="0"/>
              <a:t> in art. 11 Herstructureringsrichtlijn</a:t>
            </a:r>
          </a:p>
          <a:p>
            <a:endParaRPr lang="nl-BE" dirty="0"/>
          </a:p>
          <a:p>
            <a:r>
              <a:rPr lang="nl-BE" dirty="0" smtClean="0"/>
              <a:t>Lidstaten moeten hierbij de keuze maken tussen </a:t>
            </a:r>
            <a:r>
              <a:rPr lang="nl-BE" i="1" dirty="0" smtClean="0"/>
              <a:t>absolute </a:t>
            </a:r>
            <a:r>
              <a:rPr lang="nl-BE" dirty="0" smtClean="0"/>
              <a:t>en </a:t>
            </a:r>
            <a:r>
              <a:rPr lang="nl-BE" i="1" dirty="0" smtClean="0"/>
              <a:t>relative priority</a:t>
            </a:r>
          </a:p>
          <a:p>
            <a:endParaRPr lang="nl-BE" dirty="0" smtClean="0"/>
          </a:p>
          <a:p>
            <a:pPr lvl="1"/>
            <a:r>
              <a:rPr lang="nl-BE" i="1" dirty="0" smtClean="0"/>
              <a:t>Absolute priority</a:t>
            </a:r>
            <a:r>
              <a:rPr lang="nl-BE" dirty="0" smtClean="0"/>
              <a:t>: </a:t>
            </a:r>
            <a:r>
              <a:rPr lang="nl-NL" dirty="0"/>
              <a:t>de vorderingen van de betrokken schuldeisers </a:t>
            </a:r>
            <a:r>
              <a:rPr lang="nl-NL" dirty="0" smtClean="0"/>
              <a:t>in een </a:t>
            </a:r>
            <a:r>
              <a:rPr lang="nl-NL" dirty="0"/>
              <a:t>niet-instemmende stemmende </a:t>
            </a:r>
            <a:r>
              <a:rPr lang="nl-NL" dirty="0" smtClean="0"/>
              <a:t>categorie krijgen </a:t>
            </a:r>
            <a:r>
              <a:rPr lang="nl-NL" u="sng" dirty="0" smtClean="0"/>
              <a:t>volledige genoegdoening </a:t>
            </a:r>
            <a:r>
              <a:rPr lang="nl-NL" dirty="0" smtClean="0"/>
              <a:t>indien een </a:t>
            </a:r>
            <a:r>
              <a:rPr lang="nl-NL" dirty="0"/>
              <a:t>categorie in een lagere rang </a:t>
            </a:r>
            <a:r>
              <a:rPr lang="nl-NL" dirty="0" smtClean="0"/>
              <a:t>enige </a:t>
            </a:r>
            <a:r>
              <a:rPr lang="nl-NL" dirty="0"/>
              <a:t>betaling ontvangt of enig belang in </a:t>
            </a:r>
            <a:r>
              <a:rPr lang="nl-NL" dirty="0" smtClean="0"/>
              <a:t>de onderneming aanhoudt</a:t>
            </a:r>
          </a:p>
          <a:p>
            <a:pPr lvl="2"/>
            <a:r>
              <a:rPr lang="nl-NL" dirty="0" smtClean="0"/>
              <a:t>volgorde schuldeisers in liquidatiescenario wordt strikt gerespecteerd (regel die – met nuances – wordt toegepast in </a:t>
            </a:r>
            <a:r>
              <a:rPr lang="nl-NL" i="1" dirty="0" err="1" smtClean="0"/>
              <a:t>Chapter</a:t>
            </a:r>
            <a:r>
              <a:rPr lang="nl-NL" i="1" dirty="0" smtClean="0"/>
              <a:t> 11</a:t>
            </a:r>
            <a:r>
              <a:rPr lang="nl-NL" dirty="0" smtClean="0"/>
              <a:t> (VS); </a:t>
            </a:r>
            <a:r>
              <a:rPr lang="en-US" i="1" dirty="0"/>
              <a:t>Czyzewski v. Jevic Holding </a:t>
            </a:r>
            <a:r>
              <a:rPr lang="en-US" i="1" dirty="0" smtClean="0"/>
              <a:t>Corp. </a:t>
            </a:r>
            <a:r>
              <a:rPr lang="en-US" dirty="0" smtClean="0"/>
              <a:t>(</a:t>
            </a:r>
            <a:r>
              <a:rPr lang="en-US" dirty="0"/>
              <a:t>2017</a:t>
            </a:r>
            <a:r>
              <a:rPr lang="en-US" dirty="0" smtClean="0"/>
              <a:t>)</a:t>
            </a:r>
          </a:p>
          <a:p>
            <a:pPr marL="180975" lvl="1" indent="0">
              <a:buNone/>
            </a:pPr>
            <a:endParaRPr lang="nl-BE" dirty="0"/>
          </a:p>
          <a:p>
            <a:pPr lvl="1"/>
            <a:r>
              <a:rPr lang="nl-BE" i="1" dirty="0" smtClean="0"/>
              <a:t>Relative priority</a:t>
            </a:r>
            <a:r>
              <a:rPr lang="nl-BE" dirty="0" smtClean="0"/>
              <a:t>: de </a:t>
            </a:r>
            <a:r>
              <a:rPr lang="nl-NL" dirty="0" smtClean="0"/>
              <a:t>niet-instemmende </a:t>
            </a:r>
            <a:r>
              <a:rPr lang="nl-NL" dirty="0"/>
              <a:t>stemmende categorieën van betrokken schuldeisers </a:t>
            </a:r>
            <a:r>
              <a:rPr lang="nl-NL" dirty="0" smtClean="0"/>
              <a:t>worden </a:t>
            </a:r>
            <a:r>
              <a:rPr lang="nl-NL" u="sng" dirty="0" smtClean="0"/>
              <a:t>gunstiger behandeld </a:t>
            </a:r>
            <a:r>
              <a:rPr lang="nl-NL" dirty="0" smtClean="0"/>
              <a:t>dan </a:t>
            </a:r>
            <a:r>
              <a:rPr lang="nl-NL" dirty="0"/>
              <a:t>een categorie in een lagere </a:t>
            </a:r>
            <a:r>
              <a:rPr lang="nl-NL" dirty="0" smtClean="0"/>
              <a:t>rang</a:t>
            </a:r>
          </a:p>
          <a:p>
            <a:pPr lvl="2"/>
            <a:r>
              <a:rPr lang="nl-NL" dirty="0" smtClean="0"/>
              <a:t>maak afwijkingen op de volgorde tussen schuldeisers </a:t>
            </a:r>
            <a:r>
              <a:rPr lang="nl-NL" dirty="0"/>
              <a:t>in </a:t>
            </a:r>
            <a:r>
              <a:rPr lang="nl-NL" dirty="0" smtClean="0"/>
              <a:t>liquidatiescenario mogelijk</a:t>
            </a:r>
          </a:p>
          <a:p>
            <a:pPr lvl="2"/>
            <a:r>
              <a:rPr lang="nl-NL" dirty="0" smtClean="0"/>
              <a:t>wordt sterk bekritiseerd in rechtsleer (maakt een complex proces nog complexer)</a:t>
            </a:r>
          </a:p>
          <a:p>
            <a:pPr lvl="2"/>
            <a:endParaRPr lang="nl-NL" dirty="0"/>
          </a:p>
          <a:p>
            <a:pPr lvl="1"/>
            <a:r>
              <a:rPr lang="nl-BE" dirty="0" smtClean="0"/>
              <a:t>Zie hierover: </a:t>
            </a:r>
            <a:r>
              <a:rPr lang="nl-NL" cap="small" dirty="0" smtClean="0"/>
              <a:t>R. de </a:t>
            </a:r>
            <a:r>
              <a:rPr lang="nl-NL" cap="small" dirty="0"/>
              <a:t>Weijs, </a:t>
            </a:r>
            <a:r>
              <a:rPr lang="nl-NL" cap="small" dirty="0" smtClean="0"/>
              <a:t>A. Jonkers </a:t>
            </a:r>
            <a:r>
              <a:rPr lang="nl-NL" dirty="0" smtClean="0"/>
              <a:t>en</a:t>
            </a:r>
            <a:r>
              <a:rPr lang="nl-NL" cap="small" dirty="0" smtClean="0"/>
              <a:t> M. Malakotipour</a:t>
            </a:r>
            <a:r>
              <a:rPr lang="nl-NL" dirty="0" smtClean="0"/>
              <a:t>, “</a:t>
            </a:r>
            <a:r>
              <a:rPr lang="en-US" dirty="0"/>
              <a:t>The Imminent Distortion of European Insolvency Law: How the European Union Erodes the Basic Fabric of Private Law by Allowing ‘Relative Priority’ (</a:t>
            </a:r>
            <a:r>
              <a:rPr lang="en-US" dirty="0" smtClean="0"/>
              <a:t>RPR)”, </a:t>
            </a:r>
            <a:r>
              <a:rPr lang="en-US" i="1" dirty="0" smtClean="0"/>
              <a:t>TBH </a:t>
            </a:r>
            <a:r>
              <a:rPr lang="en-US" dirty="0" smtClean="0"/>
              <a:t>2019, 477-493.</a:t>
            </a:r>
            <a:endParaRPr lang="nl-NL" dirty="0"/>
          </a:p>
        </p:txBody>
      </p:sp>
      <p:sp>
        <p:nvSpPr>
          <p:cNvPr id="4" name="Slide Number Placeholder 3"/>
          <p:cNvSpPr>
            <a:spLocks noGrp="1"/>
          </p:cNvSpPr>
          <p:nvPr>
            <p:ph type="sldNum" sz="quarter" idx="12"/>
          </p:nvPr>
        </p:nvSpPr>
        <p:spPr/>
        <p:txBody>
          <a:bodyPr/>
          <a:lstStyle/>
          <a:p>
            <a:fld id="{B86DE904-C121-477E-B2B0-923493BF220C}" type="slidenum">
              <a:rPr lang="nl-NL" smtClean="0"/>
              <a:pPr/>
              <a:t>19</a:t>
            </a:fld>
            <a:endParaRPr lang="nl-NL"/>
          </a:p>
        </p:txBody>
      </p:sp>
    </p:spTree>
    <p:extLst>
      <p:ext uri="{BB962C8B-B14F-4D97-AF65-F5344CB8AC3E}">
        <p14:creationId xmlns:p14="http://schemas.microsoft.com/office/powerpoint/2010/main" val="402830306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dirty="0" smtClean="0"/>
              <a:t>Aandeelhouders</a:t>
            </a:r>
            <a:endParaRPr lang="nl-BE" dirty="0"/>
          </a:p>
        </p:txBody>
      </p:sp>
      <p:sp>
        <p:nvSpPr>
          <p:cNvPr id="4" name="Slide Number Placeholder 3"/>
          <p:cNvSpPr>
            <a:spLocks noGrp="1"/>
          </p:cNvSpPr>
          <p:nvPr>
            <p:ph type="sldNum" sz="quarter" idx="12"/>
          </p:nvPr>
        </p:nvSpPr>
        <p:spPr/>
        <p:txBody>
          <a:bodyPr/>
          <a:lstStyle/>
          <a:p>
            <a:fld id="{B86DE904-C121-477E-B2B0-923493BF220C}" type="slidenum">
              <a:rPr lang="nl-NL" smtClean="0"/>
              <a:pPr/>
              <a:t>20</a:t>
            </a:fld>
            <a:endParaRPr lang="nl-NL"/>
          </a:p>
        </p:txBody>
      </p:sp>
      <p:sp>
        <p:nvSpPr>
          <p:cNvPr id="6" name="Content Placeholder 5"/>
          <p:cNvSpPr>
            <a:spLocks noGrp="1"/>
          </p:cNvSpPr>
          <p:nvPr>
            <p:ph idx="1"/>
          </p:nvPr>
        </p:nvSpPr>
        <p:spPr/>
        <p:txBody>
          <a:bodyPr>
            <a:normAutofit lnSpcReduction="10000"/>
          </a:bodyPr>
          <a:lstStyle/>
          <a:p>
            <a:r>
              <a:rPr lang="nl-BE" dirty="0" smtClean="0"/>
              <a:t>Vandaag: aandeelhouder is </a:t>
            </a:r>
            <a:r>
              <a:rPr lang="nl-BE" i="1" dirty="0" err="1" smtClean="0"/>
              <a:t>freerider</a:t>
            </a:r>
            <a:r>
              <a:rPr lang="nl-BE" dirty="0" smtClean="0"/>
              <a:t> in het collectief akkoord</a:t>
            </a:r>
          </a:p>
          <a:p>
            <a:pPr lvl="1"/>
            <a:r>
              <a:rPr lang="nl-NL" dirty="0" smtClean="0"/>
              <a:t>Reorganisatie gebeurt op kosten van schuldeisers, aandeelhouders behouden (in principe) het </a:t>
            </a:r>
            <a:r>
              <a:rPr lang="nl-NL" i="1" dirty="0" smtClean="0"/>
              <a:t>upside </a:t>
            </a:r>
            <a:r>
              <a:rPr lang="nl-NL" dirty="0" smtClean="0"/>
              <a:t>potentieel van de onderneming (onzekerheid over </a:t>
            </a:r>
            <a:r>
              <a:rPr lang="nl-NL" i="1" dirty="0" smtClean="0"/>
              <a:t>debt equity </a:t>
            </a:r>
            <a:r>
              <a:rPr lang="nl-NL" dirty="0" smtClean="0"/>
              <a:t>swap)</a:t>
            </a:r>
            <a:endParaRPr lang="nl-NL" dirty="0" smtClean="0">
              <a:solidFill>
                <a:srgbClr val="FF0000"/>
              </a:solidFill>
            </a:endParaRPr>
          </a:p>
          <a:p>
            <a:pPr lvl="1"/>
            <a:r>
              <a:rPr lang="nl-NL" dirty="0" smtClean="0"/>
              <a:t>Staat volledig haaks op de (</a:t>
            </a:r>
            <a:r>
              <a:rPr lang="nl-NL" dirty="0" err="1" smtClean="0"/>
              <a:t>structurerele</a:t>
            </a:r>
            <a:r>
              <a:rPr lang="nl-NL" dirty="0" smtClean="0"/>
              <a:t>) </a:t>
            </a:r>
            <a:r>
              <a:rPr lang="nl-NL" i="1" dirty="0" smtClean="0"/>
              <a:t>junior </a:t>
            </a:r>
            <a:r>
              <a:rPr lang="nl-NL" dirty="0" smtClean="0"/>
              <a:t>positie van aandeelhouder in het insolventierecht</a:t>
            </a:r>
          </a:p>
          <a:p>
            <a:pPr lvl="1"/>
            <a:endParaRPr lang="nl-NL" dirty="0"/>
          </a:p>
          <a:p>
            <a:r>
              <a:rPr lang="nl-BE" dirty="0" smtClean="0"/>
              <a:t>Aandeelhouder onder de Herstructureringsrichtlijn</a:t>
            </a:r>
          </a:p>
          <a:p>
            <a:pPr lvl="1"/>
            <a:r>
              <a:rPr lang="nl-BE" i="1" dirty="0" smtClean="0"/>
              <a:t>Ofwel </a:t>
            </a:r>
            <a:r>
              <a:rPr lang="nl-BE" dirty="0" smtClean="0"/>
              <a:t>is de aandeelhouder “betrokken partij” in het herstructureringsplan en kan het herstructureringsplan de rechten van de aandeelhouder wijzigen (een aandeelhouder </a:t>
            </a:r>
            <a:r>
              <a:rPr lang="nl-BE" i="1" dirty="0" smtClean="0"/>
              <a:t>out of the money </a:t>
            </a:r>
            <a:r>
              <a:rPr lang="nl-BE" dirty="0" smtClean="0"/>
              <a:t>kan zo uit de vennootschap worden geduwd)</a:t>
            </a:r>
          </a:p>
          <a:p>
            <a:pPr lvl="1"/>
            <a:r>
              <a:rPr lang="nl-BE" i="1" dirty="0" smtClean="0"/>
              <a:t>Ofwel </a:t>
            </a:r>
            <a:r>
              <a:rPr lang="nl-BE" dirty="0" smtClean="0"/>
              <a:t>is de aandeelhouder geen betrokken partij, maar dan moet het nationaal recht in maatregelen voorzien die verhinderen dat een aandeelhouder de herstructurering kan blokkeren (</a:t>
            </a:r>
            <a:r>
              <a:rPr lang="nl-BE" u="sng" dirty="0" smtClean="0"/>
              <a:t>prioriteit van het insolventierecht op het vennootschapsrecht</a:t>
            </a:r>
            <a:r>
              <a:rPr lang="nl-BE" dirty="0" smtClean="0"/>
              <a:t>)  </a:t>
            </a:r>
            <a:endParaRPr lang="nl-BE" dirty="0"/>
          </a:p>
          <a:p>
            <a:endParaRPr lang="nl-NL" dirty="0" smtClean="0"/>
          </a:p>
          <a:p>
            <a:pPr lvl="1"/>
            <a:endParaRPr lang="nl-NL" dirty="0"/>
          </a:p>
          <a:p>
            <a:pPr lvl="1"/>
            <a:endParaRPr lang="nl-BE" dirty="0" smtClean="0"/>
          </a:p>
          <a:p>
            <a:endParaRPr lang="nl-BE" dirty="0"/>
          </a:p>
        </p:txBody>
      </p:sp>
    </p:spTree>
    <p:extLst>
      <p:ext uri="{BB962C8B-B14F-4D97-AF65-F5344CB8AC3E}">
        <p14:creationId xmlns:p14="http://schemas.microsoft.com/office/powerpoint/2010/main" val="113773500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dirty="0" smtClean="0"/>
              <a:t>Slotbeschouwingen</a:t>
            </a:r>
            <a:endParaRPr lang="nl-BE" dirty="0"/>
          </a:p>
        </p:txBody>
      </p:sp>
      <p:sp>
        <p:nvSpPr>
          <p:cNvPr id="4" name="Slide Number Placeholder 3"/>
          <p:cNvSpPr>
            <a:spLocks noGrp="1"/>
          </p:cNvSpPr>
          <p:nvPr>
            <p:ph type="sldNum" sz="quarter" idx="12"/>
          </p:nvPr>
        </p:nvSpPr>
        <p:spPr/>
        <p:txBody>
          <a:bodyPr/>
          <a:lstStyle/>
          <a:p>
            <a:fld id="{B86DE904-C121-477E-B2B0-923493BF220C}" type="slidenum">
              <a:rPr lang="nl-NL" smtClean="0"/>
              <a:pPr/>
              <a:t>21</a:t>
            </a:fld>
            <a:endParaRPr lang="nl-NL"/>
          </a:p>
        </p:txBody>
      </p:sp>
      <p:sp>
        <p:nvSpPr>
          <p:cNvPr id="7" name="Content Placeholder 6"/>
          <p:cNvSpPr>
            <a:spLocks noGrp="1"/>
          </p:cNvSpPr>
          <p:nvPr>
            <p:ph idx="1"/>
          </p:nvPr>
        </p:nvSpPr>
        <p:spPr/>
        <p:txBody>
          <a:bodyPr/>
          <a:lstStyle/>
          <a:p>
            <a:r>
              <a:rPr lang="nl-BE" dirty="0" smtClean="0"/>
              <a:t>“Het insolventierecht staat permanent in de steigers” (E. Dirix)</a:t>
            </a:r>
          </a:p>
          <a:p>
            <a:pPr lvl="1"/>
            <a:r>
              <a:rPr lang="nl-BE" dirty="0" smtClean="0"/>
              <a:t>De Herstructureringsrichtlijn doet vertrouwd aan, maar verschilt op </a:t>
            </a:r>
            <a:r>
              <a:rPr lang="nl-BE" dirty="0"/>
              <a:t>bepaalde</a:t>
            </a:r>
            <a:r>
              <a:rPr lang="nl-BE" dirty="0" smtClean="0"/>
              <a:t> punten van het Belgische insolventierecht</a:t>
            </a:r>
          </a:p>
          <a:p>
            <a:pPr lvl="1"/>
            <a:r>
              <a:rPr lang="nl-BE" dirty="0" smtClean="0"/>
              <a:t>Kans om het Belgische insolventierecht met frisse blik te bekijken (en onontgonnen gebied te verkennen)</a:t>
            </a:r>
          </a:p>
          <a:p>
            <a:pPr lvl="2"/>
            <a:r>
              <a:rPr lang="nl-BE" dirty="0" smtClean="0"/>
              <a:t>“Recht is balans is een werkwoord” (A. L. Verbeke)</a:t>
            </a:r>
            <a:endParaRPr lang="nl-BE" dirty="0"/>
          </a:p>
          <a:p>
            <a:pPr lvl="1"/>
            <a:r>
              <a:rPr lang="nl-BE" dirty="0" smtClean="0"/>
              <a:t>Keuze tussen likje verf of grondige renovatie</a:t>
            </a:r>
          </a:p>
          <a:p>
            <a:pPr lvl="1"/>
            <a:endParaRPr lang="nl-BE" dirty="0" smtClean="0"/>
          </a:p>
          <a:p>
            <a:pPr marL="180975" lvl="1" indent="0">
              <a:buNone/>
            </a:pPr>
            <a:endParaRPr lang="nl-BE" dirty="0" smtClean="0"/>
          </a:p>
        </p:txBody>
      </p:sp>
      <p:pic>
        <p:nvPicPr>
          <p:cNvPr id="6" name="Picture 2" descr="Brussels Justitiepaleis pas tegen 2040 uit de stellingen: wa... (Brussel) -  Het Nieuwsblad Mobi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06892" y="2600759"/>
            <a:ext cx="2566071" cy="15798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843567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dirty="0" smtClean="0"/>
              <a:t>Referenties </a:t>
            </a:r>
            <a:endParaRPr lang="nl-BE" dirty="0"/>
          </a:p>
        </p:txBody>
      </p:sp>
      <p:sp>
        <p:nvSpPr>
          <p:cNvPr id="3" name="Content Placeholder 2"/>
          <p:cNvSpPr>
            <a:spLocks noGrp="1"/>
          </p:cNvSpPr>
          <p:nvPr>
            <p:ph idx="1"/>
          </p:nvPr>
        </p:nvSpPr>
        <p:spPr/>
        <p:txBody>
          <a:bodyPr/>
          <a:lstStyle/>
          <a:p>
            <a:r>
              <a:rPr lang="nl-BE" cap="small" dirty="0" smtClean="0"/>
              <a:t>M. Vanmeenen</a:t>
            </a:r>
            <a:r>
              <a:rPr lang="nl-BE" dirty="0" smtClean="0"/>
              <a:t>, “</a:t>
            </a:r>
            <a:r>
              <a:rPr lang="nl-NL" dirty="0"/>
              <a:t>When the wind of change blows: Europa zet in op harmonisering </a:t>
            </a:r>
            <a:r>
              <a:rPr lang="nl-NL" dirty="0" smtClean="0"/>
              <a:t>van herstructurering </a:t>
            </a:r>
            <a:r>
              <a:rPr lang="nl-NL" dirty="0"/>
              <a:t>en tweede </a:t>
            </a:r>
            <a:r>
              <a:rPr lang="nl-NL" dirty="0" err="1" smtClean="0"/>
              <a:t>kansbeleid</a:t>
            </a:r>
            <a:r>
              <a:rPr lang="nl-NL" dirty="0" smtClean="0"/>
              <a:t>”, </a:t>
            </a:r>
            <a:r>
              <a:rPr lang="nl-NL" i="1" dirty="0" smtClean="0"/>
              <a:t>TBH/RDC </a:t>
            </a:r>
            <a:r>
              <a:rPr lang="nl-NL" dirty="0" smtClean="0"/>
              <a:t>2019, 466-476</a:t>
            </a:r>
          </a:p>
          <a:p>
            <a:r>
              <a:rPr lang="nl-NL" cap="small" dirty="0" smtClean="0"/>
              <a:t>B. De Moor, M. Callebaut </a:t>
            </a:r>
            <a:r>
              <a:rPr lang="nl-NL" dirty="0" smtClean="0"/>
              <a:t>en</a:t>
            </a:r>
            <a:r>
              <a:rPr lang="nl-NL" cap="small" dirty="0" smtClean="0"/>
              <a:t> F. Taildeman</a:t>
            </a:r>
            <a:r>
              <a:rPr lang="nl-NL" dirty="0" smtClean="0"/>
              <a:t>, “</a:t>
            </a:r>
            <a:r>
              <a:rPr lang="fr-FR" dirty="0"/>
              <a:t>Les procédures de réorganisation judiciaire </a:t>
            </a:r>
            <a:r>
              <a:rPr lang="fr-FR" dirty="0" smtClean="0"/>
              <a:t>de droit </a:t>
            </a:r>
            <a:r>
              <a:rPr lang="fr-FR" dirty="0"/>
              <a:t>belge confrontées aux dispositions de </a:t>
            </a:r>
            <a:r>
              <a:rPr lang="fr-FR" dirty="0" smtClean="0"/>
              <a:t>la Proposition </a:t>
            </a:r>
            <a:r>
              <a:rPr lang="fr-FR" dirty="0"/>
              <a:t>de directive du Parlement </a:t>
            </a:r>
            <a:r>
              <a:rPr lang="fr-FR" dirty="0" smtClean="0"/>
              <a:t>européen et </a:t>
            </a:r>
            <a:r>
              <a:rPr lang="fr-FR" dirty="0"/>
              <a:t>du Conseil relative aux cadres de </a:t>
            </a:r>
            <a:r>
              <a:rPr lang="fr-FR" dirty="0" smtClean="0"/>
              <a:t>restructuration </a:t>
            </a:r>
            <a:r>
              <a:rPr lang="nl-BE" dirty="0" smtClean="0"/>
              <a:t>préventifs”, </a:t>
            </a:r>
            <a:r>
              <a:rPr lang="nl-BE" i="1" dirty="0" smtClean="0"/>
              <a:t>DAOR </a:t>
            </a:r>
            <a:r>
              <a:rPr lang="nl-BE" dirty="0" smtClean="0"/>
              <a:t>2018, 25-62</a:t>
            </a:r>
          </a:p>
          <a:p>
            <a:endParaRPr lang="nl-BE" dirty="0"/>
          </a:p>
          <a:p>
            <a:r>
              <a:rPr lang="nl-BE" cap="small" dirty="0" smtClean="0"/>
              <a:t>A.M Mennens</a:t>
            </a:r>
            <a:r>
              <a:rPr lang="nl-BE" dirty="0" smtClean="0"/>
              <a:t>, </a:t>
            </a:r>
            <a:r>
              <a:rPr lang="nl-BE" i="1" dirty="0" smtClean="0"/>
              <a:t>Het dwangakkoord buiten surséance en faillissement</a:t>
            </a:r>
            <a:r>
              <a:rPr lang="nl-BE" dirty="0" smtClean="0"/>
              <a:t>, Nijmegen, Kluwer, 2020, 955 p. (principes + rechtsvergelijkend onderzoek)</a:t>
            </a:r>
          </a:p>
          <a:p>
            <a:r>
              <a:rPr lang="nl-BE" cap="small" dirty="0" smtClean="0"/>
              <a:t>N. Tollenaar</a:t>
            </a:r>
            <a:r>
              <a:rPr lang="nl-BE" dirty="0" smtClean="0"/>
              <a:t>, </a:t>
            </a:r>
            <a:r>
              <a:rPr lang="nl-BE" i="1" dirty="0" smtClean="0"/>
              <a:t>Het pre-insolventieakkoord. Grondslagen en raamwerk</a:t>
            </a:r>
            <a:r>
              <a:rPr lang="nl-BE" dirty="0" smtClean="0"/>
              <a:t>, </a:t>
            </a:r>
            <a:r>
              <a:rPr lang="nl-BE" dirty="0"/>
              <a:t>Nijmegen, Kluwer, </a:t>
            </a:r>
            <a:r>
              <a:rPr lang="nl-BE" dirty="0" smtClean="0"/>
              <a:t>2016, 423 p</a:t>
            </a:r>
            <a:r>
              <a:rPr lang="nl-BE" dirty="0"/>
              <a:t>. (principes + rechtsvergelijkend onderzoek)</a:t>
            </a:r>
          </a:p>
        </p:txBody>
      </p:sp>
      <p:sp>
        <p:nvSpPr>
          <p:cNvPr id="4" name="Slide Number Placeholder 3"/>
          <p:cNvSpPr>
            <a:spLocks noGrp="1"/>
          </p:cNvSpPr>
          <p:nvPr>
            <p:ph type="sldNum" sz="quarter" idx="12"/>
          </p:nvPr>
        </p:nvSpPr>
        <p:spPr/>
        <p:txBody>
          <a:bodyPr/>
          <a:lstStyle/>
          <a:p>
            <a:fld id="{B86DE904-C121-477E-B2B0-923493BF220C}" type="slidenum">
              <a:rPr lang="nl-NL" smtClean="0"/>
              <a:pPr/>
              <a:t>22</a:t>
            </a:fld>
            <a:endParaRPr lang="nl-NL"/>
          </a:p>
        </p:txBody>
      </p:sp>
    </p:spTree>
    <p:extLst>
      <p:ext uri="{BB962C8B-B14F-4D97-AF65-F5344CB8AC3E}">
        <p14:creationId xmlns:p14="http://schemas.microsoft.com/office/powerpoint/2010/main" val="191467458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 name="Titel 12"/>
          <p:cNvSpPr>
            <a:spLocks noGrp="1"/>
          </p:cNvSpPr>
          <p:nvPr>
            <p:ph type="title"/>
          </p:nvPr>
        </p:nvSpPr>
        <p:spPr/>
        <p:txBody>
          <a:bodyPr/>
          <a:lstStyle/>
          <a:p>
            <a:r>
              <a:rPr lang="nl-NL" dirty="0" smtClean="0">
                <a:solidFill>
                  <a:schemeClr val="tx2"/>
                </a:solidFill>
              </a:rPr>
              <a:t>Contact</a:t>
            </a:r>
            <a:r>
              <a:rPr lang="nl-NL" dirty="0" smtClean="0"/>
              <a:t> </a:t>
            </a:r>
            <a:endParaRPr lang="nl-NL" dirty="0"/>
          </a:p>
        </p:txBody>
      </p:sp>
      <p:sp>
        <p:nvSpPr>
          <p:cNvPr id="12" name="Tijdelijke aanduiding voor dianumm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483FA6-8979-4EF3-89E1-76578A476E74}" type="slidenum">
              <a:rPr kumimoji="0" lang="en-US" sz="800" b="0" i="0" u="none" strike="noStrike" kern="1200" cap="none" spc="0" normalizeH="0" baseline="0" noProof="0" smtClean="0">
                <a:ln>
                  <a:noFill/>
                </a:ln>
                <a:solidFill>
                  <a:prstClr val="black">
                    <a:tint val="75000"/>
                  </a:prstClr>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800" b="0" i="0" u="none" strike="noStrike" kern="1200" cap="none" spc="0" normalizeH="0" baseline="0" noProof="0">
              <a:ln>
                <a:noFill/>
              </a:ln>
              <a:solidFill>
                <a:prstClr val="black">
                  <a:tint val="75000"/>
                </a:prstClr>
              </a:solidFill>
              <a:effectLst/>
              <a:uLnTx/>
              <a:uFillTx/>
              <a:latin typeface="Arial"/>
              <a:ea typeface="+mn-ea"/>
              <a:cs typeface="+mn-cs"/>
            </a:endParaRPr>
          </a:p>
        </p:txBody>
      </p:sp>
      <p:sp>
        <p:nvSpPr>
          <p:cNvPr id="15" name="Tijdelijke aanduiding voor tekst 14"/>
          <p:cNvSpPr>
            <a:spLocks noGrp="1"/>
          </p:cNvSpPr>
          <p:nvPr>
            <p:ph type="body" sz="quarter" idx="3"/>
          </p:nvPr>
        </p:nvSpPr>
        <p:spPr>
          <a:xfrm>
            <a:off x="1790049" y="1424002"/>
            <a:ext cx="6184393" cy="720000"/>
          </a:xfrm>
        </p:spPr>
        <p:txBody>
          <a:bodyPr/>
          <a:lstStyle/>
          <a:p>
            <a:r>
              <a:rPr lang="nl-NL" sz="1100" b="1" dirty="0" smtClean="0">
                <a:solidFill>
                  <a:schemeClr val="bg2"/>
                </a:solidFill>
                <a:latin typeface="+mj-lt"/>
              </a:rPr>
              <a:t>Arie Van Hoe</a:t>
            </a:r>
          </a:p>
          <a:p>
            <a:r>
              <a:rPr lang="fr-FR" sz="1100" dirty="0" smtClean="0"/>
              <a:t>T.	</a:t>
            </a:r>
            <a:r>
              <a:rPr lang="en-US" altLang="en-US" sz="1100" dirty="0" smtClean="0">
                <a:sym typeface="Helvetica Light" charset="0"/>
              </a:rPr>
              <a:t> +32 2 566 8</a:t>
            </a:r>
            <a:r>
              <a:rPr lang="nl-BE" altLang="en-US" sz="1100" dirty="0" smtClean="0">
                <a:sym typeface="Helvetica Light" charset="0"/>
              </a:rPr>
              <a:t>2 44</a:t>
            </a:r>
            <a:endParaRPr lang="nl-NL" sz="1100" dirty="0" smtClean="0"/>
          </a:p>
          <a:p>
            <a:r>
              <a:rPr lang="de-DE" sz="1100" dirty="0" smtClean="0"/>
              <a:t>E.	</a:t>
            </a:r>
            <a:r>
              <a:rPr lang="en-US" sz="1100" dirty="0" smtClean="0">
                <a:sym typeface="Helvetica Light" charset="0"/>
              </a:rPr>
              <a:t>arie.vanhoe</a:t>
            </a:r>
            <a:r>
              <a:rPr lang="en-US" altLang="en-US" sz="1100" dirty="0" smtClean="0">
                <a:sym typeface="Helvetica Light" charset="0"/>
              </a:rPr>
              <a:t>@nautadutilh.com</a:t>
            </a:r>
            <a:endParaRPr lang="de-DE" sz="1100" dirty="0" smtClean="0"/>
          </a:p>
        </p:txBody>
      </p:sp>
      <p:pic>
        <p:nvPicPr>
          <p:cNvPr id="1026" name="Picture 2" descr="Arie (A.) Van Ho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7650" y="1424002"/>
            <a:ext cx="860768" cy="8607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8130026"/>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NautaDutilh PPT 2018 - blue">
  <a:themeElements>
    <a:clrScheme name="NautaDutilh">
      <a:dk1>
        <a:sysClr val="windowText" lastClr="000000"/>
      </a:dk1>
      <a:lt1>
        <a:srgbClr val="FFFFFF"/>
      </a:lt1>
      <a:dk2>
        <a:srgbClr val="4071BA"/>
      </a:dk2>
      <a:lt2>
        <a:srgbClr val="D1640E"/>
      </a:lt2>
      <a:accent1>
        <a:srgbClr val="4C4D4F"/>
      </a:accent1>
      <a:accent2>
        <a:srgbClr val="001A4C"/>
      </a:accent2>
      <a:accent3>
        <a:srgbClr val="F3903B"/>
      </a:accent3>
      <a:accent4>
        <a:srgbClr val="CFC4B9"/>
      </a:accent4>
      <a:accent5>
        <a:srgbClr val="A2BFE6"/>
      </a:accent5>
      <a:accent6>
        <a:srgbClr val="F8B46B"/>
      </a:accent6>
      <a:hlink>
        <a:srgbClr val="0000FF"/>
      </a:hlink>
      <a:folHlink>
        <a:srgbClr val="800080"/>
      </a:folHlink>
    </a:clrScheme>
    <a:fontScheme name="Custom 104">
      <a:majorFont>
        <a:latin typeface="HelveticaNeue LT 45 Light"/>
        <a:ea typeface=""/>
        <a:cs typeface=""/>
      </a:majorFont>
      <a:minorFont>
        <a:latin typeface="Arial"/>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2"/>
        </a:solidFill>
        <a:ln>
          <a:solidFill>
            <a:schemeClr val="bg2"/>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accent1"/>
          </a:solidFill>
          <a:prstDash val="sysDot"/>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defRPr sz="1600" dirty="0" smtClean="0">
            <a:solidFill>
              <a:schemeClr val="accent1"/>
            </a:solidFill>
          </a:defRPr>
        </a:defPPr>
      </a:lstStyle>
    </a:txDef>
  </a:objectDefaults>
  <a:extraClrSchemeLst/>
  <a:extLst>
    <a:ext uri="{05A4C25C-085E-4340-85A3-A5531E510DB2}">
      <thm15:themeFamily xmlns:thm15="http://schemas.microsoft.com/office/thememl/2012/main" name="NautaDutilh PPT 2020 - blue.pptx" id="{96F2A783-6032-4254-ADB2-2679AD47477E}" vid="{7042F029-1964-4B61-98AE-2E03934685A6}"/>
    </a:ext>
  </a:extLst>
</a:theme>
</file>

<file path=ppt/theme/theme2.xml><?xml version="1.0" encoding="utf-8"?>
<a:theme xmlns:a="http://schemas.openxmlformats.org/drawingml/2006/main" name="Kantoorthema">
  <a:themeElements>
    <a:clrScheme name="NautaDutilh">
      <a:dk1>
        <a:sysClr val="windowText" lastClr="000000"/>
      </a:dk1>
      <a:lt1>
        <a:srgbClr val="FFFFFF"/>
      </a:lt1>
      <a:dk2>
        <a:srgbClr val="4071BA"/>
      </a:dk2>
      <a:lt2>
        <a:srgbClr val="D1640E"/>
      </a:lt2>
      <a:accent1>
        <a:srgbClr val="4C4D4F"/>
      </a:accent1>
      <a:accent2>
        <a:srgbClr val="001A4C"/>
      </a:accent2>
      <a:accent3>
        <a:srgbClr val="F3903B"/>
      </a:accent3>
      <a:accent4>
        <a:srgbClr val="CFC4B9"/>
      </a:accent4>
      <a:accent5>
        <a:srgbClr val="A2BFE6"/>
      </a:accent5>
      <a:accent6>
        <a:srgbClr val="F8B46B"/>
      </a:accent6>
      <a:hlink>
        <a:srgbClr val="0000FF"/>
      </a:hlink>
      <a:folHlink>
        <a:srgbClr val="800080"/>
      </a:folHlink>
    </a:clrScheme>
    <a:fontScheme name="Kantoor - klassiek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Kantoorthema">
  <a:themeElements>
    <a:clrScheme name="NautaDutilh">
      <a:dk1>
        <a:sysClr val="windowText" lastClr="000000"/>
      </a:dk1>
      <a:lt1>
        <a:srgbClr val="FFFFFF"/>
      </a:lt1>
      <a:dk2>
        <a:srgbClr val="4071BA"/>
      </a:dk2>
      <a:lt2>
        <a:srgbClr val="D1640E"/>
      </a:lt2>
      <a:accent1>
        <a:srgbClr val="4C4D4F"/>
      </a:accent1>
      <a:accent2>
        <a:srgbClr val="001A4C"/>
      </a:accent2>
      <a:accent3>
        <a:srgbClr val="F3903B"/>
      </a:accent3>
      <a:accent4>
        <a:srgbClr val="CFC4B9"/>
      </a:accent4>
      <a:accent5>
        <a:srgbClr val="A2BFE6"/>
      </a:accent5>
      <a:accent6>
        <a:srgbClr val="F8B46B"/>
      </a:accent6>
      <a:hlink>
        <a:srgbClr val="0000FF"/>
      </a:hlink>
      <a:folHlink>
        <a:srgbClr val="800080"/>
      </a:folHlink>
    </a:clrScheme>
    <a:fontScheme name="Kantoor - klassiek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blank</Template>
  <TotalTime>2195</TotalTime>
  <Words>2243</Words>
  <Application>Microsoft Office PowerPoint</Application>
  <PresentationFormat>On-screen Show (16:9)</PresentationFormat>
  <Paragraphs>240</Paragraphs>
  <Slides>23</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23</vt:i4>
      </vt:variant>
    </vt:vector>
  </HeadingPairs>
  <TitlesOfParts>
    <vt:vector size="27" baseType="lpstr">
      <vt:lpstr>Arial</vt:lpstr>
      <vt:lpstr>Helvetica Light</vt:lpstr>
      <vt:lpstr>HelveticaNeue LT 45 Light</vt:lpstr>
      <vt:lpstr>NautaDutilh PPT 2018 - blue</vt:lpstr>
      <vt:lpstr> De omzetting van de Herstructureringsrichtlijn: opportuniteiten en uitdagingen voor het Belgische insolventierecht</vt:lpstr>
      <vt:lpstr>Structuur van de presentatie</vt:lpstr>
      <vt:lpstr>Europeanisering van het insolventierecht</vt:lpstr>
      <vt:lpstr>Europeanisering van het insolventierecht</vt:lpstr>
      <vt:lpstr>Europeanisering van het insolventierecht</vt:lpstr>
      <vt:lpstr>Andere invloed “vanuit” Europa</vt:lpstr>
      <vt:lpstr>Doelstelling en inhoud van de Herstructureringsrichtlijn</vt:lpstr>
      <vt:lpstr>Algemene opmerkingen</vt:lpstr>
      <vt:lpstr>Algemene opmerkingen</vt:lpstr>
      <vt:lpstr>Timing en stand van zaken omzetting</vt:lpstr>
      <vt:lpstr>PowerPoint Presentation</vt:lpstr>
      <vt:lpstr>Opties voor de Belgische wetgever</vt:lpstr>
      <vt:lpstr>Opties voor de Belgische wetgever: voorbeelden</vt:lpstr>
      <vt:lpstr> Topic: herstructureringsplan versus collectief akkoord </vt:lpstr>
      <vt:lpstr>Theoretische parenthese</vt:lpstr>
      <vt:lpstr>Herstructureringsplan: enkele nieuwigheden</vt:lpstr>
      <vt:lpstr>Stemmen per categorie</vt:lpstr>
      <vt:lpstr>Stemmen per categorie</vt:lpstr>
      <vt:lpstr>Categorie-overschrijdende cram down</vt:lpstr>
      <vt:lpstr>Aandeelhouders</vt:lpstr>
      <vt:lpstr>Slotbeschouwingen</vt:lpstr>
      <vt:lpstr>Referenties </vt:lpstr>
      <vt:lpstr>Contact </vt:lpstr>
    </vt:vector>
  </TitlesOfParts>
  <Company>NautaDutilh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 omzetting van de Herstructureringsrichtlijn: opportuniteiten en uitdagingen voor het Belgische insolventierecht</dc:title>
  <dc:creator>NautaDutilh</dc:creator>
  <cp:lastModifiedBy>NautaDutilh</cp:lastModifiedBy>
  <cp:revision>89</cp:revision>
  <cp:lastPrinted>2020-09-23T13:01:08Z</cp:lastPrinted>
  <dcterms:created xsi:type="dcterms:W3CDTF">2020-09-06T11:39:14Z</dcterms:created>
  <dcterms:modified xsi:type="dcterms:W3CDTF">2020-10-01T13:02:21Z</dcterms:modified>
</cp:coreProperties>
</file>