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tags/tag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0.xml" ContentType="application/inkml+xml"/>
  <Override PartName="/ppt/ink/ink11.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ink/ink12.xml" ContentType="application/inkml+xml"/>
  <Override PartName="/ppt/ink/ink13.xml" ContentType="application/inkml+xml"/>
  <Override PartName="/ppt/ink/ink14.xml" ContentType="application/inkml+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notesSlides/notesSlide16.xml" ContentType="application/vnd.openxmlformats-officedocument.presentationml.notesSlide+xml"/>
  <Override PartName="/ppt/tags/tag8.xml" ContentType="application/vnd.openxmlformats-officedocument.presentationml.tags+xml"/>
  <Override PartName="/ppt/notesSlides/notesSlide17.xml" ContentType="application/vnd.openxmlformats-officedocument.presentationml.notesSlide+xml"/>
  <Override PartName="/ppt/tags/tag9.xml" ContentType="application/vnd.openxmlformats-officedocument.presentationml.tags+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84"/>
  </p:notesMasterIdLst>
  <p:sldIdLst>
    <p:sldId id="725" r:id="rId5"/>
    <p:sldId id="256" r:id="rId6"/>
    <p:sldId id="258" r:id="rId7"/>
    <p:sldId id="308" r:id="rId8"/>
    <p:sldId id="318" r:id="rId9"/>
    <p:sldId id="739" r:id="rId10"/>
    <p:sldId id="259" r:id="rId11"/>
    <p:sldId id="319" r:id="rId12"/>
    <p:sldId id="264" r:id="rId13"/>
    <p:sldId id="727" r:id="rId14"/>
    <p:sldId id="675" r:id="rId15"/>
    <p:sldId id="693" r:id="rId16"/>
    <p:sldId id="694" r:id="rId17"/>
    <p:sldId id="695" r:id="rId18"/>
    <p:sldId id="696" r:id="rId19"/>
    <p:sldId id="697" r:id="rId20"/>
    <p:sldId id="698" r:id="rId21"/>
    <p:sldId id="699" r:id="rId22"/>
    <p:sldId id="701" r:id="rId23"/>
    <p:sldId id="706" r:id="rId24"/>
    <p:sldId id="704" r:id="rId25"/>
    <p:sldId id="707" r:id="rId26"/>
    <p:sldId id="702" r:id="rId27"/>
    <p:sldId id="266" r:id="rId28"/>
    <p:sldId id="700" r:id="rId29"/>
    <p:sldId id="708" r:id="rId30"/>
    <p:sldId id="709" r:id="rId31"/>
    <p:sldId id="703" r:id="rId32"/>
    <p:sldId id="710" r:id="rId33"/>
    <p:sldId id="705" r:id="rId34"/>
    <p:sldId id="711" r:id="rId35"/>
    <p:sldId id="712" r:id="rId36"/>
    <p:sldId id="676" r:id="rId37"/>
    <p:sldId id="740" r:id="rId38"/>
    <p:sldId id="729" r:id="rId39"/>
    <p:sldId id="741" r:id="rId40"/>
    <p:sldId id="261" r:id="rId41"/>
    <p:sldId id="680" r:id="rId42"/>
    <p:sldId id="681" r:id="rId43"/>
    <p:sldId id="733" r:id="rId44"/>
    <p:sldId id="683" r:id="rId45"/>
    <p:sldId id="743" r:id="rId46"/>
    <p:sldId id="744" r:id="rId47"/>
    <p:sldId id="745" r:id="rId48"/>
    <p:sldId id="746" r:id="rId49"/>
    <p:sldId id="747" r:id="rId50"/>
    <p:sldId id="688" r:id="rId51"/>
    <p:sldId id="748" r:id="rId52"/>
    <p:sldId id="749" r:id="rId53"/>
    <p:sldId id="750" r:id="rId54"/>
    <p:sldId id="751" r:id="rId55"/>
    <p:sldId id="752" r:id="rId56"/>
    <p:sldId id="753" r:id="rId57"/>
    <p:sldId id="754" r:id="rId58"/>
    <p:sldId id="755" r:id="rId59"/>
    <p:sldId id="756" r:id="rId60"/>
    <p:sldId id="757" r:id="rId61"/>
    <p:sldId id="685" r:id="rId62"/>
    <p:sldId id="714" r:id="rId63"/>
    <p:sldId id="715" r:id="rId64"/>
    <p:sldId id="716" r:id="rId65"/>
    <p:sldId id="717" r:id="rId66"/>
    <p:sldId id="718" r:id="rId67"/>
    <p:sldId id="719" r:id="rId68"/>
    <p:sldId id="720" r:id="rId69"/>
    <p:sldId id="721" r:id="rId70"/>
    <p:sldId id="722" r:id="rId71"/>
    <p:sldId id="723" r:id="rId72"/>
    <p:sldId id="724" r:id="rId73"/>
    <p:sldId id="687" r:id="rId74"/>
    <p:sldId id="736" r:id="rId75"/>
    <p:sldId id="735" r:id="rId76"/>
    <p:sldId id="738" r:id="rId77"/>
    <p:sldId id="742" r:id="rId78"/>
    <p:sldId id="270" r:id="rId79"/>
    <p:sldId id="263" r:id="rId80"/>
    <p:sldId id="692" r:id="rId81"/>
    <p:sldId id="260" r:id="rId82"/>
    <p:sldId id="271" r:id="rId83"/>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87B84"/>
    <a:srgbClr val="2F4565"/>
    <a:srgbClr val="2E3957"/>
    <a:srgbClr val="191923"/>
    <a:srgbClr val="3F4A6A"/>
    <a:srgbClr val="F6F7F7"/>
    <a:srgbClr val="EEE9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46" autoAdjust="0"/>
    <p:restoredTop sz="94660"/>
  </p:normalViewPr>
  <p:slideViewPr>
    <p:cSldViewPr snapToGrid="0">
      <p:cViewPr varScale="1">
        <p:scale>
          <a:sx n="111" d="100"/>
          <a:sy n="111" d="100"/>
        </p:scale>
        <p:origin x="46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notesMaster" Target="notesMasters/notesMaster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s>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2-05-30T17:35:35.385"/>
    </inkml:context>
    <inkml:brush xml:id="br0">
      <inkml:brushProperty name="width" value="0.05292" units="cm"/>
      <inkml:brushProperty name="height" value="0.05292" units="cm"/>
      <inkml:brushProperty name="color" value="#FF0000"/>
    </inkml:brush>
  </inkml:definitions>
  <inkml:trace contextRef="#ctx0" brushRef="#br0">5045 13212 0,'-53'0'250,"35"0"-234,-17 0-16,-53-18 16,17 0-1,36 18-15,-36-17 16,18-1 15,-35 0-31,53 18 16,-18 0-1,-18 0 1,36 0 15,0-17-31,17 17 32,-52-18-17,17 18 1,35 0-1,-105-35 1,52 35 0,-88-35-1,124 35 1,-35-18 0,-1 18-1,18 0 1,18 0-1,-36 0 17,36 0-17,-53-18 1,52 18 0,-16-17-1,16 17 1,1 0-1,0 0 1,17 0 0,0 0-1,-52 0 1,35 0 0,-1 0 15,-17 0-16,36 0 1,-71-18 0,17 18-1,0 0 1,-17 0 0,35 0-1,-35 0 1,0 0-1,17 0 1,-34 0 0,34 18-1,-88-18 1,71 0 0,0 0-1,-18 0 1,53 0-1,-88 0 17,106 0-17,-71 0 1,71 0 0,17 0-1,-35 0 1,0 0-1,36 0 1,-1 0 0,0 0-1,-17 0 1,0 0 31,17 0-47,0 17 15,-17-17 1,0 18 0,17 0-1,-35 17 1,18-18 0,17 1-1,1 0 1,-1-1-1,0 1 1,-17 17 0,18-35 15,17 36-15,-18-36-1,18 52 16,0-16-15,0 34 0,0-52-1,18 17 1,-18-17-16,35 35 16,-35-36-1,35 19 1,-17-1-1,17 0 1,53 53 0,-53-70-1,36 35 1,-18 0 0,-35-35 15,35 17-16,-36 0 1,18 18 0,54-18-1,-72-17 1,36 17 0,18 0-1,-18 18 1,0-35-1,17 17 1,18-17 0,-17 0 15,-36-18-15,18 53-1,0-53 1,0 17-1,-18 1 1,-17-1 0,88 1-1,-53 0 1,17-1 0,-17 1-1,0-18 1,35 35 15,-17-17-15,35 17-1,-36-17 1,36-1 0,-71-17-16,36 18 15,17 17 1,35-17-1,-17 0 1,-18-18 0,36 35-1,-18-17 1,70-18 0,-52 17-1,-19-17 1,19 18-1,-53-18 1,17 17 0,-53-17 15,18 0-15,-18 0-16,36 0 15,-36 0 1,106-17-1,-88 17 1,70 0 0,19-18-1,-89 1 1,70 17 0,-70-36-1,17 1 1,54-18-1,-36 35 1,-17-17 15,70-53-15,-71 70 0,36-17-1,-35 17 1,-18-17-1,17 35 1,-17-53 0,0 36-1,-18-1 1,-17 18 0,17-18-1,-35 1 1,18-1-1,0 0 17,17-17-17,-18 0 1,-17 0 0,0 17 15,0-70-16,0 70-15,0-35 16,-35 18 0,18-18-1,-1 35 1,0 1 0,-17-19-1,0 1 1,-18 17 15,35-17-31,-17 35 16,0-17-1,-71-36 1,53 35 0,-35-17-1,70 35 1,0-36-1,-35 19 1,36 17 0,-18 0-1,-1 0 1,1 0 0,17-18-1,1 18 1,-36-17-1,18 17 1,17-18 0,-17 18 31,17 0-32,18-18-15,-35 18 16,17 0 15,0 0-15,1 0-1,-1 0-15,0-17 16,1 17 15,-1 0-15,1 0 15,17-18-15,-18 18-1,0 0 32,18-18-47,-17 18 16,-1 0-1,0-17 1,1-1 0,-19 18-1,19-18 1,-1 18 0,1 0-1,17-17-15,-18 17 16,-17 0 15,17 0 16,-17 0-31,17 0 30</inkml:trace>
</inkml:ink>
</file>

<file path=ppt/ink/ink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3-05-31T14:55:23.135"/>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2434 6720 0,'71'0'312,"105"0"-312,-105 0 16,70 0 15,0 0-15,-106 0 0,-17 0-1,-1 0-15,1 0 31,0 0 1,17 0-1,-17 0-15,-1 0-1,1 18 1,0-18-1,-1 0 32,-17 18-15,18-18-17,-1 0 1,36 17-1,-17 1 1,-19-18-16,36 18 16,0-18-1,-35 0 1,52 17 0,-34 19-1,17-36 1,17 17-1,-35-17 1,18 18 15,-17-18-15,-1 0 0,0 0-1,36 0 1,-18 0-1,-18 0 1,18 0 0,-18 0-1,-17 0 1,-1 0 0,1 0-1,35 0 16,0 0-15,-18 0 0,18 0-1,0 0 1,-18 0 0,-17 0-1,52 0 1,-52 0-1,0 0 1,-1 0 0,1 0 15,0 0-31,-1 0 16,36 0-1,-35 0 1,35 0-1,-18 0 1,0 0 15,-17 0-15,0 0 0,17 0 15,-18 0-16,54 0 1,-53-18-16,35 18 16,17 0-1,1-35 1,-1 17 0,1 18-1,-36 0 16,36 0-15,-18-17 0,-1 17-1,-34 0 1,0 0 0,35 0-1,-18 0 1,0 0-1,18 0 1,-35 0 0,-1 0-1,19 0 1,-19 0 0,19 0-1,34 0 1,-35 0-1,-17 0 1,35-18 15,18 18-15,-19 0 0,54 0-1,-70 0 1,-1 0-1,53 0 1,-70 0 15,35 0-15,-18 0 0,0 0-1,18 0 16,-18 0-15,-17 0 0,17 0-16,1 0 15,-1 0 1,18 0 0,88 0-1,-35 0 1,-18 0-1,71 0 1,-54 0 0,-52 0-1,18 0 1,-18 0 0,-36 0-1,19 0 1,-1 0-1,18 0 1,-18 0 15,1 0-15,-19 0 0,36 0-1,-35 0 1,-1 0-1,1 0-15,17 0 16,1 0 0,34 18-1,36-18 1,-36 0 0,19 0-1,16 0 1,-69 0-1,34 0 17,-34 0-32,34 0 15,-35 0 1,54 0 0,-19 0-1,-17 0 1,-35 0-1,35 0 1,-36 0 0,19 0-1,-1 0 1,18 0 0,-18 0-1,-17 0-15,52 0 16,-34 0-1,16 0 1,37 0 15,-36 0-31,17 0 32,-17 0-17,-18 0 1,89 0-1,-36 0 1,53 0-16,0-36 16,53 36 15,-106 0-15,1 0-1,-1 0 1,-53 0-1,36 0 17,-54 0-17,1 0 1,35 0 0,0 0-1,-18 0-15,18 18 516,-35-18-516,34 0 15,-34 0 1,17 0 15,-17 0-15,0 0 0,-1 0 15,1 0 0,0 0-15,-1 0-1,19 0-15,-1 0 16,-18 0 0,19 0-1,-19 0 1,19 0-1,-1 0 1,0 0 0,36 0-1,-54 0 1,1 0 0,0 0 15,-1 0-16,1 0 1,0 0 0,-1 0-1,1 0-15,17 0 16,0 0 15,-17 0-31,17 0 16,-17 0-1,17 0 1,-17 0 0,17 0 15,18 0-15,-35 0-1,-1 0 1,1 0-1,53 0 1,-36 0 0,0 0-1,0 0 1,1 0 0,17 0-1,-18 0 1,18 0-1,35 0 17,-53 0-17,18 0 1,-18 0 0,36 0-1,-36 0 1,36 0-1,-54 0 1,1 0 0,0 0-1,-1 0 17,1 0-1,35 0-16,-35 0 1,35 0 0,-36 0 15,1 0-31,35 0 16,-36 0-16,1 0 15,17 0 1,53 0-1,-52 0 1,34 0 0,36 0-1,-53 0 1,18 0 0,-1 0-1,-17 0 1,18 0-1,-18 0 17,-1 0-17,1 0 1,-17 0 0,17 18-1,-36-18 1,54 0-1,-36 0 1,0 0 0,54 0-1,-54 0 1,0 0 0,71 0 15,-53 0-16,17 0 1,19 0 0,-19 0-1,-52 0 1,17 0 0,0 0-1,-17 0 1,0 0-1,34 0 1,-16 0 0,-19 0-1,1 0 1,0 0 0,-1 0 15,19 0-16,17 0 1,-18 0 0,53 0-1,-35 0 1,-35 0-16,17 0 16,35 0-1,-17 0 1,-35 0-1,0 0 17,17 0-1,-17 0 0,-1 0-15,1 0-1,-1 0 1,1 0 0,0 0 15,-1 0-15,19 0-1,-19 0 16,1 0-15,0 0 31,-1 0-31,1 0-1,17 0 1,0 0-1,-17 0 17,0 0-1,-1 0 16,1 0-32</inkml:trace>
</inkml:ink>
</file>

<file path=ppt/ink/ink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3-05-31T14:55:31.834"/>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1341 7567 0,'88'0'281,"88"-18"-265,-17 1 0,17 17-16,1 0 15,-89 0 1,71 0-16,-1 0 31,1 0-31,35 0 31,-106 0-15,53 0-16,-88 0 31,0 0-15,0 0-1,-18 0 1,36 0 0,-36 0-1,-17 0 1,0 0 0,-1 0-1,1 0 16,17 0-31,0 0 32,1 0-1,52-18-15,-53 18-1,36 0 1,52 0-1,-17 0 1,18 0 0,17 0-1,-53 0 1,0 0 0,0 0-1,-17 0 1,-18 0-1,52 0 17,-16 0-17,34-17-15,1 17 32,-71 0-32,-18 0 31,-18 0-31,36 0 15,-35 0 1,0 0 0,17 0-1,-17 0 1,17 0 0,18 0-1,-18 17 1,0-17 15,1 18-31,17-18 31,-1 0-31,1 0 32,36 0-17,-37 0 1,54 0-1,-53 0 1,-18 0 0,36 17-1,-18-17 17,-35 0-32,35 0 15,-18 0 1,35 0 15,36 0-31,-35 0 31,17 0-15,18 18 0,0-18-1,17 0 1,-88 0-16,54 0 15,16 0 1,-34 0 0,35 0-1,-71 0 1,53 0 0,-17 18-1,-18-18 1,17 17 15,-17 1-15,18-18-1,-18 18 1,0-18 0,17 17-1,-35-17 1,36 18-1,-18-18 1,0 35 0,-18-17-1,36-18 1,-36 0 0,18 0-1,-18 0 1,0 0-1,36 17 1,-53 1 0,52 0-1,1-18 1,17 17 0,-35-17-1,35 0 16,-35 0-15,70 0 0,-52 0-1,-18 0 1,0 0 0,-36 0-16,19 0 15,-1 0 1,36 0 31,-54 0-32,1 0 1,-1 0-16,1 0 16,17 0-1,18 0 1,-17 0-1,-1 0 1,35 18 0,-34-18-1,17 0 1,-18 18 0,18-18-1,-18 0 1,18 35-1,18-35 1,-1 0 0,89 0-1,-124 0 1,53 0 0,-17 0-1,-36 0 16,18 0-15,0 0 0,-18 0-1,-17 0 1,35 0 0,-36 0 15,1 0 0,0 0 16</inkml:trace>
</inkml:ink>
</file>

<file path=ppt/ink/ink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3-05-31T14:55:42.559"/>
    </inkml:context>
    <inkml:brush xml:id="br0">
      <inkml:brushProperty name="width" value="0.05292" units="cm"/>
      <inkml:brushProperty name="height" value="0.05292" units="cm"/>
      <inkml:brushProperty name="color" value="#FF0000"/>
    </inkml:brush>
  </inkml:definitions>
  <inkml:trace contextRef="#ctx0" brushRef="#br0">18098 6791 0,'17'0'344,"1"0"-329,-1 0 17,19 0-17,17 35 1,-36-17 0,-17 0-1,106 34 1,-35-34-1,-54-18 1,54-18 0,-18 1-1,-36-1 1,-17 1 15,18 17-15,-18-18 15,18 18-31,-1 0 31,1 0 1,0 0-32,-1 18 15,1-18-15,52 17 16,-34 1-1,-19-18 1,36 0 0,-17 0-1,16-18 1,-16 1 0,-36-1-1,35 0 1,-17 1-1,-1 17 17,1-18-32,0 18 31,-1 0-31,1 0 47,-1 18-32,36-18 1,-17 0 0,-1-36-1,36 19 1,-54-1-16,1-17 16,-1 0-1,1 17 16,0 18-31,-1 0 16,19 0 31,-19 0-31,1 35-1,0-17-15,-1 17 16,1-17-16,-1-1 31,-17 19-15,18-36-1,17 17 1,71 1 15,18-36-15,-89-17-1,18 0-15,17-1 16,-52 19 0,17-36-1,-35 35 1,18 18 15,0 0-15,-1 0 15,1 36-31,17-1 16,0 18-16,-35-18 31,18-35-15,-18 18-1,18-1 1,-1 1 15,1-18-15,17 0-1,-17 0 17,0-18-17,-1 1 1,1 17-16,-1 0 31,1 0 0,0 0-15,-1 0 15,19 0-15,-19 0-16,1 0 15,0 0-15,35 0 32,35-36-17,-35-17 1,-36 18-16,36-18 16,-53 36-1,18 17 32,-1 0-16,1 0 1,0 0-17,-18 17 1,0 19-1,17-19 1,1-17 0,-18 18-16,18-1 15,17-17 17,35 18-1,-34-18-31,17 0 15,-18-35 1,-17 17 0,-18-17-1,17 17 17,1 18-17,-1-17 1,1 17 31,-18 17-32,18 19 1,-18-19 0,35-17-16,-35 18 15,0-1 1,18-17-1,17 0 1,18 0 15,0 0-31,-36 0 32,1-17-17,0 17-15,-1 0 31,1 0 1,0 0-1,-18 17-15,35 1-1,0-18 16,-17 18-31,-1-18 16,1 17 0,-18 1-1,18-18 1,-1 18 0,19-18 15,-19 0 0</inkml:trace>
  <inkml:trace contextRef="#ctx0" brushRef="#br0" timeOffset="2607.13">21555 6491 0,'17'0'297,"1"35"-297,35-35 16,0 36 0,-36-36-16,19 17 15,17 19 1,-36-36-1,19 17 1,-19 1 0,1 0 31,0-18-32,-18 17 1,0 1-1,35-18 32,-18 17-31,1-17 46,-18 18 48,0 0 109,-18-1-219,1 1 15,-1-18 1,1 35-16,-54-17 15,53 0 1,-17-18 0,17 17-1,1 1 1,-19-1 0,-16-17-1,34 18 1,-17-18-1,17 0 17,0 18-17,1-18 1,-36 35 0,35-35 15,1 0-16,-1 0 1,0 0 0,1 18 31,-1-18-32</inkml:trace>
  <inkml:trace contextRef="#ctx0" brushRef="#br0" timeOffset="5652.96">18274 6579 0,'0'18'453,"-18"-18"-453,1 0 16,-19 0 15,19 18-15,-1-18 0,0 0 15,1 0 16,-1 0-16,1 0 0,17 17-15,-36-17 31,36 18-16,-17-18-15,17 18 62,0-1 172,0 1 0,17-1-188,1 1-62,-18 17 16,18-35-16,-1 53 15,1-35 17,52 17-17,-17 0 1,-35-17 0,17 35-1,-17-53-15,17 18 16,0-1 15,1 1-15,17 0-16,-36-1 15,1 1 1,-1-1 0,1-17 15,0 18-16,-1-18-15,1 18 16,0-1 0,-1-17 31,-17 18-47,18-18 31,-18 18-16,18-18 1,-18 17 0,17-17-1</inkml:trace>
  <inkml:trace contextRef="#ctx0" brushRef="#br0" timeOffset="8776.52">19597 5098 0,'35'0'297,"-17"0"-282,-1 0-15,36 0 16,-17 17 15,34 1-15,-52-18-1,35 18 1,-36-1-16,36-17 16,-35 18-1,52-18 1,-17 0-1,-35 0 1,0 0 0,35 0-1,-36 0 1,1 0 31,-18 17-32,17-17 1,1 0-16,0 0 31,-1 0-15,-17 18 0,18-18-1,-18 35 1,18 1-16,-18-1 15,0-17 1,0 35 0,0-36 15,-18 18-31,18-17 16,-35 17 15,-1 1-16,-16 34 1,-54 18 0,53-52-1,35 17 1,-17-36 0,17-17-1,1 0 1,-1 0-1,18 18 1,-18-1 0,1 1-1,-1-18 1,18 18 15,-35-1 0,17 1-15,18 0 31,0-1-16,0 1 0,0 0 16,0-1-15,0 1-1,0 17 344,0-17-344,0-1 16,0 1-16,0 0 47,0-1 32</inkml:trace>
  <inkml:trace contextRef="#ctx0" brushRef="#br0" timeOffset="9702.14">19844 6491 0</inkml:trace>
</inkml:ink>
</file>

<file path=ppt/ink/ink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3-05-31T15:50:53.86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26494 7285 0,'53'0'109,"35"35"-93,-35-35-16,-18 0 16,-17 0-1,70 18 16,-53-18-31,36 17 32,-1-17-17,1 0 1,-36 0-16,36 0 16,-36 0-1,0 0 1,0 0-16,18 0 31,-35 0-31,35 0 16,35 0-1,-35 0 1,-18 0-16,-35-17 16,53 17 15,0-18-16,-35 18 1,35 0 0,70-18-1,-35 18 1,18-17 0,-18-1-1,-35 18 1,-17 0-16,34-17 0,-35 17 31,1 0-15,17 0-1,-18 0 17,18 0-17,-36 0 1,1 0-1,0 0 1,17 0 15,-17 0-15,-1 0 0,18 0-1,1 0 1,-19 0-16,1 0 0,35 0 31,-35 0-15,-1 0-1,18 0 17,-17 0-1,0 0 0,-1 0-15,19 0-1,-1 0 1,0 0-16,-17 0 0,17 0 16,0 17 15,18-17-16,-35 0 1,35 0 0,0 0-1,-36 0 1,36 0 15,-17 0 0,-19 0-31,1 0 32,0 0-1,-1 0 0</inkml:trace>
</inkml:ink>
</file>

<file path=ppt/ink/ink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3-05-31T15:51:02.274"/>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2787 7973 0,'18'0'484,"17"0"-468,-17 0 0,-1 17-16,36-17 15,-35 0 1,35 0-1,-36 18 1,1-18 0,17 0 15,0 0-15,-17 0-16,0 0 31,-1 0-31,1 0 47,0 0-32,17 0 17,-17 0-17,-1 0 1,1 0-1,-1 0 1,1 0 0,0 0-1,35 0 1,-18 0 0,-17 0-16,17 0 15,0 0 1,36-18-1,-36 18 17,0 0-17,1 0 1,-19 0 0,18 0-1,-17 0 1,0 0-1,17 0 1,36 0 0,-36 0-1,18-17 1,-18 17 0,18 0 15,-35 0 0,35 0-15,-18 0-1,0 0 1,18 0 0,18 0-1,-19 0 1,1-18-1,71 1 1,-89 17 0,36-18-1,-1 18 1,-52 0 0,70 0-1,-53 0 1,-17 0-1,0 0 1,52-18 0,-52 18-1,35 0 1,-18 0 15,0 0-31,18 0 16,-35 0-1,35-17 1,0 17 0,-36 0-1,54 0 1,-36 0 0,-17 0 15,17 0-16,0 0 1,71 0 0,-53 0-1,0 0 1,18 0 0,-54 0-1,54 0 1,-18 0-1,-36 0 1,19 0 0,-1 0-1,18 0 1,-36 0 0,1 0-1,0 0 1,-1 0-1,1 0 17,17 0-17,-35 17 1,88-17 0,-52 18-1,-1-18 1,36 18-1,-36-18 1,-18 0-16,19 0 16,17 0-1,17 17 1,18-17 0,-52 18 15,34-18-16,-34 0 1,16 0 0,-34 0-16,0 0 31,-1 0-15,19 0 15,17 0-16,-1 0 1,54 0 0,-18 0-1,-35 0 1,0 0-16,-17 0 16,17 0-1,17 0 1,-35 0-1,18 0 1,0 0 15,-18 17-15,1-17 0,-1 0-1,18 0 1,18 0-1,17 18 17,-53-18-17,0 0 1,-17 0-16,52 0 16,-34 0 15,34 0-16,1 0 1,-1 0 0,36-18-1,-71 18 1,71 0 0,-70 0-1,-1 0 1,0 0-16,18 0 15,-18 0 17,1 0-17,17 0 17,35 0-17,-35 0 1,0-17-1,-18 17 1,18-18 0,35 18-1,-35 0 1,17 0 0,-17 0-16,0 0 15,-35 0 1,52 0-1,-17 0 1,-35 0 0,70 18-1,-53-18 1,1 0 0,17 17-1,17-17 16,18 18-15,36-18 0,35 0-1,-18 0 1,-71 0 0,-17 0-16,71 0 0,-1 0 31,36 0-16,-18-53 1,-17 36 0,52-19-1,-88 36 1,71-35 15,-89 17-15,1 18-1,-18 0 1,-18 0 0,36 0-16,-36 0 15,36-17 17,-19 17-17,1 0 1,18 0-1,-36 0-15,18 0 32,-35 0-17,17 0 17,18 0-17,0 0 1,-35 0-16,17 0 31,18 0-15,-36 0-1,1 0-15,35 0 16,0 0 0,-18 0-16,0 0 31,-17 0-16,0 0-15,35 0 16,-18 0 0,18 0-1,35 0 1,-35-18 15,-35 18-31,52 0 16,-35 0-1,18 0 1,-17 0 0,-19 0-16,18 0 31,1 0-31,-1 0 31,36 0-15,-36 0-1,18 18 1,0-1 15,-36-17 1,19 18-17,-19-18-15,1 18 16,0-18-16,52 0 31,-52 0-31,-1 0 31,36 0-15,-35 0 0,35 0-16,17 0 15,-34 0 16,-1 0-15,0 0 0,-17 0-1,0 0-15,-1 0 32,1 0-17,17 0 16,-17 0-15,17 0 0,-17 0-1,-1 0 17,1 0-17,0 0 32,17 0-16,-18 0 1,19 0 655,-19 0-687,1 0 16,0 0-1,-1 0 1,1 0 0,17 0 15,0 0-16,-17 0 1,0 0 0,-1 0-1,1 0 17,0 0-17,-1 0 1,1 0 15,17 0-15,-17 0 15,-1 0-15,1 0-1,0 0 1,-1 0-1,1 0 1,17 0 62,-17 0-47</inkml:trace>
</inkml:ink>
</file>

<file path=ppt/ink/ink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3-05-31T15:51:07.87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12541 8643 0,'36'0'344,"-19"0"-329,1 0-15,-1 18 16,1-18 0,0 0-1,-1 0 1,1 17-1,53-17 1,-36 0 15,-18 0-15,54 0 0,-18 0-1,-35 0-15,17 0 16,35 0-1,1 0 1,-36 0 0,18 0-1,-35 0-15,35 0 16,-18 18 0,53-18-1,-53 0 16,1 0-15,34 0 0,-17 0-1,-18 0 1,18 0 0,-17 0-1,17 0 1,-18 0-1,0-18 1,18 18 0,-18-17-1,18 17 1,0 0 0,-18 0-1,36 0 1,-36 0-1,18 0 1,-17 0 15,16-18-15,-16 18 0,17 0-1,35-18 1,-53 18-1,0 0 1,54 0 0,-54 0-1,71 0 1,-53 0 0,-1 0-1,19 0 16,-36 0-15,1 0 0,-1 0-1,18 0 1,17 0 0,-34 0-1,17 0 1,-1 0-1,-34 0 1,17 0 0,18 0-1,-17-17 17,-19 17-17,1 0 1,17 0-1,0-18 1,-17 18 0,0 0-1,17 0 17,-17 0-17,-1 0 1,19 0 15,16-18-15,1 18-1,-35 0 688,-18 18-687,35 0 31,-17-18-16,0 0 0,-1 17-15,18-17 0,-17 0-1,0 0-15,52 0 0,-34 0 32,-19 0-17,18 0 1,1 0-1,-19 0 1,1 0 0,0 18-1,-1-18 17,1 0-17,0 0 1,-1 0-1,19 18 17,-19-18-1,1 0-15,-18 17-1,17-17-15,19 0 16,-36 18-16,53-18 15,0 18 17,17-18-17,-17 17 1,0-17 0,18 0-1,-19 0 16,37 18-15,-19-18 0,-17 0-1,0 0-15,0 0 16,-18 0 0,18 0-1,-18 0 16,36 0-15,-18 18 0,35-18-1,-70 0-15,88 17 16,17-17 15,-52 35-31,34-35 16,-16 18-1,52 0-15,0-1 16,-88-17 0,35 0 15,-53 0-15,0 0-1,1 0 1,-19 0-1,36 0 1,-35 18 0,17-18-1,0 0 17,36 0-32,35 0 15,-36 0 1,-34 0-1,-19 0 1,19 0-16,34 0 16,-35 0-1,18 0 1,0 0 0,-35 0-1,17 0 1,1-18-1,-1 18 17,0 0-17,0 0 1,-17-17 0,17 17-1,1 0 1,-1 0-1,0 0 1,-17 0 0,-1 0-1,1 0-15,17 0 16,1-36 0,-1 36 15,-18 0-16,72-17 1,-19 17 0,-52 0-1,70 0 1,-70 0 0,-1 0-1,1 0-15,0 0 31,-1 0-31,19 0 16,-19-18 0,1 18 15,-1 0-15,1 0-1,0 0 1,-1 0 15,1 0-15,17 0-1,-17 0 17,0 0-17,-1 0 1,1 0-1,-1 0 1,1 0 15,17 0 1,-17 0-1,0 0 0,-1 0-15,1 0-1,0 0 17,-1 0-17,1 0 1,17 0 15,-17 0 0,-1 0 1</inkml:trace>
</inkml:ink>
</file>

<file path=ppt/ink/ink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3-05-31T15:51:21.014"/>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9772 14042 0,'0'-9'703,"35"0"-687,0 9-16,-17-9 16,0 9-1,17-9 1,-17 9-1,-1 0 17,1 0-1,0 0-15,-1 0-1,1 0-15,0 0 16,-1 0-1,1 0 1,-1 0 0,1 0-1,0 0 17,-1 0-1,1 0-16,0-9 1,-1 9-16,54 0 16,-36 0-1,0 0 1,18 0 0,0 0-1,-35 0 1,17 0 15,-17 0-15,17 0-1,-17 0-15,-1 0 16,1 0 0,17 0-1,-17 0 1,0 0-1,17 0 17,0 0-17,18-9 1,-35 9 0,52-9 15,-35 9-16,-17 0 1,17 0 0,1 0-1,-1-9 1,-17 9 0,34 0 15,19 0-16,-53 0 1,17 0-16,0 0 16,-17 0-1,35 0 1,-36 0 0,1 0-1,0 0 1,-1 9-1,19-9 1,-1 0 0,0 0 15,-17 0-15,-1 0-1,-17 9 16,18-9 1,0 0-17,-1 0 1,19 0 0,-19 0-1,1 0 1,0 0-1,17 0 1,-17 0-16,17 0 16,18 9-1,0-9 1,0 0 0,-18 0 15,-18 0-31,1 0 15,17 0 1,36 0 0,-18 9-1,-18-9 1,-17 0 0,17 0-1,0 0 1,1 9-1,-19-9 1,1 0 0,-1 0-1,36 9 1,-17-9 0,-19 9 15,19 0-16,-19-9 17,19 0-32,-19 0 15,1 9 1,17-9 0,-17 0-1,-1 0 1,19 0-1,-1 9 1,0-9 0,-17 0-1,-1 0 1,54 9 0,-53-9 15,-1 0-16,1 0 1,0 0 0,-1 0-16,1 0 31,17 0-31,-17 0 31,-1 0 16,1 0-16,0 0 32,-1 0 343,1 0-328,0 0-31,-1 0-31,-17 10-1,18-10 1,-18 17 0,18-17-1,-1 0 16,1 0 1</inkml:trace>
</inkml:ink>
</file>

<file path=ppt/ink/ink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3-05-31T15:51:27.550"/>
    </inkml:context>
    <inkml:brush xml:id="br0">
      <inkml:brushProperty name="width" value="0.05292" units="cm"/>
      <inkml:brushProperty name="height" value="0.05292" units="cm"/>
      <inkml:brushProperty name="color" value="#FF0000"/>
    </inkml:brush>
  </inkml:definitions>
  <inkml:trace contextRef="#ctx0" brushRef="#br0">5380 14358 0</inkml:trace>
  <inkml:trace contextRef="#ctx0" brushRef="#br0" timeOffset="4930.39">5186 13617 0,'-106'-17'188,"53"-19"-172,-35 1-16,0 0 15,35 17-15,-18 0 16,-52-34-1,35 34 17,-1 18-17,36-18 1,-17 18 0,17-17 15,-35 17-16,35 0-15,0 0 16,0 0 0,0 0-1,-35 0 17,53 0-17,-71-18 1,53 18-1,-35 0 1,-1 0 0,1 18-1,18-1 17,52-17-32,-88 36 0,53-1 15,-35 0 1,35-17-1,0 17 1,-35-17 0,71-18-1,17 17 1,-18-17 15,18 18 16,0 0 0,0-1-16,0 1-15,0-1-1,18 1 1,-18 0-16,0 17 16,17-17-1,1 17 1,17-35-16,-17 35 16,-1-35 15,19 71-16,17-36 1,-1-17 0,1 17-1,0-17 1,53 52 0,-35-52-1,34 17 1,-52 0-1,-35-17 1,53 0 0,-36 17-16,18-17 31,35 17-15,-53-35-16,36 35 15,17 0 1,71-17-1,-71 17 1,53-17 0,-88 17-16,70-17 15,-34-18 1,16 35 0,54-17-1,-88-1 1,35 36-1,-18-35 1,18-18 0,35 18-1,-53-1 1,106 1 0,-35 17 15,-36-17-16,-88-18-15,36 0 16,-18 0 0,18 0-1,-19 0 1,19 0 0,17 0-1,36 0 1,17 0-1,-53-18 1,71 18 0,-71 0 15,0-17-15,88-19-1,-87 19 1,34-1-1,-35-35 1,-52 53 0,34-18-1,-52 18 1,35 0 0,0 0-1,-18-17 1,53 17-1,0-35 17,1 35-17,-54-18 1,18 18 0,0-18 15,-18 18-16,-17-35 1,-1 35 0,36-18-1,18 18 1,-36 0 0,53-17-1,-35-1 1,-18-17-1,-17 35-15,0-18 16,17 1 0,0 17 15,-35-36-15,18 36-1,-1-35 32,1-18-31,-18-18-1,18 71-15,-18-35 16,0 18 0,0-1-1,0 0 1,0 1 31,-18 17-32,18-36 1,-18 19-16,-17-19 16,-18 19-1,-17-18 1,52 35-1,0-18 1,-52 0 0,52 1-1,-35-1 1,36 0 0,-36 1-1,0-1 1,35 0-1,-35 1 1,-17-1 0,34 18 15,1-18-15,18 1-1,-72-1 1,54 1-1,-35-1 1,17 0 0,17 18-1,1 0 1,-18-17 0,0 17-1,0 0 1,-17 0 15,-36-36-15,35 36-1,36 0 1,0 0 0,-1 0-1,-34 0 1,-1 0-1,-17 18 1,71-18-16,-36 0 16,-36 0-1,19 0 1,35 0 15,17 0-15,-53 0-1,54 0 1,-18 18 0,-1-18-1,-17 0 1,0 0 0,18 0-1,-35 0 1,34 0-1,19 0 1,-1 0 0,0 0-1,1 0 17,-54 0-17,36 0 1,-53-18-1,17 18 17,53 0-32,-17-35 15,18 35 1,-19 0 0,19 0-1,-36 0 16,0-18-15,18 18 0,17 0-16,-17 0 15,-1 0 1,-17 0 0,18 0 15,-35 0-16,52 0 1,-35 0 0,-17 0-1,34 0 1,19 0-16,-1 0 31,-17 0-15,-1 0-1,-17 0 1,-17 0 0,17 0-16,0 0 31,35 0-15,1 0-1,-1 0 32,1 0-16,-1 0 1</inkml:trace>
</inkml:ink>
</file>

<file path=ppt/ink/ink1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7.79528" units="1/cm"/>
          <inkml:channelProperty channel="Y" name="resolution" value="37.76224" units="1/cm"/>
          <inkml:channelProperty channel="T" name="resolution" value="1" units="1/dev"/>
        </inkml:channelProperties>
      </inkml:inkSource>
      <inkml:timestamp xml:id="ts0" timeString="2023-05-29T17:18:24.675"/>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27517 14781 0,'17'0'63,"1"-17"-48,52 17-15,36 0 16,-35 0-16,52-18 16,-34 18-16,69-18 15,-52 18-15,35 0 16,-17-17-16,-18 17 16,17 0-16,-17-18 15,-18 18 1,18-17-16,-36 17 15,19 0-15,-19 0 16,18-18-16,-17 18 16,-18 0-16,17 0 15,1 0-15,-18 0 16,0-18-16,0 18 16,0 0-16,0 0 15,17-17-15,1 17 16,17-18-16,-35 0 15,0 18-15,35 0 16,-35 0-16,-18 0 16,0-17-16,-17 17 15,17 0 1,-17 0-16,0 0 16,34 0-16,1 0 15,0 0-15,-17 0 16,-19 0-16,36 0 15,35 0 17,-70 0-32,0 0 0,-1 0 15,19 0 1,-1 17 0,-18-17-16,19 18 15,-19-18-15,19 18 16,-19-18-1,1 0-15,-18 17 297,18 1-265,-1-18-32,1 0 31,-1 0-16,-17 18-15,18-18 16,35 35 0,-35-18-1,-1-17-15,-17 18 16,18-18 0,-18 18-1,18-1 16,-18 1 1,0 0 46,-36-1-47,1 1-15,0-18-1,-1 0 1,1 0-16,0 18 16,-18-18-16,-18 0 15,-17 17 1,18-17-16,17 0 15,18 0-15,-18 0 16,17 0-16,1 0 16,-36 0-16,36 0 15,-35 0-15,17 0 16,0 0-16,18 0 16,-18 0-16,0 0 15,35 0-15,-17 0 16,17 0-16,-35 0 15,18 0-15,-18 0 16,0 0 0,0 0-16,0 0 15,0 0 1,18 18-16,-18-18 16,-17 17-16,-19-17 0,37 0 15,-19 18-15,18-18 16,35 0-16,-17 0 15,17 0 1,-17 0-16,0 0 16,0 0-16,-1 0 15,1 0-15,0 0 16,-18 0-16,18 0 16,-18 0-16,0 0 15,0 0-15,0 0 16,18 0-16,-18 0 15,35 0-15,0 0 16,-17 0-16,0 18 16,0-18-16,17 0 15,0 0-15,1 0 16,-19 0-16,19 0 16,-18 0-1,-1 17 1,1-17-16,0 0 0,-1 0 15,1 0-15,0 0 16,17 0 0,-35 0-16,36 0 15,-1 0-15,0 0 16,1 0-16,-1 0 16,0 0-1,1 0-15,-1 0 16,1 0-16,-1 0 15,-35 0-15,35 0 16,-17 0-16,0 0 16,0 0-16,17 0 15,0 0 1,1 0-16,-19 0 0,19 0 16,-19 0-1,19 0-15,-1 0 16,-17 0-1,17 0-15,-35 0 16,36 18-16,-19-18 16,1 0-16,17 18 15,1-18 204,-1 0-219,-52 0 16</inkml:trace>
</inkml:ink>
</file>

<file path=ppt/ink/ink1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7.79528" units="1/cm"/>
          <inkml:channelProperty channel="Y" name="resolution" value="37.76224" units="1/cm"/>
          <inkml:channelProperty channel="T" name="resolution" value="1" units="1/dev"/>
        </inkml:channelProperties>
      </inkml:inkSource>
      <inkml:timestamp xml:id="ts0" timeString="2023-05-29T17:18:27.60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13564 15769 0,'18'0'31,"17"0"-15,18 0 0,18 0-16,-1 0 15,18 0-15,89 18 16,-36-1-16,-18 1 15,89 0-15,-36-18 16,-52 17-16,-71-17 16,0 0-1,0 0-15,-36 0 16,19 0-16,-19 0 16,1 0-16,0 0 15,34 0 1,1 0-16,0 0 15,0 0-15,18 0 16,-18 0-16,-18 0 16,0 0-16,1 0 15,-1 0-15,0 0 16,-17 0-16,17 0 16,0 0-1,-17 0-15,35 0 16,-18 0-16,-17 0 15,35 0 1,-36 0-16,1 0 16,17 0-1,0 0 1,-17 0 0,0 0-16,17 0 15,-17 0 1,35 0-16,-18 0 15,-18 0 1,1 0 0,0 0-1,-1 0 1,1 0 0,0 0-1,17 0 48,-17 0-48,-1 0-15,1 0 16,0 0 0,-18-17 62,0-1-63,17 0 17,-17 1-1,0-1-16,0 1 1,0-1 31,0 0 15,-17 1 17,-19-1-64,1 18-15,0-18 16,-18 18-16,17 0 15,-34-17-15,17-1 16,18 18 0,-1 0-16,1 0 15,0 0-15,0-18 16,17 18-16,0 0 16,-17 0-16,17 0 0,1 0 15,-18 0 1,-1 0-16,1 0 15,17 0-15,1 0 16,-1 0 0,0 0-1,1 0 1,-1 0-16,1 0 16,-1 0-16,-35 0 15,35 0-15,-35 18 16,18-18-16,-35 18 15,17-18-15,0 0 16,17 0-16,1 0 16,-18 0-16,0 0 15,18 0-15,-18 0 16,0 0-16,18 0 16,-18 0-1,-18 0-15,19 0 16,-19 0-16,18 0 15,0 0-15,18 0 16,-18 0-16,18 0 0,-36 0 16,36 0-1,0 0-15,-1 0 16,1 0-16,17 0 16,1 0-16,-19 0 15,19 0-15,-1 0 16,1 0-1,-1 0 1,-17 0 0,-1 0-1,19 0 1,-1 0-16,-17 17 16,17-17 15,1 0 0,-1 0 0,18 18-15,-18-18 0,1 0-16,-1 0 15,0 18 63,1-18-62,-1 17-16,0-17 16</inkml:trace>
</inkml:ink>
</file>

<file path=ppt/ink/ink1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7.79528" units="1/cm"/>
          <inkml:channelProperty channel="Y" name="resolution" value="37.76224" units="1/cm"/>
          <inkml:channelProperty channel="T" name="resolution" value="1" units="1/dev"/>
        </inkml:channelProperties>
      </inkml:inkSource>
      <inkml:timestamp xml:id="ts0" timeString="2023-05-29T09:54:59.33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16051 4992 0,'18'0'62,"17"0"-46,36 0 0,-1 0-16,1 0 0,52 0 15,1 0 1,-1 17-16,-34 1 15,34 0-15,-52-18 16,34 17-16,-34 1 16,-18-18-16,-18 0 15,0 0-15,1 0 16,-1 0-16,-17 18 16,17-18-16,18 0 15,-36 0 1,36 17-16,0-17 0,0 18 15,-17-18 1,-1 0-16,0 0 0,18 0 16,-18 0-16,-17 0 15,0 0 1,34 0-16,-16 0 16,17 0-16,-18 0 15,18 0-15,0 0 16,-18 0-16,18 0 15,0 0-15,0 0 16,0 0-16,17 0 16,-34 0-16,34 0 15,1 0-15,17 0 16,0 0-16,-17 0 16,34 0-16,-52 0 15,36 0-15,16 0 16,-34 0-16,17 0 15,0 0 1,-17 0-16,-1 0 16,1 0-16,17 0 15,-17 0-15,52 0 0,-70 0 16,-18 0-16,1 0 16,17 0-1,0 0-15,-36 0 16,36 0-16,-18 0 15,18 0-15,0 0 16,0 18-16,18-18 16,-36 0-16,36 17 15,17-17-15,0 0 16,-18 18-16,-17-18 16,0 0-16,18 17 15,17-17-15,-35 0 16,17 0-16,-17 0 15,0 0 1,-17 0-16,17 0 0,17 0 16,-17 0-1,0 0-15,0 0 16,-18 0-16,53 0 16,-35 0-16,0 0 15,18 0-15,-18 0 0,0 0 16,17 0-1,-17 0-15,-18 0 16,36 0-16,-36 0 16,18 0-16,0 0 15,0 0-15,0 0 16,-18 0-16,0 0 16,18 0-16,-17 0 15,16 0-15,-16 0 16,17 0-1,0 0-15,-36 0 16,18 0-16,36 0 31,-53 0-31,-1 0 16,1 0 0,0 0-1,-1 0 1,1 0-1,0 0 1,-1 0 31,1 0-31,-1 0-16,19 0 15,-1 0 1,36 0-1,-1 0 1,-17 0 0,0 0-16,-35 0 15,34 0-15,-16 0 16,-1 0-16,36 0 16,-36 0-16,18 0 15,-18 0-15,0 0 16,36 0-1,-53 0 1,-1 0 0,1 0-1,-1 0 1,1 0 0,0 0 62,-71 18-47</inkml:trace>
</inkml:ink>
</file>

<file path=ppt/ink/ink1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7.79528" units="1/cm"/>
          <inkml:channelProperty channel="Y" name="resolution" value="37.76224" units="1/cm"/>
          <inkml:channelProperty channel="T" name="resolution" value="1" units="1/dev"/>
        </inkml:channelProperties>
      </inkml:inkSource>
      <inkml:timestamp xml:id="ts0" timeString="2023-05-29T09:55:03.513"/>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4110 6103 0,'18'0'46,"-1"0"-46,36 0 16,18 0-16,17 0 16,35 0-1,18 0-15,0 0 0,-17 0 16,88 0-16,-54 0 16,-16 0-1,-37 0-15,19 0 16,-36 0-16,0 0 15,18 0-15,-35 0 16,-19 0-16,19 0 16,0 0-16,-1 0 15,36 0-15,-35 0 0,-1 0 16,18 0 0,1 0-16,-37 0 15,19 0-15,-18 0 16,17 0-16,1 0 15,-18 0-15,53 0 16,-71 0-16,18 0 16,0 0-16,-18 0 15,36 0-15,-18 0 16,-18 0 0,0 0-16,36 0 15,-18 0-15,0 0 0,17 0 16,18 0-1,-52 0-15,17 0 16,-1 0-16,19 0 16,-18 0-16,17-18 15,-17 18-15,0 0 16,18 0-16,52 0 16,-87 0-16,16 0 15,1 0-15,0 0 16,18 0-16,-18 0 15,17 0-15,-17 0 16,18 0 0,-36 0-16,18 0 0,18 0 15,-1 0-15,-17 0 16,18 0-16,-18 0 16,-18 0-16,18 0 15,0 0 1,-18 0-16,0 0 15,0 0-15,18 0 16,36 0-16,-37 0 16,1 0-16,0 0 15,0 0-15,-17 0 16,16 0-16,1 0 16,18 0-16,-18 0 15,-18 0-15,-17 0 16,35 0-16,-18 0 15,18 0-15,-18 0 16,0 0-16,18 0 16,0 0-16,0 0 15,18 0 1,-18 0-16,35 0 16,-18 0-16,36 0 0,-18 0 15,36 0 1,-54 0-16,54 0 15,-54 0-15,36 0 16,-17 18-16,-19-18 16,18 0-16,-17 0 15,-36 18-15,36-18 16,-1 0-16,1 0 16,-1 0-16,54 17 15,-71-17-15,35 0 16,18 0-16,-36 0 15,71 18-15,-70-18 16,-36 0 0,1 0-16,16 0 0,1 0 15,-17 0-15,52 0 16,-18 0-16,54 0 16,-36 0-1,35 0-15,-34 0 16,-19 0-16,36 0 15,-35 0-15,17 0 16,0 0-16,0 0 16,-17 0-16,-36 0 15,18 0-15,-18 0 16,36 0-16,-18 0 16,0 0-16,0 0 15,-18 0-15,35 0 16,-34 0-16,-1 0 15,18 0-15,-36 0 16,19 0-16,-1 0 16,-17 0-1,17 0-15,-17 0 16,17 0-16,18 0 0,-18 0 16,0 0-1,18 0-15,-17 0 0,-1 0 16,18 0-1,0 0-15,-18 0 16,0 0-16,53 0 16,-35 0-16,0 0 15,0 0-15,18 0 16,-18 0-16,17 0 16,-17 0-16,18 0 15,-36 0-15,0 0 16,18 0-16,0 0 15,0 0-15,18 0 16,-36 0-16,0 0 16,18 0-16,0 0 15,17 0-15,-17 0 16,18 0 0,0 0-16,-36 0 15,35 0-15,-17 0 16,18 0-16,-18 0 15,53 0-15,-54 0 16,1 0-16,0 0 16,-17 0-16,16 0 15,-16 0-15,-1 0 16,0 0-16,18 0 16,0 0-16,-18 0 15,1 0-15,17 0 16,-18 0-16,18 0 15,0 0-15,0 0 16,-18 0 0,18 0-16,0 0 15,70 0-15,-70 0 16,18 0-16,-1 0 0,18 0 16,36 0-16,-36 0 15,-17 0 1,35 0-16,-18 0 15,18 0-15,-54 0 16,19 0-16,0 0 16,17 0-16,-35 0 15,17 0-15,1 0 16,-1 0-16,36 0 16,18 0-16,-19 0 15,37 0-15,-1 0 16,35 0-16,-35 0 15,18 0-15,0 0 16,-18 0-16,106 0 16,-88-18-16,-1 18 15,-17 0 1,36 0-16,-107 0 16,19 0-16,16 0 15,-34-17-15,-18 17 16,0 0-16,-36 0 15,54 0-15,-18 0 16,17 0-16,1 0 16,17 0-16,71 0 15,-124 0-15,18 0 16,0 0-16,0 0 16,-18 0-16,1 0 15,-1 0-15,0 0 16,-17 0-1,-1 0 1,1 0-16,0 0 16,-1 0-16,1 0 0,0 0 15,17 0 1,0 0 15,-17 0-15,-1 0-1,1 0 1,0 0 0,-1 0 15,1 0-31,0 0 31,-1 0 0,18 0 1,-17 0-17,0 0-15,-1 0 16,1 0 15,0 0 0,17 0 1,-17 0-32,-1 0 15,1 0-15,-1 0 32,1 0-1,17 0-16,-17 0 17,-36 0 30,-87 17-46,-142-17-1</inkml:trace>
</inkml:ink>
</file>

<file path=ppt/ink/ink1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7.79528" units="1/cm"/>
          <inkml:channelProperty channel="Y" name="resolution" value="37.76224" units="1/cm"/>
          <inkml:channelProperty channel="T" name="resolution" value="1" units="1/dev"/>
        </inkml:channelProperties>
      </inkml:inkSource>
      <inkml:timestamp xml:id="ts0" timeString="2023-05-29T09:55:06.09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4145 7144 0,'35'0'93,"18"0"-77,0-18 0,0 18-16,18 0 0,35 0 15,-36 0-15,18 0 16,-17 0-16,35 0 16,-36 0-16,18 0 15,36 0-15,-1 0 16,-17 0-1,18 0-15,-1 0 0,-52 0 16,17 0-16,18 0 16,-18 0-16,-18 0 15,36 0 1,-53 0-16,18 0 16,-1 0-16,-17 0 15,35 0-15,-17 0 16,35 0-16,-36 0 15,19 0-15,16 0 16,1 0-16,0 0 16,0 0-16,-18 0 15,-17 0-15,87 0 16,-122 0-16,17 0 16,0 0-16,-18 0 15,0 0-15,18 0 16,18 0-16,-18 0 15,70 0 1,-17 0-16,0 0 16,-18 0-16,18 0 0,-71 0 15,71 0-15,-71 0 16,0 0-16,1 0 16,-19 0-1,19 0-15,34 0 31,-17 0-31,-35 0 0,17 0 16,0 0-16,-17 0 16,-1 0-16,1 0 15,17 0 1,-17 0 0,0 0 15,-1 0 16,1 0-32,0 0-15,17 0 32,-17 0-32,17 0 15,-18 0 1,1 0-16,0 0 15,17 0-15,-17 0 16,-1 0-16,19 0 16,16 0-16,-34 0 15,35 0-15,-18 0 16,-17 0 15,0 0-15,-1 0-1,1 0 1,-1 0 0,1 0 15,0 0 31,-1 0-46,1 0-16,0 0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6C87D4-4060-45BC-B906-672AB0D1187A}" type="datetimeFigureOut">
              <a:rPr lang="nl-BE" smtClean="0"/>
              <a:t>1/06/2023</a:t>
            </a:fld>
            <a:endParaRPr lang="nl-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933B75-533C-4CF9-97F0-E5F8FEB4AEE3}" type="slidenum">
              <a:rPr lang="nl-BE" smtClean="0"/>
              <a:t>‹#›</a:t>
            </a:fld>
            <a:endParaRPr lang="nl-BE"/>
          </a:p>
        </p:txBody>
      </p:sp>
    </p:spTree>
    <p:extLst>
      <p:ext uri="{BB962C8B-B14F-4D97-AF65-F5344CB8AC3E}">
        <p14:creationId xmlns:p14="http://schemas.microsoft.com/office/powerpoint/2010/main" val="2113841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
Poll Title: Do not modify the notes in this section to avoid tampering with the Poll Everywhere activity.
More info at polleverywhere.com/support
[vóór] 'Aandeelhouders van een bepaalde soort kunnen zich ertoe verbinden om een soortwijziging steeds goed te keuren (en aldus te verzaken aan hun recht op bescherming inzake soortwijziging)'
https://www.polleverywhere.com/multiple_choice_polls/wFxbpS71gjd4qPBDqBpny?display_state=instructions&amp;activity_state=opened&amp;state=opened&amp;flow=Engagement&amp;onscreen=persist</a:t>
            </a:r>
          </a:p>
        </p:txBody>
      </p:sp>
      <p:sp>
        <p:nvSpPr>
          <p:cNvPr id="4" name="Slide Number Placeholder 3"/>
          <p:cNvSpPr>
            <a:spLocks noGrp="1"/>
          </p:cNvSpPr>
          <p:nvPr>
            <p:ph type="sldNum" sz="quarter" idx="5"/>
          </p:nvPr>
        </p:nvSpPr>
        <p:spPr/>
        <p:txBody>
          <a:bodyPr/>
          <a:lstStyle/>
          <a:p>
            <a:fld id="{82933B75-533C-4CF9-97F0-E5F8FEB4AEE3}" type="slidenum">
              <a:rPr lang="nl-BE" smtClean="0"/>
              <a:t>10</a:t>
            </a:fld>
            <a:endParaRPr lang="nl-BE"/>
          </a:p>
        </p:txBody>
      </p:sp>
      <p:sp>
        <p:nvSpPr>
          <p:cNvPr id="5" name="TextBox 4">
            <a:extLst>
              <a:ext uri="{FF2B5EF4-FFF2-40B4-BE49-F238E27FC236}">
                <a16:creationId xmlns:a16="http://schemas.microsoft.com/office/drawing/2014/main" id="{EA6C3CE9-6907-68FF-E406-F84AF316239E}"/>
              </a:ext>
            </a:extLst>
          </p:cNvPr>
          <p:cNvSpPr txBox="1"/>
          <p:nvPr/>
        </p:nvSpPr>
        <p:spPr>
          <a:xfrm>
            <a:off x="0" y="0"/>
            <a:ext cx="3810000" cy="1270000"/>
          </a:xfrm>
          <a:prstGeom prst="rect">
            <a:avLst/>
          </a:prstGeom>
          <a:noFill/>
        </p:spPr>
        <p:txBody>
          <a:bodyPr vert="horz" rtlCol="0">
            <a:spAutoFit/>
          </a:bodyPr>
          <a:lstStyle/>
          <a:p>
            <a:endParaRPr lang="nl-BE"/>
          </a:p>
        </p:txBody>
      </p:sp>
    </p:spTree>
    <p:extLst>
      <p:ext uri="{BB962C8B-B14F-4D97-AF65-F5344CB8AC3E}">
        <p14:creationId xmlns:p14="http://schemas.microsoft.com/office/powerpoint/2010/main" val="1225891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
Poll Title: Do not modify the notes in this section to avoid tampering with the Poll Everywhere activity.
More info at polleverywhere.com/support
[ná] 'Aandeelhouders van een bepaalde soort kunnen zich ertoe verbinden om een soortwijziging steeds goed te keuren (en aldus te verzaken aan hun recht op bescherming inzake soortwijziging)'
https://www.polleverywhere.com/multiple_choice_polls/7JyElrG4AD8r2Sam2Axn1?display_state=instructions&amp;activity_state=opened&amp;state=opened&amp;flow=Engagement&amp;onscreen=persist</a:t>
            </a:r>
          </a:p>
        </p:txBody>
      </p:sp>
      <p:sp>
        <p:nvSpPr>
          <p:cNvPr id="4" name="Slide Number Placeholder 3"/>
          <p:cNvSpPr>
            <a:spLocks noGrp="1"/>
          </p:cNvSpPr>
          <p:nvPr>
            <p:ph type="sldNum" sz="quarter" idx="5"/>
          </p:nvPr>
        </p:nvSpPr>
        <p:spPr/>
        <p:txBody>
          <a:bodyPr/>
          <a:lstStyle/>
          <a:p>
            <a:fld id="{82933B75-533C-4CF9-97F0-E5F8FEB4AEE3}" type="slidenum">
              <a:rPr lang="nl-BE" smtClean="0"/>
              <a:t>34</a:t>
            </a:fld>
            <a:endParaRPr lang="nl-BE"/>
          </a:p>
        </p:txBody>
      </p:sp>
      <p:sp>
        <p:nvSpPr>
          <p:cNvPr id="5" name="TextBox 4">
            <a:extLst>
              <a:ext uri="{FF2B5EF4-FFF2-40B4-BE49-F238E27FC236}">
                <a16:creationId xmlns:a16="http://schemas.microsoft.com/office/drawing/2014/main" id="{2634E9A2-05FC-FE05-BE26-B9E154393E1F}"/>
              </a:ext>
            </a:extLst>
          </p:cNvPr>
          <p:cNvSpPr txBox="1"/>
          <p:nvPr/>
        </p:nvSpPr>
        <p:spPr>
          <a:xfrm>
            <a:off x="0" y="0"/>
            <a:ext cx="3810000" cy="1270000"/>
          </a:xfrm>
          <a:prstGeom prst="rect">
            <a:avLst/>
          </a:prstGeom>
          <a:noFill/>
        </p:spPr>
        <p:txBody>
          <a:bodyPr vert="horz" rtlCol="0">
            <a:spAutoFit/>
          </a:bodyPr>
          <a:lstStyle/>
          <a:p>
            <a:endParaRPr lang="nl-BE"/>
          </a:p>
        </p:txBody>
      </p:sp>
    </p:spTree>
    <p:extLst>
      <p:ext uri="{BB962C8B-B14F-4D97-AF65-F5344CB8AC3E}">
        <p14:creationId xmlns:p14="http://schemas.microsoft.com/office/powerpoint/2010/main" val="34231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
Poll Title: Do not modify the notes in this section to avoid tampering with the Poll Everywhere activity.
More info at polleverywhere.com/support
[vóór] 'Aandeelhouders van een bepaalde soort kunnen zich ertoe verbinden om een soortwijziging steeds goed te keuren (en aldus te verzaken aan hun recht op bescherming inzake soortwijziging)'
https://www.polleverywhere.com/multiple_choice_polls/wFxbpS71gjd4qPBDqBpny?display_state=chart&amp;activity_state=closed&amp;state=closed&amp;flow=Engagement&amp;onscreen=persist</a:t>
            </a:r>
          </a:p>
        </p:txBody>
      </p:sp>
      <p:sp>
        <p:nvSpPr>
          <p:cNvPr id="4" name="Slide Number Placeholder 3"/>
          <p:cNvSpPr>
            <a:spLocks noGrp="1"/>
          </p:cNvSpPr>
          <p:nvPr>
            <p:ph type="sldNum" sz="quarter" idx="5"/>
          </p:nvPr>
        </p:nvSpPr>
        <p:spPr/>
        <p:txBody>
          <a:bodyPr/>
          <a:lstStyle/>
          <a:p>
            <a:fld id="{82933B75-533C-4CF9-97F0-E5F8FEB4AEE3}" type="slidenum">
              <a:rPr lang="nl-BE" smtClean="0"/>
              <a:t>35</a:t>
            </a:fld>
            <a:endParaRPr lang="nl-BE"/>
          </a:p>
        </p:txBody>
      </p:sp>
      <p:sp>
        <p:nvSpPr>
          <p:cNvPr id="5" name="TextBox 4">
            <a:extLst>
              <a:ext uri="{FF2B5EF4-FFF2-40B4-BE49-F238E27FC236}">
                <a16:creationId xmlns:a16="http://schemas.microsoft.com/office/drawing/2014/main" id="{125A511D-044E-57B1-1522-C6D014C896BD}"/>
              </a:ext>
            </a:extLst>
          </p:cNvPr>
          <p:cNvSpPr txBox="1"/>
          <p:nvPr/>
        </p:nvSpPr>
        <p:spPr>
          <a:xfrm>
            <a:off x="0" y="0"/>
            <a:ext cx="3810000" cy="1270000"/>
          </a:xfrm>
          <a:prstGeom prst="rect">
            <a:avLst/>
          </a:prstGeom>
          <a:noFill/>
        </p:spPr>
        <p:txBody>
          <a:bodyPr vert="horz" rtlCol="0">
            <a:spAutoFit/>
          </a:bodyPr>
          <a:lstStyle/>
          <a:p>
            <a:endParaRPr lang="nl-BE"/>
          </a:p>
        </p:txBody>
      </p:sp>
    </p:spTree>
    <p:extLst>
      <p:ext uri="{BB962C8B-B14F-4D97-AF65-F5344CB8AC3E}">
        <p14:creationId xmlns:p14="http://schemas.microsoft.com/office/powerpoint/2010/main" val="2215389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
Poll Title: Do not modify the notes in this section to avoid tampering with the Poll Everywhere activity.
More info at polleverywhere.com/support
[ná] 'Aandeelhouders van een bepaalde soort kunnen zich ertoe verbinden om een soortwijziging steeds goed te keuren (en aldus te verzaken aan hun recht op bescherming inzake soortwijziging)'
https://www.polleverywhere.com/multiple_choice_polls/7JyElrG4AD8r2Sam2Axn1?display_state=chart&amp;activity_state=opened&amp;state=opened&amp;flow=Engagement&amp;onscreen=persist</a:t>
            </a:r>
          </a:p>
        </p:txBody>
      </p:sp>
      <p:sp>
        <p:nvSpPr>
          <p:cNvPr id="4" name="Slide Number Placeholder 3"/>
          <p:cNvSpPr>
            <a:spLocks noGrp="1"/>
          </p:cNvSpPr>
          <p:nvPr>
            <p:ph type="sldNum" sz="quarter" idx="5"/>
          </p:nvPr>
        </p:nvSpPr>
        <p:spPr/>
        <p:txBody>
          <a:bodyPr/>
          <a:lstStyle/>
          <a:p>
            <a:fld id="{82933B75-533C-4CF9-97F0-E5F8FEB4AEE3}" type="slidenum">
              <a:rPr lang="nl-BE" smtClean="0"/>
              <a:t>36</a:t>
            </a:fld>
            <a:endParaRPr lang="nl-BE"/>
          </a:p>
        </p:txBody>
      </p:sp>
      <p:sp>
        <p:nvSpPr>
          <p:cNvPr id="5" name="TextBox 4">
            <a:extLst>
              <a:ext uri="{FF2B5EF4-FFF2-40B4-BE49-F238E27FC236}">
                <a16:creationId xmlns:a16="http://schemas.microsoft.com/office/drawing/2014/main" id="{5029F8D7-2F6E-0978-62C1-BE60A398CF64}"/>
              </a:ext>
            </a:extLst>
          </p:cNvPr>
          <p:cNvSpPr txBox="1"/>
          <p:nvPr/>
        </p:nvSpPr>
        <p:spPr>
          <a:xfrm>
            <a:off x="0" y="0"/>
            <a:ext cx="3810000" cy="1270000"/>
          </a:xfrm>
          <a:prstGeom prst="rect">
            <a:avLst/>
          </a:prstGeom>
          <a:noFill/>
        </p:spPr>
        <p:txBody>
          <a:bodyPr vert="horz" rtlCol="0">
            <a:spAutoFit/>
          </a:bodyPr>
          <a:lstStyle/>
          <a:p>
            <a:endParaRPr lang="nl-BE"/>
          </a:p>
        </p:txBody>
      </p:sp>
    </p:spTree>
    <p:extLst>
      <p:ext uri="{BB962C8B-B14F-4D97-AF65-F5344CB8AC3E}">
        <p14:creationId xmlns:p14="http://schemas.microsoft.com/office/powerpoint/2010/main" val="321106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
Poll Title: Do not modify the notes in this section to avoid tampering with the Poll Everywhere activity.
More info at polleverywhere.com/support
[vóór] 'Indien een geconflicteerde bestuurder meestemt leidt dit tot nietigheid van het bestuursbesluit, zelfs bij afwezigheid van bewijs dat dit het besluit heeft kunnen beïnvloeden'
https://www.polleverywhere.com/multiple_choice_polls/Szm4jvXa9Lc0Vxdv60Zv9?display_state=instructions&amp;activity_state=opened&amp;state=opened&amp;flow=Engagement&amp;onscreen=persist</a:t>
            </a:r>
          </a:p>
        </p:txBody>
      </p:sp>
      <p:sp>
        <p:nvSpPr>
          <p:cNvPr id="4" name="Slide Number Placeholder 3"/>
          <p:cNvSpPr>
            <a:spLocks noGrp="1"/>
          </p:cNvSpPr>
          <p:nvPr>
            <p:ph type="sldNum" sz="quarter" idx="5"/>
          </p:nvPr>
        </p:nvSpPr>
        <p:spPr/>
        <p:txBody>
          <a:bodyPr/>
          <a:lstStyle/>
          <a:p>
            <a:fld id="{82933B75-533C-4CF9-97F0-E5F8FEB4AEE3}" type="slidenum">
              <a:rPr lang="nl-BE" smtClean="0"/>
              <a:t>40</a:t>
            </a:fld>
            <a:endParaRPr lang="nl-BE"/>
          </a:p>
        </p:txBody>
      </p:sp>
      <p:sp>
        <p:nvSpPr>
          <p:cNvPr id="5" name="TextBox 4">
            <a:extLst>
              <a:ext uri="{FF2B5EF4-FFF2-40B4-BE49-F238E27FC236}">
                <a16:creationId xmlns:a16="http://schemas.microsoft.com/office/drawing/2014/main" id="{212DA306-C857-E80E-763A-C3D377EF20CE}"/>
              </a:ext>
            </a:extLst>
          </p:cNvPr>
          <p:cNvSpPr txBox="1"/>
          <p:nvPr/>
        </p:nvSpPr>
        <p:spPr>
          <a:xfrm>
            <a:off x="0" y="0"/>
            <a:ext cx="3810000" cy="1270000"/>
          </a:xfrm>
          <a:prstGeom prst="rect">
            <a:avLst/>
          </a:prstGeom>
          <a:noFill/>
        </p:spPr>
        <p:txBody>
          <a:bodyPr vert="horz" rtlCol="0">
            <a:spAutoFit/>
          </a:bodyPr>
          <a:lstStyle/>
          <a:p>
            <a:endParaRPr lang="nl-BE"/>
          </a:p>
        </p:txBody>
      </p:sp>
    </p:spTree>
    <p:extLst>
      <p:ext uri="{BB962C8B-B14F-4D97-AF65-F5344CB8AC3E}">
        <p14:creationId xmlns:p14="http://schemas.microsoft.com/office/powerpoint/2010/main" val="3327536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Voorbeeld van relevantie van bestuurders die deelnemen aan de beraadslaging: Zie Succession: Logan Roy die de kamer weigert te verlaten bij de motie van wantrouwen.</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933B75-533C-4CF9-97F0-E5F8FEB4AEE3}"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0261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933B75-533C-4CF9-97F0-E5F8FEB4AEE3}"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5045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933B75-533C-4CF9-97F0-E5F8FEB4AEE3}"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2326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933B75-533C-4CF9-97F0-E5F8FEB4AEE3}"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186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933B75-533C-4CF9-97F0-E5F8FEB4AEE3}"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4822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933B75-533C-4CF9-97F0-E5F8FEB4AEE3}"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3778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933B75-533C-4CF9-97F0-E5F8FEB4AEE3}"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69594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933B75-533C-4CF9-97F0-E5F8FEB4AEE3}"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67522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933B75-533C-4CF9-97F0-E5F8FEB4AEE3}"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5045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
Poll Title: Do not modify the notes in this section to avoid tampering with the Poll Everywhere activity.
More info at polleverywhere.com/support
[ná] 'Indien een geconflicteerde bestuurder meestemt leidt dit tot nietigheid van het bestuursbesluit, zelfs bij afwezigheid van bewijs dat dit het besluit heeft kunnen beïnvloeden'
https://www.polleverywhere.com/multiple_choice_polls/74tliQ6wzAPOIfXUARfta?display_state=instructions&amp;activity_state=opened&amp;state=opened&amp;flow=Engagement&amp;onscreen=persist</a:t>
            </a:r>
          </a:p>
        </p:txBody>
      </p:sp>
      <p:sp>
        <p:nvSpPr>
          <p:cNvPr id="4" name="Slide Number Placeholder 3"/>
          <p:cNvSpPr>
            <a:spLocks noGrp="1"/>
          </p:cNvSpPr>
          <p:nvPr>
            <p:ph type="sldNum" sz="quarter" idx="5"/>
          </p:nvPr>
        </p:nvSpPr>
        <p:spPr/>
        <p:txBody>
          <a:bodyPr/>
          <a:lstStyle/>
          <a:p>
            <a:fld id="{82933B75-533C-4CF9-97F0-E5F8FEB4AEE3}" type="slidenum">
              <a:rPr lang="nl-BE" smtClean="0"/>
              <a:t>71</a:t>
            </a:fld>
            <a:endParaRPr lang="nl-BE"/>
          </a:p>
        </p:txBody>
      </p:sp>
      <p:sp>
        <p:nvSpPr>
          <p:cNvPr id="5" name="TextBox 4">
            <a:extLst>
              <a:ext uri="{FF2B5EF4-FFF2-40B4-BE49-F238E27FC236}">
                <a16:creationId xmlns:a16="http://schemas.microsoft.com/office/drawing/2014/main" id="{60756E5C-CC9B-27B7-A775-460E741E714C}"/>
              </a:ext>
            </a:extLst>
          </p:cNvPr>
          <p:cNvSpPr txBox="1"/>
          <p:nvPr/>
        </p:nvSpPr>
        <p:spPr>
          <a:xfrm>
            <a:off x="0" y="0"/>
            <a:ext cx="3810000" cy="1270000"/>
          </a:xfrm>
          <a:prstGeom prst="rect">
            <a:avLst/>
          </a:prstGeom>
          <a:noFill/>
        </p:spPr>
        <p:txBody>
          <a:bodyPr vert="horz" rtlCol="0">
            <a:spAutoFit/>
          </a:bodyPr>
          <a:lstStyle/>
          <a:p>
            <a:endParaRPr lang="nl-BE"/>
          </a:p>
        </p:txBody>
      </p:sp>
    </p:spTree>
    <p:extLst>
      <p:ext uri="{BB962C8B-B14F-4D97-AF65-F5344CB8AC3E}">
        <p14:creationId xmlns:p14="http://schemas.microsoft.com/office/powerpoint/2010/main" val="2972249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
Poll Title: Do not modify the notes in this section to avoid tampering with the Poll Everywhere activity.
More info at polleverywhere.com/support
[vóór] 'Indien een geconflicteerde bestuurder meestemt leidt dit tot nietigheid van het bestuursbesluit, zelfs bij afwezigheid van bewijs dat dit het besluit heeft kunnen beïnvloeden'
https://www.polleverywhere.com/multiple_choice_polls/Szm4jvXa9Lc0Vxdv60Zv9?display_state=chart&amp;activity_state=closed&amp;state=closed&amp;flow=Engagement&amp;onscreen=persist</a:t>
            </a:r>
          </a:p>
        </p:txBody>
      </p:sp>
      <p:sp>
        <p:nvSpPr>
          <p:cNvPr id="4" name="Slide Number Placeholder 3"/>
          <p:cNvSpPr>
            <a:spLocks noGrp="1"/>
          </p:cNvSpPr>
          <p:nvPr>
            <p:ph type="sldNum" sz="quarter" idx="5"/>
          </p:nvPr>
        </p:nvSpPr>
        <p:spPr/>
        <p:txBody>
          <a:bodyPr/>
          <a:lstStyle/>
          <a:p>
            <a:fld id="{82933B75-533C-4CF9-97F0-E5F8FEB4AEE3}" type="slidenum">
              <a:rPr lang="nl-BE" smtClean="0"/>
              <a:t>72</a:t>
            </a:fld>
            <a:endParaRPr lang="nl-BE"/>
          </a:p>
        </p:txBody>
      </p:sp>
      <p:sp>
        <p:nvSpPr>
          <p:cNvPr id="5" name="TextBox 4">
            <a:extLst>
              <a:ext uri="{FF2B5EF4-FFF2-40B4-BE49-F238E27FC236}">
                <a16:creationId xmlns:a16="http://schemas.microsoft.com/office/drawing/2014/main" id="{50E4D79F-4A5B-2783-5AFE-1B0877A38192}"/>
              </a:ext>
            </a:extLst>
          </p:cNvPr>
          <p:cNvSpPr txBox="1"/>
          <p:nvPr/>
        </p:nvSpPr>
        <p:spPr>
          <a:xfrm>
            <a:off x="0" y="0"/>
            <a:ext cx="3810000" cy="1270000"/>
          </a:xfrm>
          <a:prstGeom prst="rect">
            <a:avLst/>
          </a:prstGeom>
          <a:noFill/>
        </p:spPr>
        <p:txBody>
          <a:bodyPr vert="horz" rtlCol="0">
            <a:spAutoFit/>
          </a:bodyPr>
          <a:lstStyle/>
          <a:p>
            <a:endParaRPr lang="nl-BE"/>
          </a:p>
        </p:txBody>
      </p:sp>
    </p:spTree>
    <p:extLst>
      <p:ext uri="{BB962C8B-B14F-4D97-AF65-F5344CB8AC3E}">
        <p14:creationId xmlns:p14="http://schemas.microsoft.com/office/powerpoint/2010/main" val="1463183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
Poll Title: Do not modify the notes in this section to avoid tampering with the Poll Everywhere activity.
More info at polleverywhere.com/support
[ná] 'Indien een geconflicteerde bestuurder meestemt leidt dit tot nietigheid van het bestuursbesluit, zelfs bij afwezigheid van bewijs dat dit het besluit heeft kunnen beïnvloeden'
https://www.polleverywhere.com/multiple_choice_polls/74tliQ6wzAPOIfXUARfta?display_state=chart&amp;activity_state=closed&amp;state=closed&amp;flow=Engagement&amp;onscreen=persist</a:t>
            </a:r>
          </a:p>
        </p:txBody>
      </p:sp>
      <p:sp>
        <p:nvSpPr>
          <p:cNvPr id="4" name="Slide Number Placeholder 3"/>
          <p:cNvSpPr>
            <a:spLocks noGrp="1"/>
          </p:cNvSpPr>
          <p:nvPr>
            <p:ph type="sldNum" sz="quarter" idx="5"/>
          </p:nvPr>
        </p:nvSpPr>
        <p:spPr/>
        <p:txBody>
          <a:bodyPr/>
          <a:lstStyle/>
          <a:p>
            <a:fld id="{82933B75-533C-4CF9-97F0-E5F8FEB4AEE3}" type="slidenum">
              <a:rPr lang="nl-BE" smtClean="0"/>
              <a:t>73</a:t>
            </a:fld>
            <a:endParaRPr lang="nl-BE"/>
          </a:p>
        </p:txBody>
      </p:sp>
      <p:sp>
        <p:nvSpPr>
          <p:cNvPr id="5" name="TextBox 4">
            <a:extLst>
              <a:ext uri="{FF2B5EF4-FFF2-40B4-BE49-F238E27FC236}">
                <a16:creationId xmlns:a16="http://schemas.microsoft.com/office/drawing/2014/main" id="{FD2BE691-8EB3-220D-4891-AB33E72069AC}"/>
              </a:ext>
            </a:extLst>
          </p:cNvPr>
          <p:cNvSpPr txBox="1"/>
          <p:nvPr/>
        </p:nvSpPr>
        <p:spPr>
          <a:xfrm>
            <a:off x="0" y="0"/>
            <a:ext cx="3810000" cy="1270000"/>
          </a:xfrm>
          <a:prstGeom prst="rect">
            <a:avLst/>
          </a:prstGeom>
          <a:noFill/>
        </p:spPr>
        <p:txBody>
          <a:bodyPr vert="horz" rtlCol="0">
            <a:spAutoFit/>
          </a:bodyPr>
          <a:lstStyle/>
          <a:p>
            <a:endParaRPr lang="nl-BE"/>
          </a:p>
        </p:txBody>
      </p:sp>
    </p:spTree>
    <p:extLst>
      <p:ext uri="{BB962C8B-B14F-4D97-AF65-F5344CB8AC3E}">
        <p14:creationId xmlns:p14="http://schemas.microsoft.com/office/powerpoint/2010/main" val="1022178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Suggestie voor 'quaestiones' voor een volgend dispuut?
https://www.polleverywhere.com/free_text_polls/tXu0NY42sFJDQS97H2fuR</a:t>
            </a:r>
            <a:endParaRPr lang="nl-BE"/>
          </a:p>
        </p:txBody>
      </p:sp>
      <p:sp>
        <p:nvSpPr>
          <p:cNvPr id="4" name="Slide Number Placeholder 3"/>
          <p:cNvSpPr>
            <a:spLocks noGrp="1"/>
          </p:cNvSpPr>
          <p:nvPr>
            <p:ph type="sldNum" sz="quarter" idx="5"/>
          </p:nvPr>
        </p:nvSpPr>
        <p:spPr/>
        <p:txBody>
          <a:bodyPr/>
          <a:lstStyle/>
          <a:p>
            <a:fld id="{82933B75-533C-4CF9-97F0-E5F8FEB4AEE3}" type="slidenum">
              <a:rPr lang="nl-BE" smtClean="0"/>
              <a:t>74</a:t>
            </a:fld>
            <a:endParaRPr lang="nl-BE"/>
          </a:p>
        </p:txBody>
      </p:sp>
      <p:sp>
        <p:nvSpPr>
          <p:cNvPr id="5" name="TextBox 4">
            <a:extLst>
              <a:ext uri="{FF2B5EF4-FFF2-40B4-BE49-F238E27FC236}">
                <a16:creationId xmlns:a16="http://schemas.microsoft.com/office/drawing/2014/main" id="{B45BAD4E-349C-25D9-1B4B-DA21D3C5CE57}"/>
              </a:ext>
            </a:extLst>
          </p:cNvPr>
          <p:cNvSpPr txBox="1"/>
          <p:nvPr/>
        </p:nvSpPr>
        <p:spPr>
          <a:xfrm>
            <a:off x="0" y="0"/>
            <a:ext cx="3810000" cy="1270000"/>
          </a:xfrm>
          <a:prstGeom prst="rect">
            <a:avLst/>
          </a:prstGeom>
          <a:noFill/>
        </p:spPr>
        <p:txBody>
          <a:bodyPr vert="horz" rtlCol="0">
            <a:spAutoFit/>
          </a:bodyPr>
          <a:lstStyle/>
          <a:p>
            <a:endParaRPr lang="nl-BE"/>
          </a:p>
        </p:txBody>
      </p:sp>
    </p:spTree>
    <p:extLst>
      <p:ext uri="{BB962C8B-B14F-4D97-AF65-F5344CB8AC3E}">
        <p14:creationId xmlns:p14="http://schemas.microsoft.com/office/powerpoint/2010/main" val="2869766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F1FB0-3936-45C3-8179-F38523C56E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BE"/>
          </a:p>
        </p:txBody>
      </p:sp>
      <p:sp>
        <p:nvSpPr>
          <p:cNvPr id="3" name="Subtitle 2">
            <a:extLst>
              <a:ext uri="{FF2B5EF4-FFF2-40B4-BE49-F238E27FC236}">
                <a16:creationId xmlns:a16="http://schemas.microsoft.com/office/drawing/2014/main" id="{65EF9B59-36A9-4317-8E74-40C123B06F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BE"/>
          </a:p>
        </p:txBody>
      </p:sp>
      <p:sp>
        <p:nvSpPr>
          <p:cNvPr id="4" name="Date Placeholder 3">
            <a:extLst>
              <a:ext uri="{FF2B5EF4-FFF2-40B4-BE49-F238E27FC236}">
                <a16:creationId xmlns:a16="http://schemas.microsoft.com/office/drawing/2014/main" id="{EB4A0BFC-B87C-4C53-BE9A-9FF1E9A4B9FA}"/>
              </a:ext>
            </a:extLst>
          </p:cNvPr>
          <p:cNvSpPr>
            <a:spLocks noGrp="1"/>
          </p:cNvSpPr>
          <p:nvPr>
            <p:ph type="dt" sz="half" idx="10"/>
          </p:nvPr>
        </p:nvSpPr>
        <p:spPr/>
        <p:txBody>
          <a:bodyPr/>
          <a:lstStyle/>
          <a:p>
            <a:fld id="{4AD26D35-EF4E-44FA-8D48-205244A77E67}" type="datetimeFigureOut">
              <a:rPr lang="nl-BE" smtClean="0"/>
              <a:t>1/06/2023</a:t>
            </a:fld>
            <a:endParaRPr lang="nl-BE"/>
          </a:p>
        </p:txBody>
      </p:sp>
      <p:sp>
        <p:nvSpPr>
          <p:cNvPr id="5" name="Footer Placeholder 4">
            <a:extLst>
              <a:ext uri="{FF2B5EF4-FFF2-40B4-BE49-F238E27FC236}">
                <a16:creationId xmlns:a16="http://schemas.microsoft.com/office/drawing/2014/main" id="{61145866-1198-4592-97F1-9B371189D597}"/>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6ADFF55F-31EB-4C20-B204-A81F28541969}"/>
              </a:ext>
            </a:extLst>
          </p:cNvPr>
          <p:cNvSpPr>
            <a:spLocks noGrp="1"/>
          </p:cNvSpPr>
          <p:nvPr>
            <p:ph type="sldNum" sz="quarter" idx="12"/>
          </p:nvPr>
        </p:nvSpPr>
        <p:spPr/>
        <p:txBody>
          <a:bodyPr/>
          <a:lstStyle/>
          <a:p>
            <a:fld id="{7E8D6D54-4D1B-4D06-9216-E759E3862176}" type="slidenum">
              <a:rPr lang="nl-BE" smtClean="0"/>
              <a:t>‹#›</a:t>
            </a:fld>
            <a:endParaRPr lang="nl-BE"/>
          </a:p>
        </p:txBody>
      </p:sp>
    </p:spTree>
    <p:extLst>
      <p:ext uri="{BB962C8B-B14F-4D97-AF65-F5344CB8AC3E}">
        <p14:creationId xmlns:p14="http://schemas.microsoft.com/office/powerpoint/2010/main" val="886152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80B7B-F088-47BA-85C2-95E25336D366}"/>
              </a:ext>
            </a:extLst>
          </p:cNvPr>
          <p:cNvSpPr>
            <a:spLocks noGrp="1"/>
          </p:cNvSpPr>
          <p:nvPr>
            <p:ph type="title"/>
          </p:nvPr>
        </p:nvSpPr>
        <p:spPr/>
        <p:txBody>
          <a:bodyPr/>
          <a:lstStyle/>
          <a:p>
            <a:r>
              <a:rPr lang="en-US"/>
              <a:t>Click to edit Master title style</a:t>
            </a:r>
            <a:endParaRPr lang="nl-BE"/>
          </a:p>
        </p:txBody>
      </p:sp>
      <p:sp>
        <p:nvSpPr>
          <p:cNvPr id="3" name="Content Placeholder 2">
            <a:extLst>
              <a:ext uri="{FF2B5EF4-FFF2-40B4-BE49-F238E27FC236}">
                <a16:creationId xmlns:a16="http://schemas.microsoft.com/office/drawing/2014/main" id="{066F347B-3884-4F4F-B837-03A4D98706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FBEE7EBA-D81E-4F3C-A9B8-648266AEA1EE}"/>
              </a:ext>
            </a:extLst>
          </p:cNvPr>
          <p:cNvSpPr>
            <a:spLocks noGrp="1"/>
          </p:cNvSpPr>
          <p:nvPr>
            <p:ph type="dt" sz="half" idx="10"/>
          </p:nvPr>
        </p:nvSpPr>
        <p:spPr/>
        <p:txBody>
          <a:bodyPr/>
          <a:lstStyle/>
          <a:p>
            <a:fld id="{4AD26D35-EF4E-44FA-8D48-205244A77E67}" type="datetimeFigureOut">
              <a:rPr lang="nl-BE" smtClean="0"/>
              <a:t>1/06/2023</a:t>
            </a:fld>
            <a:endParaRPr lang="nl-BE"/>
          </a:p>
        </p:txBody>
      </p:sp>
      <p:sp>
        <p:nvSpPr>
          <p:cNvPr id="5" name="Footer Placeholder 4">
            <a:extLst>
              <a:ext uri="{FF2B5EF4-FFF2-40B4-BE49-F238E27FC236}">
                <a16:creationId xmlns:a16="http://schemas.microsoft.com/office/drawing/2014/main" id="{DFEEF102-4C1C-4008-863D-7943659BBCA8}"/>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686FAE38-C32D-41C3-82F5-BECDC3791666}"/>
              </a:ext>
            </a:extLst>
          </p:cNvPr>
          <p:cNvSpPr>
            <a:spLocks noGrp="1"/>
          </p:cNvSpPr>
          <p:nvPr>
            <p:ph type="sldNum" sz="quarter" idx="12"/>
          </p:nvPr>
        </p:nvSpPr>
        <p:spPr/>
        <p:txBody>
          <a:bodyPr/>
          <a:lstStyle/>
          <a:p>
            <a:fld id="{7E8D6D54-4D1B-4D06-9216-E759E3862176}" type="slidenum">
              <a:rPr lang="nl-BE" smtClean="0"/>
              <a:t>‹#›</a:t>
            </a:fld>
            <a:endParaRPr lang="nl-BE"/>
          </a:p>
        </p:txBody>
      </p:sp>
    </p:spTree>
    <p:extLst>
      <p:ext uri="{BB962C8B-B14F-4D97-AF65-F5344CB8AC3E}">
        <p14:creationId xmlns:p14="http://schemas.microsoft.com/office/powerpoint/2010/main" val="3331438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0055B-E833-4D4F-AB13-9119449E8D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BE"/>
          </a:p>
        </p:txBody>
      </p:sp>
      <p:sp>
        <p:nvSpPr>
          <p:cNvPr id="3" name="Text Placeholder 2">
            <a:extLst>
              <a:ext uri="{FF2B5EF4-FFF2-40B4-BE49-F238E27FC236}">
                <a16:creationId xmlns:a16="http://schemas.microsoft.com/office/drawing/2014/main" id="{FEA4A525-3647-4122-8423-5154A27C9B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2567F1-92AB-459A-A440-CB06ABE7B992}"/>
              </a:ext>
            </a:extLst>
          </p:cNvPr>
          <p:cNvSpPr>
            <a:spLocks noGrp="1"/>
          </p:cNvSpPr>
          <p:nvPr>
            <p:ph type="dt" sz="half" idx="10"/>
          </p:nvPr>
        </p:nvSpPr>
        <p:spPr/>
        <p:txBody>
          <a:bodyPr/>
          <a:lstStyle/>
          <a:p>
            <a:fld id="{4AD26D35-EF4E-44FA-8D48-205244A77E67}" type="datetimeFigureOut">
              <a:rPr lang="nl-BE" smtClean="0"/>
              <a:t>1/06/2023</a:t>
            </a:fld>
            <a:endParaRPr lang="nl-BE"/>
          </a:p>
        </p:txBody>
      </p:sp>
      <p:sp>
        <p:nvSpPr>
          <p:cNvPr id="5" name="Footer Placeholder 4">
            <a:extLst>
              <a:ext uri="{FF2B5EF4-FFF2-40B4-BE49-F238E27FC236}">
                <a16:creationId xmlns:a16="http://schemas.microsoft.com/office/drawing/2014/main" id="{8C16EB62-3BD5-41C5-9237-0ECDB1C1123B}"/>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A3F635D2-9F1C-4855-B330-660631D40CB1}"/>
              </a:ext>
            </a:extLst>
          </p:cNvPr>
          <p:cNvSpPr>
            <a:spLocks noGrp="1"/>
          </p:cNvSpPr>
          <p:nvPr>
            <p:ph type="sldNum" sz="quarter" idx="12"/>
          </p:nvPr>
        </p:nvSpPr>
        <p:spPr/>
        <p:txBody>
          <a:bodyPr/>
          <a:lstStyle/>
          <a:p>
            <a:fld id="{7E8D6D54-4D1B-4D06-9216-E759E3862176}" type="slidenum">
              <a:rPr lang="nl-BE" smtClean="0"/>
              <a:t>‹#›</a:t>
            </a:fld>
            <a:endParaRPr lang="nl-BE"/>
          </a:p>
        </p:txBody>
      </p:sp>
    </p:spTree>
    <p:extLst>
      <p:ext uri="{BB962C8B-B14F-4D97-AF65-F5344CB8AC3E}">
        <p14:creationId xmlns:p14="http://schemas.microsoft.com/office/powerpoint/2010/main" val="2983173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D2AA2-27D2-48F8-A975-F35B285445AE}"/>
              </a:ext>
            </a:extLst>
          </p:cNvPr>
          <p:cNvSpPr>
            <a:spLocks noGrp="1"/>
          </p:cNvSpPr>
          <p:nvPr>
            <p:ph type="title"/>
          </p:nvPr>
        </p:nvSpPr>
        <p:spPr/>
        <p:txBody>
          <a:bodyPr/>
          <a:lstStyle/>
          <a:p>
            <a:r>
              <a:rPr lang="en-US"/>
              <a:t>Click to edit Master title style</a:t>
            </a:r>
            <a:endParaRPr lang="nl-BE"/>
          </a:p>
        </p:txBody>
      </p:sp>
      <p:sp>
        <p:nvSpPr>
          <p:cNvPr id="3" name="Content Placeholder 2">
            <a:extLst>
              <a:ext uri="{FF2B5EF4-FFF2-40B4-BE49-F238E27FC236}">
                <a16:creationId xmlns:a16="http://schemas.microsoft.com/office/drawing/2014/main" id="{9F766486-C3E3-4F01-B60F-6465C11A47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Content Placeholder 3">
            <a:extLst>
              <a:ext uri="{FF2B5EF4-FFF2-40B4-BE49-F238E27FC236}">
                <a16:creationId xmlns:a16="http://schemas.microsoft.com/office/drawing/2014/main" id="{94212795-02D0-4193-BB54-1E4FD8859BC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Date Placeholder 4">
            <a:extLst>
              <a:ext uri="{FF2B5EF4-FFF2-40B4-BE49-F238E27FC236}">
                <a16:creationId xmlns:a16="http://schemas.microsoft.com/office/drawing/2014/main" id="{39BAB384-4A5A-4017-A213-893F34BFC7C2}"/>
              </a:ext>
            </a:extLst>
          </p:cNvPr>
          <p:cNvSpPr>
            <a:spLocks noGrp="1"/>
          </p:cNvSpPr>
          <p:nvPr>
            <p:ph type="dt" sz="half" idx="10"/>
          </p:nvPr>
        </p:nvSpPr>
        <p:spPr/>
        <p:txBody>
          <a:bodyPr/>
          <a:lstStyle/>
          <a:p>
            <a:fld id="{4AD26D35-EF4E-44FA-8D48-205244A77E67}" type="datetimeFigureOut">
              <a:rPr lang="nl-BE" smtClean="0"/>
              <a:t>1/06/2023</a:t>
            </a:fld>
            <a:endParaRPr lang="nl-BE"/>
          </a:p>
        </p:txBody>
      </p:sp>
      <p:sp>
        <p:nvSpPr>
          <p:cNvPr id="6" name="Footer Placeholder 5">
            <a:extLst>
              <a:ext uri="{FF2B5EF4-FFF2-40B4-BE49-F238E27FC236}">
                <a16:creationId xmlns:a16="http://schemas.microsoft.com/office/drawing/2014/main" id="{70D17714-B8B1-4363-93B6-E596F2BC9BBA}"/>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9CB8EE44-BADE-49EF-B69F-F1479E8AD0D2}"/>
              </a:ext>
            </a:extLst>
          </p:cNvPr>
          <p:cNvSpPr>
            <a:spLocks noGrp="1"/>
          </p:cNvSpPr>
          <p:nvPr>
            <p:ph type="sldNum" sz="quarter" idx="12"/>
          </p:nvPr>
        </p:nvSpPr>
        <p:spPr/>
        <p:txBody>
          <a:bodyPr/>
          <a:lstStyle/>
          <a:p>
            <a:fld id="{7E8D6D54-4D1B-4D06-9216-E759E3862176}" type="slidenum">
              <a:rPr lang="nl-BE" smtClean="0"/>
              <a:t>‹#›</a:t>
            </a:fld>
            <a:endParaRPr lang="nl-BE"/>
          </a:p>
        </p:txBody>
      </p:sp>
    </p:spTree>
    <p:extLst>
      <p:ext uri="{BB962C8B-B14F-4D97-AF65-F5344CB8AC3E}">
        <p14:creationId xmlns:p14="http://schemas.microsoft.com/office/powerpoint/2010/main" val="319120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81406-5323-4BF3-9B82-C202081E95D4}"/>
              </a:ext>
            </a:extLst>
          </p:cNvPr>
          <p:cNvSpPr>
            <a:spLocks noGrp="1"/>
          </p:cNvSpPr>
          <p:nvPr>
            <p:ph type="title"/>
          </p:nvPr>
        </p:nvSpPr>
        <p:spPr>
          <a:xfrm>
            <a:off x="839788" y="365125"/>
            <a:ext cx="10515600" cy="1325563"/>
          </a:xfrm>
        </p:spPr>
        <p:txBody>
          <a:bodyPr/>
          <a:lstStyle/>
          <a:p>
            <a:r>
              <a:rPr lang="en-US"/>
              <a:t>Click to edit Master title style</a:t>
            </a:r>
            <a:endParaRPr lang="nl-BE"/>
          </a:p>
        </p:txBody>
      </p:sp>
      <p:sp>
        <p:nvSpPr>
          <p:cNvPr id="3" name="Text Placeholder 2">
            <a:extLst>
              <a:ext uri="{FF2B5EF4-FFF2-40B4-BE49-F238E27FC236}">
                <a16:creationId xmlns:a16="http://schemas.microsoft.com/office/drawing/2014/main" id="{6D928D03-6D6A-4DE2-ACCE-998B652A37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616738-B3EA-4B1B-955B-00DC4526ACE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Text Placeholder 4">
            <a:extLst>
              <a:ext uri="{FF2B5EF4-FFF2-40B4-BE49-F238E27FC236}">
                <a16:creationId xmlns:a16="http://schemas.microsoft.com/office/drawing/2014/main" id="{11DEF064-9138-4F78-9C3C-D7831DE822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C1F242-36C4-465D-B64A-0EFC2BA3BA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7" name="Date Placeholder 6">
            <a:extLst>
              <a:ext uri="{FF2B5EF4-FFF2-40B4-BE49-F238E27FC236}">
                <a16:creationId xmlns:a16="http://schemas.microsoft.com/office/drawing/2014/main" id="{FA26920F-E776-401E-829D-190C7EC5E15C}"/>
              </a:ext>
            </a:extLst>
          </p:cNvPr>
          <p:cNvSpPr>
            <a:spLocks noGrp="1"/>
          </p:cNvSpPr>
          <p:nvPr>
            <p:ph type="dt" sz="half" idx="10"/>
          </p:nvPr>
        </p:nvSpPr>
        <p:spPr/>
        <p:txBody>
          <a:bodyPr/>
          <a:lstStyle/>
          <a:p>
            <a:fld id="{4AD26D35-EF4E-44FA-8D48-205244A77E67}" type="datetimeFigureOut">
              <a:rPr lang="nl-BE" smtClean="0"/>
              <a:t>1/06/2023</a:t>
            </a:fld>
            <a:endParaRPr lang="nl-BE"/>
          </a:p>
        </p:txBody>
      </p:sp>
      <p:sp>
        <p:nvSpPr>
          <p:cNvPr id="8" name="Footer Placeholder 7">
            <a:extLst>
              <a:ext uri="{FF2B5EF4-FFF2-40B4-BE49-F238E27FC236}">
                <a16:creationId xmlns:a16="http://schemas.microsoft.com/office/drawing/2014/main" id="{E6B640A9-85F1-4CB4-963B-CE66E3C7414F}"/>
              </a:ext>
            </a:extLst>
          </p:cNvPr>
          <p:cNvSpPr>
            <a:spLocks noGrp="1"/>
          </p:cNvSpPr>
          <p:nvPr>
            <p:ph type="ftr" sz="quarter" idx="11"/>
          </p:nvPr>
        </p:nvSpPr>
        <p:spPr/>
        <p:txBody>
          <a:bodyPr/>
          <a:lstStyle/>
          <a:p>
            <a:endParaRPr lang="nl-BE"/>
          </a:p>
        </p:txBody>
      </p:sp>
      <p:sp>
        <p:nvSpPr>
          <p:cNvPr id="9" name="Slide Number Placeholder 8">
            <a:extLst>
              <a:ext uri="{FF2B5EF4-FFF2-40B4-BE49-F238E27FC236}">
                <a16:creationId xmlns:a16="http://schemas.microsoft.com/office/drawing/2014/main" id="{59B2B0D8-0441-4366-831F-E66ABBF3A667}"/>
              </a:ext>
            </a:extLst>
          </p:cNvPr>
          <p:cNvSpPr>
            <a:spLocks noGrp="1"/>
          </p:cNvSpPr>
          <p:nvPr>
            <p:ph type="sldNum" sz="quarter" idx="12"/>
          </p:nvPr>
        </p:nvSpPr>
        <p:spPr/>
        <p:txBody>
          <a:bodyPr/>
          <a:lstStyle/>
          <a:p>
            <a:fld id="{7E8D6D54-4D1B-4D06-9216-E759E3862176}" type="slidenum">
              <a:rPr lang="nl-BE" smtClean="0"/>
              <a:t>‹#›</a:t>
            </a:fld>
            <a:endParaRPr lang="nl-BE"/>
          </a:p>
        </p:txBody>
      </p:sp>
    </p:spTree>
    <p:extLst>
      <p:ext uri="{BB962C8B-B14F-4D97-AF65-F5344CB8AC3E}">
        <p14:creationId xmlns:p14="http://schemas.microsoft.com/office/powerpoint/2010/main" val="2295066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FA031-2E00-447D-819F-2240FACEF299}"/>
              </a:ext>
            </a:extLst>
          </p:cNvPr>
          <p:cNvSpPr>
            <a:spLocks noGrp="1"/>
          </p:cNvSpPr>
          <p:nvPr>
            <p:ph type="title"/>
          </p:nvPr>
        </p:nvSpPr>
        <p:spPr/>
        <p:txBody>
          <a:bodyPr/>
          <a:lstStyle/>
          <a:p>
            <a:r>
              <a:rPr lang="en-US"/>
              <a:t>Click to edit Master title style</a:t>
            </a:r>
            <a:endParaRPr lang="nl-BE"/>
          </a:p>
        </p:txBody>
      </p:sp>
      <p:sp>
        <p:nvSpPr>
          <p:cNvPr id="3" name="Date Placeholder 2">
            <a:extLst>
              <a:ext uri="{FF2B5EF4-FFF2-40B4-BE49-F238E27FC236}">
                <a16:creationId xmlns:a16="http://schemas.microsoft.com/office/drawing/2014/main" id="{2AF6E3AE-A7B4-4440-B6D7-6F0FCEEE9586}"/>
              </a:ext>
            </a:extLst>
          </p:cNvPr>
          <p:cNvSpPr>
            <a:spLocks noGrp="1"/>
          </p:cNvSpPr>
          <p:nvPr>
            <p:ph type="dt" sz="half" idx="10"/>
          </p:nvPr>
        </p:nvSpPr>
        <p:spPr/>
        <p:txBody>
          <a:bodyPr/>
          <a:lstStyle/>
          <a:p>
            <a:fld id="{4AD26D35-EF4E-44FA-8D48-205244A77E67}" type="datetimeFigureOut">
              <a:rPr lang="nl-BE" smtClean="0"/>
              <a:t>1/06/2023</a:t>
            </a:fld>
            <a:endParaRPr lang="nl-BE"/>
          </a:p>
        </p:txBody>
      </p:sp>
      <p:sp>
        <p:nvSpPr>
          <p:cNvPr id="4" name="Footer Placeholder 3">
            <a:extLst>
              <a:ext uri="{FF2B5EF4-FFF2-40B4-BE49-F238E27FC236}">
                <a16:creationId xmlns:a16="http://schemas.microsoft.com/office/drawing/2014/main" id="{1BAF590C-ED95-404E-B2AE-2ACF50D09354}"/>
              </a:ext>
            </a:extLst>
          </p:cNvPr>
          <p:cNvSpPr>
            <a:spLocks noGrp="1"/>
          </p:cNvSpPr>
          <p:nvPr>
            <p:ph type="ftr" sz="quarter" idx="11"/>
          </p:nvPr>
        </p:nvSpPr>
        <p:spPr/>
        <p:txBody>
          <a:bodyPr/>
          <a:lstStyle/>
          <a:p>
            <a:endParaRPr lang="nl-BE"/>
          </a:p>
        </p:txBody>
      </p:sp>
      <p:sp>
        <p:nvSpPr>
          <p:cNvPr id="5" name="Slide Number Placeholder 4">
            <a:extLst>
              <a:ext uri="{FF2B5EF4-FFF2-40B4-BE49-F238E27FC236}">
                <a16:creationId xmlns:a16="http://schemas.microsoft.com/office/drawing/2014/main" id="{306B1E63-2CC8-4B42-A29E-7B164B5796C3}"/>
              </a:ext>
            </a:extLst>
          </p:cNvPr>
          <p:cNvSpPr>
            <a:spLocks noGrp="1"/>
          </p:cNvSpPr>
          <p:nvPr>
            <p:ph type="sldNum" sz="quarter" idx="12"/>
          </p:nvPr>
        </p:nvSpPr>
        <p:spPr/>
        <p:txBody>
          <a:bodyPr/>
          <a:lstStyle/>
          <a:p>
            <a:fld id="{7E8D6D54-4D1B-4D06-9216-E759E3862176}" type="slidenum">
              <a:rPr lang="nl-BE" smtClean="0"/>
              <a:t>‹#›</a:t>
            </a:fld>
            <a:endParaRPr lang="nl-BE"/>
          </a:p>
        </p:txBody>
      </p:sp>
    </p:spTree>
    <p:extLst>
      <p:ext uri="{BB962C8B-B14F-4D97-AF65-F5344CB8AC3E}">
        <p14:creationId xmlns:p14="http://schemas.microsoft.com/office/powerpoint/2010/main" val="3832285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DF6DB6-49BE-44D1-80F0-CE2F674B99D7}"/>
              </a:ext>
            </a:extLst>
          </p:cNvPr>
          <p:cNvSpPr>
            <a:spLocks noGrp="1"/>
          </p:cNvSpPr>
          <p:nvPr>
            <p:ph type="dt" sz="half" idx="10"/>
          </p:nvPr>
        </p:nvSpPr>
        <p:spPr/>
        <p:txBody>
          <a:bodyPr/>
          <a:lstStyle/>
          <a:p>
            <a:fld id="{4AD26D35-EF4E-44FA-8D48-205244A77E67}" type="datetimeFigureOut">
              <a:rPr lang="nl-BE" smtClean="0"/>
              <a:t>1/06/2023</a:t>
            </a:fld>
            <a:endParaRPr lang="nl-BE"/>
          </a:p>
        </p:txBody>
      </p:sp>
      <p:sp>
        <p:nvSpPr>
          <p:cNvPr id="3" name="Footer Placeholder 2">
            <a:extLst>
              <a:ext uri="{FF2B5EF4-FFF2-40B4-BE49-F238E27FC236}">
                <a16:creationId xmlns:a16="http://schemas.microsoft.com/office/drawing/2014/main" id="{C6AE76E4-BE5D-45B4-A27E-DC921C70A4E7}"/>
              </a:ext>
            </a:extLst>
          </p:cNvPr>
          <p:cNvSpPr>
            <a:spLocks noGrp="1"/>
          </p:cNvSpPr>
          <p:nvPr>
            <p:ph type="ftr" sz="quarter" idx="11"/>
          </p:nvPr>
        </p:nvSpPr>
        <p:spPr/>
        <p:txBody>
          <a:bodyPr/>
          <a:lstStyle/>
          <a:p>
            <a:endParaRPr lang="nl-BE"/>
          </a:p>
        </p:txBody>
      </p:sp>
      <p:sp>
        <p:nvSpPr>
          <p:cNvPr id="4" name="Slide Number Placeholder 3">
            <a:extLst>
              <a:ext uri="{FF2B5EF4-FFF2-40B4-BE49-F238E27FC236}">
                <a16:creationId xmlns:a16="http://schemas.microsoft.com/office/drawing/2014/main" id="{6ED2F61A-2929-42DC-96A7-1E8EFE0E936B}"/>
              </a:ext>
            </a:extLst>
          </p:cNvPr>
          <p:cNvSpPr>
            <a:spLocks noGrp="1"/>
          </p:cNvSpPr>
          <p:nvPr>
            <p:ph type="sldNum" sz="quarter" idx="12"/>
          </p:nvPr>
        </p:nvSpPr>
        <p:spPr/>
        <p:txBody>
          <a:bodyPr/>
          <a:lstStyle/>
          <a:p>
            <a:fld id="{7E8D6D54-4D1B-4D06-9216-E759E3862176}" type="slidenum">
              <a:rPr lang="nl-BE" smtClean="0"/>
              <a:t>‹#›</a:t>
            </a:fld>
            <a:endParaRPr lang="nl-BE"/>
          </a:p>
        </p:txBody>
      </p:sp>
    </p:spTree>
    <p:extLst>
      <p:ext uri="{BB962C8B-B14F-4D97-AF65-F5344CB8AC3E}">
        <p14:creationId xmlns:p14="http://schemas.microsoft.com/office/powerpoint/2010/main" val="486187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0084D-AE2A-42D4-A3A5-640A497434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Content Placeholder 2">
            <a:extLst>
              <a:ext uri="{FF2B5EF4-FFF2-40B4-BE49-F238E27FC236}">
                <a16:creationId xmlns:a16="http://schemas.microsoft.com/office/drawing/2014/main" id="{4E53AB4C-8EDE-47CF-9615-590F0CFEDF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Text Placeholder 3">
            <a:extLst>
              <a:ext uri="{FF2B5EF4-FFF2-40B4-BE49-F238E27FC236}">
                <a16:creationId xmlns:a16="http://schemas.microsoft.com/office/drawing/2014/main" id="{D193C399-F4A4-452D-8239-FDA847C33D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194571-401E-4109-A1B0-587CF4F3C089}"/>
              </a:ext>
            </a:extLst>
          </p:cNvPr>
          <p:cNvSpPr>
            <a:spLocks noGrp="1"/>
          </p:cNvSpPr>
          <p:nvPr>
            <p:ph type="dt" sz="half" idx="10"/>
          </p:nvPr>
        </p:nvSpPr>
        <p:spPr/>
        <p:txBody>
          <a:bodyPr/>
          <a:lstStyle/>
          <a:p>
            <a:fld id="{4AD26D35-EF4E-44FA-8D48-205244A77E67}" type="datetimeFigureOut">
              <a:rPr lang="nl-BE" smtClean="0"/>
              <a:t>1/06/2023</a:t>
            </a:fld>
            <a:endParaRPr lang="nl-BE"/>
          </a:p>
        </p:txBody>
      </p:sp>
      <p:sp>
        <p:nvSpPr>
          <p:cNvPr id="6" name="Footer Placeholder 5">
            <a:extLst>
              <a:ext uri="{FF2B5EF4-FFF2-40B4-BE49-F238E27FC236}">
                <a16:creationId xmlns:a16="http://schemas.microsoft.com/office/drawing/2014/main" id="{799B6AF8-DAD5-46DE-BCF8-A695938CACBE}"/>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DF67AE5C-CCF5-40D6-AD37-4DFFCC201425}"/>
              </a:ext>
            </a:extLst>
          </p:cNvPr>
          <p:cNvSpPr>
            <a:spLocks noGrp="1"/>
          </p:cNvSpPr>
          <p:nvPr>
            <p:ph type="sldNum" sz="quarter" idx="12"/>
          </p:nvPr>
        </p:nvSpPr>
        <p:spPr/>
        <p:txBody>
          <a:bodyPr/>
          <a:lstStyle/>
          <a:p>
            <a:fld id="{7E8D6D54-4D1B-4D06-9216-E759E3862176}" type="slidenum">
              <a:rPr lang="nl-BE" smtClean="0"/>
              <a:t>‹#›</a:t>
            </a:fld>
            <a:endParaRPr lang="nl-BE"/>
          </a:p>
        </p:txBody>
      </p:sp>
    </p:spTree>
    <p:extLst>
      <p:ext uri="{BB962C8B-B14F-4D97-AF65-F5344CB8AC3E}">
        <p14:creationId xmlns:p14="http://schemas.microsoft.com/office/powerpoint/2010/main" val="2911817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1CAA4-64B9-4752-8C59-7297019E30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Picture Placeholder 2">
            <a:extLst>
              <a:ext uri="{FF2B5EF4-FFF2-40B4-BE49-F238E27FC236}">
                <a16:creationId xmlns:a16="http://schemas.microsoft.com/office/drawing/2014/main" id="{333ED985-1C67-418E-AE4C-5FBDE9A4E1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a:extLst>
              <a:ext uri="{FF2B5EF4-FFF2-40B4-BE49-F238E27FC236}">
                <a16:creationId xmlns:a16="http://schemas.microsoft.com/office/drawing/2014/main" id="{54A08DD8-7748-44CA-99F6-03FD14732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D6DBF9-A888-4556-8638-BA15F82181A2}"/>
              </a:ext>
            </a:extLst>
          </p:cNvPr>
          <p:cNvSpPr>
            <a:spLocks noGrp="1"/>
          </p:cNvSpPr>
          <p:nvPr>
            <p:ph type="dt" sz="half" idx="10"/>
          </p:nvPr>
        </p:nvSpPr>
        <p:spPr/>
        <p:txBody>
          <a:bodyPr/>
          <a:lstStyle/>
          <a:p>
            <a:fld id="{4AD26D35-EF4E-44FA-8D48-205244A77E67}" type="datetimeFigureOut">
              <a:rPr lang="nl-BE" smtClean="0"/>
              <a:t>1/06/2023</a:t>
            </a:fld>
            <a:endParaRPr lang="nl-BE"/>
          </a:p>
        </p:txBody>
      </p:sp>
      <p:sp>
        <p:nvSpPr>
          <p:cNvPr id="6" name="Footer Placeholder 5">
            <a:extLst>
              <a:ext uri="{FF2B5EF4-FFF2-40B4-BE49-F238E27FC236}">
                <a16:creationId xmlns:a16="http://schemas.microsoft.com/office/drawing/2014/main" id="{2E269C7F-D6D3-46EC-8CE7-3E7288D3D640}"/>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D8B4B48A-4C86-4D87-BC5B-39A9C9E4B4B8}"/>
              </a:ext>
            </a:extLst>
          </p:cNvPr>
          <p:cNvSpPr>
            <a:spLocks noGrp="1"/>
          </p:cNvSpPr>
          <p:nvPr>
            <p:ph type="sldNum" sz="quarter" idx="12"/>
          </p:nvPr>
        </p:nvSpPr>
        <p:spPr/>
        <p:txBody>
          <a:bodyPr/>
          <a:lstStyle/>
          <a:p>
            <a:fld id="{7E8D6D54-4D1B-4D06-9216-E759E3862176}" type="slidenum">
              <a:rPr lang="nl-BE" smtClean="0"/>
              <a:t>‹#›</a:t>
            </a:fld>
            <a:endParaRPr lang="nl-BE"/>
          </a:p>
        </p:txBody>
      </p:sp>
    </p:spTree>
    <p:extLst>
      <p:ext uri="{BB962C8B-B14F-4D97-AF65-F5344CB8AC3E}">
        <p14:creationId xmlns:p14="http://schemas.microsoft.com/office/powerpoint/2010/main" val="2254439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EF536-DEBB-4367-A678-62224EE785FD}"/>
              </a:ext>
            </a:extLst>
          </p:cNvPr>
          <p:cNvSpPr>
            <a:spLocks noGrp="1"/>
          </p:cNvSpPr>
          <p:nvPr>
            <p:ph type="title"/>
          </p:nvPr>
        </p:nvSpPr>
        <p:spPr/>
        <p:txBody>
          <a:bodyPr/>
          <a:lstStyle/>
          <a:p>
            <a:r>
              <a:rPr lang="en-US"/>
              <a:t>Click to edit Master title style</a:t>
            </a:r>
            <a:endParaRPr lang="nl-BE"/>
          </a:p>
        </p:txBody>
      </p:sp>
      <p:sp>
        <p:nvSpPr>
          <p:cNvPr id="3" name="Vertical Text Placeholder 2">
            <a:extLst>
              <a:ext uri="{FF2B5EF4-FFF2-40B4-BE49-F238E27FC236}">
                <a16:creationId xmlns:a16="http://schemas.microsoft.com/office/drawing/2014/main" id="{025F8C03-D0D6-4845-B113-FE3BBAF8CE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311FC222-36E3-4A5E-845F-8EEB39B20F54}"/>
              </a:ext>
            </a:extLst>
          </p:cNvPr>
          <p:cNvSpPr>
            <a:spLocks noGrp="1"/>
          </p:cNvSpPr>
          <p:nvPr>
            <p:ph type="dt" sz="half" idx="10"/>
          </p:nvPr>
        </p:nvSpPr>
        <p:spPr/>
        <p:txBody>
          <a:bodyPr/>
          <a:lstStyle/>
          <a:p>
            <a:fld id="{4AD26D35-EF4E-44FA-8D48-205244A77E67}" type="datetimeFigureOut">
              <a:rPr lang="nl-BE" smtClean="0"/>
              <a:t>1/06/2023</a:t>
            </a:fld>
            <a:endParaRPr lang="nl-BE"/>
          </a:p>
        </p:txBody>
      </p:sp>
      <p:sp>
        <p:nvSpPr>
          <p:cNvPr id="5" name="Footer Placeholder 4">
            <a:extLst>
              <a:ext uri="{FF2B5EF4-FFF2-40B4-BE49-F238E27FC236}">
                <a16:creationId xmlns:a16="http://schemas.microsoft.com/office/drawing/2014/main" id="{27449E57-F075-4E7B-86E1-E64D8DFD1103}"/>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96935E54-04D2-4597-A248-432092EBB88B}"/>
              </a:ext>
            </a:extLst>
          </p:cNvPr>
          <p:cNvSpPr>
            <a:spLocks noGrp="1"/>
          </p:cNvSpPr>
          <p:nvPr>
            <p:ph type="sldNum" sz="quarter" idx="12"/>
          </p:nvPr>
        </p:nvSpPr>
        <p:spPr/>
        <p:txBody>
          <a:bodyPr/>
          <a:lstStyle/>
          <a:p>
            <a:fld id="{7E8D6D54-4D1B-4D06-9216-E759E3862176}" type="slidenum">
              <a:rPr lang="nl-BE" smtClean="0"/>
              <a:t>‹#›</a:t>
            </a:fld>
            <a:endParaRPr lang="nl-BE"/>
          </a:p>
        </p:txBody>
      </p:sp>
    </p:spTree>
    <p:extLst>
      <p:ext uri="{BB962C8B-B14F-4D97-AF65-F5344CB8AC3E}">
        <p14:creationId xmlns:p14="http://schemas.microsoft.com/office/powerpoint/2010/main" val="1926623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78C4D3-DF45-4C79-BBCA-F025E6DC2B9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BE"/>
          </a:p>
        </p:txBody>
      </p:sp>
      <p:sp>
        <p:nvSpPr>
          <p:cNvPr id="3" name="Vertical Text Placeholder 2">
            <a:extLst>
              <a:ext uri="{FF2B5EF4-FFF2-40B4-BE49-F238E27FC236}">
                <a16:creationId xmlns:a16="http://schemas.microsoft.com/office/drawing/2014/main" id="{303907F2-51FC-4AC9-91D9-A277477BA1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F6E1831A-CE76-437C-9013-BB9663CD7A9D}"/>
              </a:ext>
            </a:extLst>
          </p:cNvPr>
          <p:cNvSpPr>
            <a:spLocks noGrp="1"/>
          </p:cNvSpPr>
          <p:nvPr>
            <p:ph type="dt" sz="half" idx="10"/>
          </p:nvPr>
        </p:nvSpPr>
        <p:spPr/>
        <p:txBody>
          <a:bodyPr/>
          <a:lstStyle/>
          <a:p>
            <a:fld id="{4AD26D35-EF4E-44FA-8D48-205244A77E67}" type="datetimeFigureOut">
              <a:rPr lang="nl-BE" smtClean="0"/>
              <a:t>1/06/2023</a:t>
            </a:fld>
            <a:endParaRPr lang="nl-BE"/>
          </a:p>
        </p:txBody>
      </p:sp>
      <p:sp>
        <p:nvSpPr>
          <p:cNvPr id="5" name="Footer Placeholder 4">
            <a:extLst>
              <a:ext uri="{FF2B5EF4-FFF2-40B4-BE49-F238E27FC236}">
                <a16:creationId xmlns:a16="http://schemas.microsoft.com/office/drawing/2014/main" id="{80B211EB-3612-4D96-8A69-67D4ED1ED7C7}"/>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AD5082C4-D595-475C-A783-F096C9DFC93C}"/>
              </a:ext>
            </a:extLst>
          </p:cNvPr>
          <p:cNvSpPr>
            <a:spLocks noGrp="1"/>
          </p:cNvSpPr>
          <p:nvPr>
            <p:ph type="sldNum" sz="quarter" idx="12"/>
          </p:nvPr>
        </p:nvSpPr>
        <p:spPr/>
        <p:txBody>
          <a:bodyPr/>
          <a:lstStyle/>
          <a:p>
            <a:fld id="{7E8D6D54-4D1B-4D06-9216-E759E3862176}" type="slidenum">
              <a:rPr lang="nl-BE" smtClean="0"/>
              <a:t>‹#›</a:t>
            </a:fld>
            <a:endParaRPr lang="nl-BE"/>
          </a:p>
        </p:txBody>
      </p:sp>
    </p:spTree>
    <p:extLst>
      <p:ext uri="{BB962C8B-B14F-4D97-AF65-F5344CB8AC3E}">
        <p14:creationId xmlns:p14="http://schemas.microsoft.com/office/powerpoint/2010/main" val="1503264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EE9E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A30E72-8C13-4415-8514-34C8EA508A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BE"/>
          </a:p>
        </p:txBody>
      </p:sp>
      <p:sp>
        <p:nvSpPr>
          <p:cNvPr id="3" name="Text Placeholder 2">
            <a:extLst>
              <a:ext uri="{FF2B5EF4-FFF2-40B4-BE49-F238E27FC236}">
                <a16:creationId xmlns:a16="http://schemas.microsoft.com/office/drawing/2014/main" id="{5B8FC0A7-AF4D-4926-9C9F-0EC6DCCB85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0A6F87A7-98BE-4886-9B13-016E706269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D26D35-EF4E-44FA-8D48-205244A77E67}" type="datetimeFigureOut">
              <a:rPr lang="nl-BE" smtClean="0"/>
              <a:t>1/06/2023</a:t>
            </a:fld>
            <a:endParaRPr lang="nl-BE"/>
          </a:p>
        </p:txBody>
      </p:sp>
      <p:sp>
        <p:nvSpPr>
          <p:cNvPr id="5" name="Footer Placeholder 4">
            <a:extLst>
              <a:ext uri="{FF2B5EF4-FFF2-40B4-BE49-F238E27FC236}">
                <a16:creationId xmlns:a16="http://schemas.microsoft.com/office/drawing/2014/main" id="{5485F5DA-FB77-41E0-BDBA-00FF3351FC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a:extLst>
              <a:ext uri="{FF2B5EF4-FFF2-40B4-BE49-F238E27FC236}">
                <a16:creationId xmlns:a16="http://schemas.microsoft.com/office/drawing/2014/main" id="{84862CC5-C077-450B-B6F5-C41C1D1DC8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8D6D54-4D1B-4D06-9216-E759E3862176}" type="slidenum">
              <a:rPr lang="nl-BE" smtClean="0"/>
              <a:t>‹#›</a:t>
            </a:fld>
            <a:endParaRPr lang="nl-BE"/>
          </a:p>
        </p:txBody>
      </p:sp>
    </p:spTree>
    <p:extLst>
      <p:ext uri="{BB962C8B-B14F-4D97-AF65-F5344CB8AC3E}">
        <p14:creationId xmlns:p14="http://schemas.microsoft.com/office/powerpoint/2010/main" val="12054696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ollev.com/disputatio" TargetMode="External"/><Relationship Id="rId2" Type="http://schemas.openxmlformats.org/officeDocument/2006/relationships/hyperlink" Target="https://corporatefinancelab.org/disputatio-2023/"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judiciary.uk/harris-society-annual-lecture-lady-justice-carr/"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customXml" Target="../ink/ink2.xml"/><Relationship Id="rId1" Type="http://schemas.openxmlformats.org/officeDocument/2006/relationships/slideLayout" Target="../slideLayouts/slideLayout2.xml"/><Relationship Id="rId6" Type="http://schemas.openxmlformats.org/officeDocument/2006/relationships/customXml" Target="../ink/ink4.xml"/><Relationship Id="rId5" Type="http://schemas.openxmlformats.org/officeDocument/2006/relationships/image" Target="../media/image9.png"/><Relationship Id="rId4" Type="http://schemas.openxmlformats.org/officeDocument/2006/relationships/customXml" Target="../ink/ink3.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customXml" Target="../ink/ink8.xml"/><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customXml" Target="../ink/ink5.xml"/><Relationship Id="rId1" Type="http://schemas.openxmlformats.org/officeDocument/2006/relationships/slideLayout" Target="../slideLayouts/slideLayout2.xml"/><Relationship Id="rId6" Type="http://schemas.openxmlformats.org/officeDocument/2006/relationships/customXml" Target="../ink/ink7.xml"/><Relationship Id="rId11" Type="http://schemas.openxmlformats.org/officeDocument/2006/relationships/image" Target="../media/image27.png"/><Relationship Id="rId5" Type="http://schemas.openxmlformats.org/officeDocument/2006/relationships/image" Target="../media/image24.png"/><Relationship Id="rId10" Type="http://schemas.openxmlformats.org/officeDocument/2006/relationships/customXml" Target="../ink/ink9.xml"/><Relationship Id="rId4" Type="http://schemas.openxmlformats.org/officeDocument/2006/relationships/customXml" Target="../ink/ink6.xml"/><Relationship Id="rId9" Type="http://schemas.openxmlformats.org/officeDocument/2006/relationships/image" Target="../media/image26.png"/></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2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customXml" Target="../ink/ink10.xml"/><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customXml" Target="../ink/ink11.xml"/><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customXml" Target="../ink/ink14.xml"/><Relationship Id="rId3" Type="http://schemas.openxmlformats.org/officeDocument/2006/relationships/image" Target="../media/image36.png"/><Relationship Id="rId7" Type="http://schemas.openxmlformats.org/officeDocument/2006/relationships/image" Target="../media/image12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customXml" Target="../ink/ink13.xml"/><Relationship Id="rId5" Type="http://schemas.openxmlformats.org/officeDocument/2006/relationships/image" Target="../media/image110.png"/><Relationship Id="rId4" Type="http://schemas.openxmlformats.org/officeDocument/2006/relationships/customXml" Target="../ink/ink12.xml"/><Relationship Id="rId9" Type="http://schemas.openxmlformats.org/officeDocument/2006/relationships/image" Target="../media/image130.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37.pn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38.pn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39.pn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42.png"/></Relationships>
</file>

<file path=ppt/slides/_rels/slide7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D41F8C-95C6-2EF9-9C40-4DE0706ADBD8}"/>
              </a:ext>
            </a:extLst>
          </p:cNvPr>
          <p:cNvSpPr>
            <a:spLocks noGrp="1"/>
          </p:cNvSpPr>
          <p:nvPr>
            <p:ph idx="1"/>
          </p:nvPr>
        </p:nvSpPr>
        <p:spPr>
          <a:xfrm>
            <a:off x="101600" y="1188720"/>
            <a:ext cx="12009120" cy="4988243"/>
          </a:xfrm>
        </p:spPr>
        <p:txBody>
          <a:bodyPr>
            <a:normAutofit/>
          </a:bodyPr>
          <a:lstStyle/>
          <a:p>
            <a:pPr marL="0" indent="0" algn="ctr">
              <a:buNone/>
            </a:pPr>
            <a:r>
              <a:rPr lang="en-US" sz="4400" dirty="0" err="1"/>
              <a:t>Digitale</a:t>
            </a:r>
            <a:r>
              <a:rPr lang="en-US" sz="4400" dirty="0"/>
              <a:t> </a:t>
            </a:r>
            <a:r>
              <a:rPr lang="en-US" sz="4400" dirty="0" err="1"/>
              <a:t>informatiemap</a:t>
            </a:r>
            <a:r>
              <a:rPr lang="en-US" sz="4400" dirty="0"/>
              <a:t> (met </a:t>
            </a:r>
            <a:r>
              <a:rPr lang="en-US" sz="4400" dirty="0" err="1"/>
              <a:t>o.a.</a:t>
            </a:r>
            <a:r>
              <a:rPr lang="en-US" sz="4400" dirty="0"/>
              <a:t> slides): </a:t>
            </a:r>
            <a:r>
              <a:rPr lang="en-US" sz="4400" dirty="0">
                <a:hlinkClick r:id="rId2"/>
              </a:rPr>
              <a:t>https://corporatefinancelab.org/disputatio-2023/</a:t>
            </a:r>
            <a:endParaRPr lang="nl-BE" sz="4400" dirty="0"/>
          </a:p>
          <a:p>
            <a:pPr marL="0" indent="0" algn="ctr">
              <a:buNone/>
            </a:pPr>
            <a:endParaRPr lang="nl-BE" sz="4400" dirty="0"/>
          </a:p>
          <a:p>
            <a:pPr marL="0" indent="0" algn="ctr">
              <a:buNone/>
            </a:pPr>
            <a:r>
              <a:rPr lang="nl-BE" sz="4400" dirty="0"/>
              <a:t>Stemming over stellingen:</a:t>
            </a:r>
            <a:br>
              <a:rPr lang="nl-BE" sz="4400" dirty="0"/>
            </a:br>
            <a:r>
              <a:rPr lang="en-US" sz="4400" dirty="0">
                <a:solidFill>
                  <a:schemeClr val="tx1"/>
                </a:solidFill>
                <a:hlinkClick r:id="rId3"/>
              </a:rPr>
              <a:t>pollev.com/disputatio</a:t>
            </a:r>
            <a:endParaRPr lang="en-US" sz="4400" dirty="0">
              <a:solidFill>
                <a:schemeClr val="tx1"/>
              </a:solidFill>
            </a:endParaRPr>
          </a:p>
          <a:p>
            <a:pPr marL="0" indent="0" algn="ctr">
              <a:buNone/>
            </a:pPr>
            <a:r>
              <a:rPr lang="nl-BE" sz="4400" dirty="0"/>
              <a:t> </a:t>
            </a:r>
            <a:endParaRPr lang="en-US" sz="4400" dirty="0"/>
          </a:p>
        </p:txBody>
      </p:sp>
    </p:spTree>
    <p:extLst>
      <p:ext uri="{BB962C8B-B14F-4D97-AF65-F5344CB8AC3E}">
        <p14:creationId xmlns:p14="http://schemas.microsoft.com/office/powerpoint/2010/main" val="1058484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1AD5F-9910-4A55-9455-98E51A102097}"/>
              </a:ext>
            </a:extLst>
          </p:cNvPr>
          <p:cNvSpPr>
            <a:spLocks noGrp="1"/>
          </p:cNvSpPr>
          <p:nvPr>
            <p:ph type="ctrTitle"/>
          </p:nvPr>
        </p:nvSpPr>
        <p:spPr>
          <a:xfrm>
            <a:off x="1088365" y="1963888"/>
            <a:ext cx="10515599" cy="932688"/>
          </a:xfrm>
        </p:spPr>
        <p:txBody>
          <a:bodyPr>
            <a:noAutofit/>
          </a:bodyPr>
          <a:lstStyle/>
          <a:p>
            <a:r>
              <a:rPr lang="en-US" sz="8000" b="1" cap="all" spc="370" dirty="0">
                <a:latin typeface="Bell MT" panose="02020503060305020303" pitchFamily="18" charset="0"/>
              </a:rPr>
              <a:t>disputatio</a:t>
            </a:r>
            <a:r>
              <a:rPr lang="en-US" sz="6600" b="1" dirty="0">
                <a:solidFill>
                  <a:srgbClr val="C00000"/>
                </a:solidFill>
              </a:rPr>
              <a:t> </a:t>
            </a:r>
            <a:br>
              <a:rPr lang="en-US" sz="4800" b="1" dirty="0">
                <a:solidFill>
                  <a:srgbClr val="C00000"/>
                </a:solidFill>
              </a:rPr>
            </a:br>
            <a:endParaRPr lang="nl-BE" sz="4800" b="1" dirty="0">
              <a:solidFill>
                <a:srgbClr val="C00000"/>
              </a:solidFill>
            </a:endParaRPr>
          </a:p>
        </p:txBody>
      </p:sp>
      <p:pic>
        <p:nvPicPr>
          <p:cNvPr id="5" name="Picture 4">
            <a:extLst>
              <a:ext uri="{FF2B5EF4-FFF2-40B4-BE49-F238E27FC236}">
                <a16:creationId xmlns:a16="http://schemas.microsoft.com/office/drawing/2014/main" id="{4AD1C72A-CEFF-4006-A297-E5CC10669229}"/>
              </a:ext>
            </a:extLst>
          </p:cNvPr>
          <p:cNvPicPr>
            <a:picLocks noChangeAspect="1"/>
          </p:cNvPicPr>
          <p:nvPr/>
        </p:nvPicPr>
        <p:blipFill>
          <a:blip r:embed="rId2"/>
          <a:stretch>
            <a:fillRect/>
          </a:stretch>
        </p:blipFill>
        <p:spPr>
          <a:xfrm>
            <a:off x="3512629" y="5175245"/>
            <a:ext cx="5511799" cy="1529524"/>
          </a:xfrm>
          <a:prstGeom prst="rect">
            <a:avLst/>
          </a:prstGeom>
        </p:spPr>
      </p:pic>
      <p:pic>
        <p:nvPicPr>
          <p:cNvPr id="10" name="Picture 9">
            <a:extLst>
              <a:ext uri="{FF2B5EF4-FFF2-40B4-BE49-F238E27FC236}">
                <a16:creationId xmlns:a16="http://schemas.microsoft.com/office/drawing/2014/main" id="{61BD7182-7E59-48AE-A90B-819DE7F26CF8}"/>
              </a:ext>
            </a:extLst>
          </p:cNvPr>
          <p:cNvPicPr>
            <a:picLocks noChangeAspect="1"/>
          </p:cNvPicPr>
          <p:nvPr/>
        </p:nvPicPr>
        <p:blipFill>
          <a:blip r:embed="rId3"/>
          <a:stretch>
            <a:fillRect/>
          </a:stretch>
        </p:blipFill>
        <p:spPr>
          <a:xfrm>
            <a:off x="3648974" y="2228247"/>
            <a:ext cx="5239108" cy="2946998"/>
          </a:xfrm>
          <a:prstGeom prst="rect">
            <a:avLst/>
          </a:prstGeom>
        </p:spPr>
      </p:pic>
    </p:spTree>
    <p:extLst>
      <p:ext uri="{BB962C8B-B14F-4D97-AF65-F5344CB8AC3E}">
        <p14:creationId xmlns:p14="http://schemas.microsoft.com/office/powerpoint/2010/main" val="1480786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1AD5F-9910-4A55-9455-98E51A102097}"/>
              </a:ext>
            </a:extLst>
          </p:cNvPr>
          <p:cNvSpPr>
            <a:spLocks noGrp="1"/>
          </p:cNvSpPr>
          <p:nvPr>
            <p:ph type="ctrTitle"/>
          </p:nvPr>
        </p:nvSpPr>
        <p:spPr>
          <a:xfrm>
            <a:off x="838199" y="4898595"/>
            <a:ext cx="10515599" cy="932688"/>
          </a:xfrm>
        </p:spPr>
        <p:txBody>
          <a:bodyPr>
            <a:noAutofit/>
          </a:bodyPr>
          <a:lstStyle/>
          <a:p>
            <a:pPr>
              <a:tabLst>
                <a:tab pos="1971675" algn="l"/>
              </a:tabLst>
            </a:pPr>
            <a:r>
              <a:rPr lang="en-US" sz="6600" b="1" dirty="0">
                <a:solidFill>
                  <a:srgbClr val="C00000"/>
                </a:solidFill>
              </a:rPr>
              <a:t> </a:t>
            </a:r>
            <a:br>
              <a:rPr lang="en-US" sz="4800" b="1" dirty="0">
                <a:solidFill>
                  <a:srgbClr val="C00000"/>
                </a:solidFill>
              </a:rPr>
            </a:br>
            <a:r>
              <a:rPr lang="en-US" sz="7200" b="1" dirty="0">
                <a:solidFill>
                  <a:srgbClr val="C00000"/>
                </a:solidFill>
              </a:rPr>
              <a:t>Welkom</a:t>
            </a:r>
            <a:br>
              <a:rPr lang="en-US" sz="4800" b="1" dirty="0">
                <a:solidFill>
                  <a:srgbClr val="C00000"/>
                </a:solidFill>
              </a:rPr>
            </a:br>
            <a:br>
              <a:rPr lang="en-US" sz="4800" b="1" dirty="0">
                <a:solidFill>
                  <a:srgbClr val="C00000"/>
                </a:solidFill>
              </a:rPr>
            </a:br>
            <a:r>
              <a:rPr lang="en-US" sz="4800" b="1" dirty="0"/>
              <a:t>Joeri Vananroye</a:t>
            </a:r>
            <a:br>
              <a:rPr lang="en-US" sz="4800" b="1" dirty="0"/>
            </a:br>
            <a:r>
              <a:rPr lang="en-US" sz="4000" b="1" dirty="0"/>
              <a:t>KU Leuven</a:t>
            </a:r>
            <a:br>
              <a:rPr lang="en-US" sz="4000" b="1" dirty="0"/>
            </a:br>
            <a:r>
              <a:rPr lang="en-US" sz="4000" b="1" dirty="0"/>
              <a:t>corporatefinancelab.org </a:t>
            </a:r>
            <a:endParaRPr lang="nl-BE" sz="4800" b="1" dirty="0"/>
          </a:p>
        </p:txBody>
      </p:sp>
      <p:pic>
        <p:nvPicPr>
          <p:cNvPr id="1026" name="Picture 2" descr="hermes">
            <a:extLst>
              <a:ext uri="{FF2B5EF4-FFF2-40B4-BE49-F238E27FC236}">
                <a16:creationId xmlns:a16="http://schemas.microsoft.com/office/drawing/2014/main" id="{6EE593B0-1DFD-4E1A-A62C-26C713C940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6765" y="345440"/>
            <a:ext cx="3258465" cy="1442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95194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Text&#10;&#10;Description automatically generated">
            <a:extLst>
              <a:ext uri="{FF2B5EF4-FFF2-40B4-BE49-F238E27FC236}">
                <a16:creationId xmlns:a16="http://schemas.microsoft.com/office/drawing/2014/main" id="{40B34C42-19A6-4B8D-981B-4651A65D9FCA}"/>
              </a:ext>
            </a:extLst>
          </p:cNvPr>
          <p:cNvPicPr>
            <a:picLocks noChangeAspect="1"/>
          </p:cNvPicPr>
          <p:nvPr/>
        </p:nvPicPr>
        <p:blipFill rotWithShape="1">
          <a:blip r:embed="rId2"/>
          <a:srcRect b="461"/>
          <a:stretch/>
        </p:blipFill>
        <p:spPr>
          <a:xfrm rot="241262">
            <a:off x="840105" y="473108"/>
            <a:ext cx="10511790" cy="5911786"/>
          </a:xfrm>
          <a:prstGeom prst="rect">
            <a:avLst/>
          </a:prstGeom>
          <a:effectLst>
            <a:outerShdw blurRad="50800" dist="304800" dir="18900000" algn="bl" rotWithShape="0">
              <a:prstClr val="black">
                <a:alpha val="40000"/>
              </a:prstClr>
            </a:outerShdw>
          </a:effectLst>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94670B98-8077-4613-AC63-35EB4D910BEB}"/>
                  </a:ext>
                </a:extLst>
              </p14:cNvPr>
              <p14:cNvContentPartPr/>
              <p14:nvPr/>
            </p14:nvContentPartPr>
            <p14:xfrm>
              <a:off x="876330" y="4192290"/>
              <a:ext cx="2013120" cy="641520"/>
            </p14:xfrm>
          </p:contentPart>
        </mc:Choice>
        <mc:Fallback xmlns="">
          <p:pic>
            <p:nvPicPr>
              <p:cNvPr id="6" name="Ink 5">
                <a:extLst>
                  <a:ext uri="{FF2B5EF4-FFF2-40B4-BE49-F238E27FC236}">
                    <a16:creationId xmlns:a16="http://schemas.microsoft.com/office/drawing/2014/main" id="{94670B98-8077-4613-AC63-35EB4D910BEB}"/>
                  </a:ext>
                </a:extLst>
              </p:cNvPr>
              <p:cNvPicPr/>
              <p:nvPr/>
            </p:nvPicPr>
            <p:blipFill>
              <a:blip r:embed="rId4"/>
              <a:stretch>
                <a:fillRect/>
              </a:stretch>
            </p:blipFill>
            <p:spPr>
              <a:xfrm>
                <a:off x="866970" y="4182930"/>
                <a:ext cx="2031840" cy="660240"/>
              </a:xfrm>
              <a:prstGeom prst="rect">
                <a:avLst/>
              </a:prstGeom>
            </p:spPr>
          </p:pic>
        </mc:Fallback>
      </mc:AlternateContent>
    </p:spTree>
    <p:extLst>
      <p:ext uri="{BB962C8B-B14F-4D97-AF65-F5344CB8AC3E}">
        <p14:creationId xmlns:p14="http://schemas.microsoft.com/office/powerpoint/2010/main" val="3841672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500" fill="hold"/>
                                        <p:tgtEl>
                                          <p:spTgt spid="6"/>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098" name="Picture 2" descr="hand puting vote in a box election symbol in black and white icon cartoon vector illustration graphic design - 130861860">
            <a:extLst>
              <a:ext uri="{FF2B5EF4-FFF2-40B4-BE49-F238E27FC236}">
                <a16:creationId xmlns:a16="http://schemas.microsoft.com/office/drawing/2014/main" id="{5156A651-5495-4CFC-A1C0-D2C013CAC2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718" y="830317"/>
            <a:ext cx="1183640" cy="1183640"/>
          </a:xfrm>
          <a:prstGeom prst="rect">
            <a:avLst/>
          </a:prstGeom>
          <a:noFill/>
          <a:extLst>
            <a:ext uri="{909E8E84-426E-40DD-AFC4-6F175D3DCCD1}">
              <a14:hiddenFill xmlns:a14="http://schemas.microsoft.com/office/drawing/2010/main">
                <a:solidFill>
                  <a:srgbClr val="FFFFFF"/>
                </a:solidFill>
              </a14:hiddenFill>
            </a:ext>
          </a:extLst>
        </p:spPr>
      </p:pic>
      <p:sp>
        <p:nvSpPr>
          <p:cNvPr id="4" name="Arrow: Right 3">
            <a:extLst>
              <a:ext uri="{FF2B5EF4-FFF2-40B4-BE49-F238E27FC236}">
                <a16:creationId xmlns:a16="http://schemas.microsoft.com/office/drawing/2014/main" id="{7EF01D56-B98B-428C-9238-B5D5BB4A4775}"/>
              </a:ext>
            </a:extLst>
          </p:cNvPr>
          <p:cNvSpPr/>
          <p:nvPr/>
        </p:nvSpPr>
        <p:spPr>
          <a:xfrm>
            <a:off x="1183640" y="1804806"/>
            <a:ext cx="2410898" cy="914400"/>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dirty="0"/>
              <a:t>opening </a:t>
            </a:r>
            <a:r>
              <a:rPr lang="en-US" dirty="0" err="1"/>
              <a:t>respondens</a:t>
            </a:r>
            <a:endParaRPr lang="nl-BE" dirty="0"/>
          </a:p>
        </p:txBody>
      </p:sp>
      <p:sp>
        <p:nvSpPr>
          <p:cNvPr id="8" name="Arrow: Right 7">
            <a:extLst>
              <a:ext uri="{FF2B5EF4-FFF2-40B4-BE49-F238E27FC236}">
                <a16:creationId xmlns:a16="http://schemas.microsoft.com/office/drawing/2014/main" id="{166C56A2-7041-4DAD-A2D6-CB053E19F0A6}"/>
              </a:ext>
            </a:extLst>
          </p:cNvPr>
          <p:cNvSpPr/>
          <p:nvPr/>
        </p:nvSpPr>
        <p:spPr>
          <a:xfrm>
            <a:off x="3145396" y="2438753"/>
            <a:ext cx="2410898" cy="914400"/>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dirty="0"/>
              <a:t>opening </a:t>
            </a:r>
            <a:r>
              <a:rPr lang="en-US" dirty="0" err="1"/>
              <a:t>opponens</a:t>
            </a:r>
            <a:endParaRPr lang="nl-BE" dirty="0"/>
          </a:p>
        </p:txBody>
      </p:sp>
      <p:sp>
        <p:nvSpPr>
          <p:cNvPr id="9" name="Arrow: Right 8">
            <a:extLst>
              <a:ext uri="{FF2B5EF4-FFF2-40B4-BE49-F238E27FC236}">
                <a16:creationId xmlns:a16="http://schemas.microsoft.com/office/drawing/2014/main" id="{8693B353-9817-4AD1-8A82-10890463D2FB}"/>
              </a:ext>
            </a:extLst>
          </p:cNvPr>
          <p:cNvSpPr/>
          <p:nvPr/>
        </p:nvSpPr>
        <p:spPr>
          <a:xfrm>
            <a:off x="5132056" y="3067342"/>
            <a:ext cx="4314291" cy="914400"/>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dirty="0" err="1"/>
              <a:t>debat</a:t>
            </a:r>
            <a:endParaRPr lang="nl-BE" dirty="0"/>
          </a:p>
        </p:txBody>
      </p:sp>
      <p:sp>
        <p:nvSpPr>
          <p:cNvPr id="10" name="Arrow: Right 9">
            <a:extLst>
              <a:ext uri="{FF2B5EF4-FFF2-40B4-BE49-F238E27FC236}">
                <a16:creationId xmlns:a16="http://schemas.microsoft.com/office/drawing/2014/main" id="{8740B294-D5CE-4B74-BB3B-7FB414BDBA41}"/>
              </a:ext>
            </a:extLst>
          </p:cNvPr>
          <p:cNvSpPr/>
          <p:nvPr/>
        </p:nvSpPr>
        <p:spPr>
          <a:xfrm>
            <a:off x="8983892" y="3699487"/>
            <a:ext cx="1510687" cy="914400"/>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dirty="0" err="1"/>
              <a:t>respondens</a:t>
            </a:r>
            <a:endParaRPr lang="nl-BE" dirty="0"/>
          </a:p>
        </p:txBody>
      </p:sp>
      <p:sp>
        <p:nvSpPr>
          <p:cNvPr id="11" name="Arrow: Right 10">
            <a:extLst>
              <a:ext uri="{FF2B5EF4-FFF2-40B4-BE49-F238E27FC236}">
                <a16:creationId xmlns:a16="http://schemas.microsoft.com/office/drawing/2014/main" id="{A16297E6-12D1-4CF8-80BA-A635F3357B90}"/>
              </a:ext>
            </a:extLst>
          </p:cNvPr>
          <p:cNvSpPr/>
          <p:nvPr/>
        </p:nvSpPr>
        <p:spPr>
          <a:xfrm>
            <a:off x="10016363" y="4376522"/>
            <a:ext cx="1510687" cy="914400"/>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dirty="0" err="1"/>
              <a:t>opponens</a:t>
            </a:r>
            <a:endParaRPr lang="nl-BE" dirty="0"/>
          </a:p>
        </p:txBody>
      </p:sp>
      <p:pic>
        <p:nvPicPr>
          <p:cNvPr id="12" name="Picture 2" descr="hand puting vote in a box election symbol in black and white icon cartoon vector illustration graphic design - 130861860">
            <a:extLst>
              <a:ext uri="{FF2B5EF4-FFF2-40B4-BE49-F238E27FC236}">
                <a16:creationId xmlns:a16="http://schemas.microsoft.com/office/drawing/2014/main" id="{84164651-AEAC-4F74-B3BF-E10B26BE84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35230" y="5290922"/>
            <a:ext cx="1183640" cy="118364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FCC90BC7-7172-40F4-843E-B21853D096A4}"/>
              </a:ext>
            </a:extLst>
          </p:cNvPr>
          <p:cNvSpPr/>
          <p:nvPr/>
        </p:nvSpPr>
        <p:spPr>
          <a:xfrm>
            <a:off x="3720663" y="547107"/>
            <a:ext cx="7630510" cy="15964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err="1">
                <a:solidFill>
                  <a:schemeClr val="tx1"/>
                </a:solidFill>
              </a:rPr>
              <a:t>stemmen</a:t>
            </a:r>
            <a:r>
              <a:rPr lang="en-US" sz="4400" dirty="0">
                <a:solidFill>
                  <a:schemeClr val="tx1"/>
                </a:solidFill>
              </a:rPr>
              <a:t> via:</a:t>
            </a:r>
            <a:br>
              <a:rPr lang="en-US" sz="4400" dirty="0">
                <a:solidFill>
                  <a:schemeClr val="tx1"/>
                </a:solidFill>
              </a:rPr>
            </a:br>
            <a:r>
              <a:rPr lang="en-US" sz="4400" dirty="0">
                <a:solidFill>
                  <a:schemeClr val="tx1"/>
                </a:solidFill>
              </a:rPr>
              <a:t>pollev.com/disputatio</a:t>
            </a:r>
            <a:br>
              <a:rPr lang="en-US" sz="2800" dirty="0">
                <a:solidFill>
                  <a:schemeClr val="tx1"/>
                </a:solidFill>
              </a:rPr>
            </a:br>
            <a:endParaRPr lang="nl-BE" sz="2800" dirty="0">
              <a:solidFill>
                <a:schemeClr val="tx1"/>
              </a:solidFill>
            </a:endParaRPr>
          </a:p>
        </p:txBody>
      </p:sp>
      <p:sp>
        <p:nvSpPr>
          <p:cNvPr id="14" name="Rectangle: Rounded Corners 13">
            <a:extLst>
              <a:ext uri="{FF2B5EF4-FFF2-40B4-BE49-F238E27FC236}">
                <a16:creationId xmlns:a16="http://schemas.microsoft.com/office/drawing/2014/main" id="{5AA3D8C1-08F6-4A00-B2C3-046558E761E9}"/>
              </a:ext>
            </a:extLst>
          </p:cNvPr>
          <p:cNvSpPr/>
          <p:nvPr/>
        </p:nvSpPr>
        <p:spPr>
          <a:xfrm>
            <a:off x="513781" y="4830646"/>
            <a:ext cx="8516182" cy="15964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rPr>
              <a:t>‘</a:t>
            </a:r>
            <a:r>
              <a:rPr lang="en-US" sz="4400" dirty="0" err="1">
                <a:solidFill>
                  <a:schemeClr val="tx1"/>
                </a:solidFill>
              </a:rPr>
              <a:t>documentatiemap</a:t>
            </a:r>
            <a:r>
              <a:rPr lang="en-US" sz="4400" dirty="0">
                <a:solidFill>
                  <a:schemeClr val="tx1"/>
                </a:solidFill>
              </a:rPr>
              <a:t>’:</a:t>
            </a:r>
            <a:br>
              <a:rPr lang="en-US" sz="4400" dirty="0">
                <a:solidFill>
                  <a:schemeClr val="tx1"/>
                </a:solidFill>
              </a:rPr>
            </a:br>
            <a:r>
              <a:rPr lang="en-US" sz="3600" dirty="0">
                <a:solidFill>
                  <a:schemeClr val="tx1"/>
                </a:solidFill>
              </a:rPr>
              <a:t>corporatefinancelab.org/disputatio-2023/</a:t>
            </a:r>
            <a:br>
              <a:rPr lang="en-US" sz="2800" dirty="0">
                <a:solidFill>
                  <a:schemeClr val="tx1"/>
                </a:solidFill>
              </a:rPr>
            </a:br>
            <a:endParaRPr lang="nl-BE" sz="2800" dirty="0">
              <a:solidFill>
                <a:schemeClr val="tx1"/>
              </a:solidFill>
            </a:endParaRPr>
          </a:p>
        </p:txBody>
      </p:sp>
      <p:pic>
        <p:nvPicPr>
          <p:cNvPr id="3" name="Picture 2">
            <a:extLst>
              <a:ext uri="{FF2B5EF4-FFF2-40B4-BE49-F238E27FC236}">
                <a16:creationId xmlns:a16="http://schemas.microsoft.com/office/drawing/2014/main" id="{CCBEA20D-1443-439B-9411-9DB9A66D4D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3374" y="1974161"/>
            <a:ext cx="1036664" cy="1217669"/>
          </a:xfrm>
          <a:prstGeom prst="rect">
            <a:avLst/>
          </a:prstGeom>
        </p:spPr>
      </p:pic>
    </p:spTree>
    <p:extLst>
      <p:ext uri="{BB962C8B-B14F-4D97-AF65-F5344CB8AC3E}">
        <p14:creationId xmlns:p14="http://schemas.microsoft.com/office/powerpoint/2010/main" val="3782988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par>
                          <p:cTn id="31" fill="hold">
                            <p:stCondLst>
                              <p:cond delay="500"/>
                            </p:stCondLst>
                            <p:childTnLst>
                              <p:par>
                                <p:cTn id="32" presetID="2" presetClass="entr" presetSubtype="4"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ppt_x"/>
                                          </p:val>
                                        </p:tav>
                                        <p:tav tm="100000">
                                          <p:val>
                                            <p:strVal val="#ppt_x"/>
                                          </p:val>
                                        </p:tav>
                                      </p:tavLst>
                                    </p:anim>
                                    <p:anim calcmode="lin" valueType="num">
                                      <p:cBhvr additive="base">
                                        <p:cTn id="3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1000"/>
                                        <p:tgtEl>
                                          <p:spTgt spid="5"/>
                                        </p:tgtEl>
                                      </p:cBhvr>
                                    </p:animEffect>
                                    <p:anim calcmode="lin" valueType="num">
                                      <p:cBhvr>
                                        <p:cTn id="46" dur="1000" fill="hold"/>
                                        <p:tgtEl>
                                          <p:spTgt spid="5"/>
                                        </p:tgtEl>
                                        <p:attrNameLst>
                                          <p:attrName>ppt_x</p:attrName>
                                        </p:attrNameLst>
                                      </p:cBhvr>
                                      <p:tavLst>
                                        <p:tav tm="0">
                                          <p:val>
                                            <p:strVal val="#ppt_x"/>
                                          </p:val>
                                        </p:tav>
                                        <p:tav tm="100000">
                                          <p:val>
                                            <p:strVal val="#ppt_x"/>
                                          </p:val>
                                        </p:tav>
                                      </p:tavLst>
                                    </p:anim>
                                    <p:anim calcmode="lin" valueType="num">
                                      <p:cBhvr>
                                        <p:cTn id="4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500"/>
                                        <p:tgtEl>
                                          <p:spTgt spid="3"/>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1" grpId="0" animBg="1"/>
      <p:bldP spid="5"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DCCEC-B950-E626-2922-F67BC82A4208}"/>
              </a:ext>
            </a:extLst>
          </p:cNvPr>
          <p:cNvSpPr>
            <a:spLocks noGrp="1"/>
          </p:cNvSpPr>
          <p:nvPr>
            <p:ph type="title"/>
          </p:nvPr>
        </p:nvSpPr>
        <p:spPr>
          <a:xfrm>
            <a:off x="0" y="4998085"/>
            <a:ext cx="12192000" cy="1325563"/>
          </a:xfrm>
        </p:spPr>
        <p:txBody>
          <a:bodyPr>
            <a:normAutofit/>
          </a:bodyPr>
          <a:lstStyle/>
          <a:p>
            <a:pPr algn="ctr"/>
            <a:r>
              <a:rPr lang="nl-BE" sz="2400" dirty="0">
                <a:solidFill>
                  <a:srgbClr val="252526"/>
                </a:solidFill>
                <a:effectLst/>
                <a:latin typeface="+mn-lt"/>
                <a:ea typeface="Times New Roman" panose="02020603050405020304" pitchFamily="18" charset="0"/>
              </a:rPr>
              <a:t>N. </a:t>
            </a:r>
            <a:r>
              <a:rPr lang="nl-BE" sz="2400" dirty="0" err="1">
                <a:solidFill>
                  <a:srgbClr val="252526"/>
                </a:solidFill>
                <a:effectLst/>
                <a:latin typeface="+mn-lt"/>
                <a:ea typeface="Times New Roman" panose="02020603050405020304" pitchFamily="18" charset="0"/>
              </a:rPr>
              <a:t>Duxbury</a:t>
            </a:r>
            <a:r>
              <a:rPr lang="nl-BE" sz="2400" dirty="0">
                <a:solidFill>
                  <a:srgbClr val="252526"/>
                </a:solidFill>
                <a:effectLst/>
                <a:latin typeface="+mn-lt"/>
                <a:ea typeface="Times New Roman" panose="02020603050405020304" pitchFamily="18" charset="0"/>
              </a:rPr>
              <a:t>, </a:t>
            </a:r>
            <a:r>
              <a:rPr lang="nl-BE" sz="2400" dirty="0" err="1">
                <a:solidFill>
                  <a:srgbClr val="252526"/>
                </a:solidFill>
                <a:effectLst/>
                <a:latin typeface="+mn-lt"/>
                <a:ea typeface="Times New Roman" panose="02020603050405020304" pitchFamily="18" charset="0"/>
              </a:rPr>
              <a:t>Jurists</a:t>
            </a:r>
            <a:r>
              <a:rPr lang="nl-BE" sz="2400" dirty="0">
                <a:solidFill>
                  <a:srgbClr val="252526"/>
                </a:solidFill>
                <a:effectLst/>
                <a:latin typeface="+mn-lt"/>
                <a:ea typeface="Times New Roman" panose="02020603050405020304" pitchFamily="18" charset="0"/>
              </a:rPr>
              <a:t> </a:t>
            </a:r>
            <a:r>
              <a:rPr lang="nl-BE" sz="2400" dirty="0" err="1">
                <a:solidFill>
                  <a:srgbClr val="252526"/>
                </a:solidFill>
                <a:effectLst/>
                <a:latin typeface="+mn-lt"/>
                <a:ea typeface="Times New Roman" panose="02020603050405020304" pitchFamily="18" charset="0"/>
              </a:rPr>
              <a:t>and</a:t>
            </a:r>
            <a:r>
              <a:rPr lang="nl-BE" sz="2400" dirty="0">
                <a:solidFill>
                  <a:srgbClr val="252526"/>
                </a:solidFill>
                <a:effectLst/>
                <a:latin typeface="+mn-lt"/>
                <a:ea typeface="Times New Roman" panose="02020603050405020304" pitchFamily="18" charset="0"/>
              </a:rPr>
              <a:t> </a:t>
            </a:r>
            <a:r>
              <a:rPr lang="nl-BE" sz="2400" dirty="0" err="1">
                <a:solidFill>
                  <a:srgbClr val="252526"/>
                </a:solidFill>
                <a:effectLst/>
                <a:latin typeface="+mn-lt"/>
                <a:ea typeface="Times New Roman" panose="02020603050405020304" pitchFamily="18" charset="0"/>
              </a:rPr>
              <a:t>Judges</a:t>
            </a:r>
            <a:r>
              <a:rPr lang="nl-BE" sz="2400" dirty="0">
                <a:solidFill>
                  <a:srgbClr val="252526"/>
                </a:solidFill>
                <a:effectLst/>
                <a:latin typeface="+mn-lt"/>
                <a:ea typeface="Times New Roman" panose="02020603050405020304" pitchFamily="18" charset="0"/>
              </a:rPr>
              <a:t>: An Essay on </a:t>
            </a:r>
            <a:r>
              <a:rPr lang="nl-BE" sz="2400" dirty="0" err="1">
                <a:solidFill>
                  <a:srgbClr val="252526"/>
                </a:solidFill>
                <a:effectLst/>
                <a:latin typeface="+mn-lt"/>
                <a:ea typeface="Times New Roman" panose="02020603050405020304" pitchFamily="18" charset="0"/>
              </a:rPr>
              <a:t>Influence</a:t>
            </a:r>
            <a:r>
              <a:rPr lang="nl-BE" sz="2400" dirty="0">
                <a:solidFill>
                  <a:srgbClr val="252526"/>
                </a:solidFill>
                <a:effectLst/>
                <a:latin typeface="+mn-lt"/>
                <a:ea typeface="Times New Roman" panose="02020603050405020304" pitchFamily="18" charset="0"/>
              </a:rPr>
              <a:t> (Hart 2001), 77, geciteerd door </a:t>
            </a:r>
            <a:br>
              <a:rPr lang="nl-BE" sz="2400" dirty="0">
                <a:effectLst/>
                <a:latin typeface="+mn-lt"/>
                <a:ea typeface="Calibri" panose="020F0502020204030204" pitchFamily="34" charset="0"/>
              </a:rPr>
            </a:br>
            <a:r>
              <a:rPr lang="nl-BE" sz="2400" dirty="0">
                <a:solidFill>
                  <a:srgbClr val="252526"/>
                </a:solidFill>
                <a:effectLst/>
                <a:latin typeface="+mn-lt"/>
                <a:ea typeface="Times New Roman" panose="02020603050405020304" pitchFamily="18" charset="0"/>
              </a:rPr>
              <a:t>Lady </a:t>
            </a:r>
            <a:r>
              <a:rPr lang="nl-BE" sz="2400" dirty="0" err="1">
                <a:solidFill>
                  <a:srgbClr val="252526"/>
                </a:solidFill>
                <a:effectLst/>
                <a:latin typeface="+mn-lt"/>
                <a:ea typeface="Times New Roman" panose="02020603050405020304" pitchFamily="18" charset="0"/>
              </a:rPr>
              <a:t>Justice</a:t>
            </a:r>
            <a:r>
              <a:rPr lang="nl-BE" sz="2400" dirty="0">
                <a:solidFill>
                  <a:srgbClr val="252526"/>
                </a:solidFill>
                <a:effectLst/>
                <a:latin typeface="+mn-lt"/>
                <a:ea typeface="Times New Roman" panose="02020603050405020304" pitchFamily="18" charset="0"/>
              </a:rPr>
              <a:t> </a:t>
            </a:r>
            <a:r>
              <a:rPr lang="nl-BE" sz="2400" dirty="0" err="1">
                <a:solidFill>
                  <a:srgbClr val="252526"/>
                </a:solidFill>
                <a:effectLst/>
                <a:latin typeface="+mn-lt"/>
                <a:ea typeface="Times New Roman" panose="02020603050405020304" pitchFamily="18" charset="0"/>
              </a:rPr>
              <a:t>Carr</a:t>
            </a:r>
            <a:r>
              <a:rPr lang="nl-BE" sz="2400" b="1" dirty="0">
                <a:solidFill>
                  <a:srgbClr val="252526"/>
                </a:solidFill>
                <a:effectLst/>
                <a:latin typeface="+mn-lt"/>
                <a:ea typeface="Times New Roman" panose="02020603050405020304" pitchFamily="18" charset="0"/>
              </a:rPr>
              <a:t>, </a:t>
            </a:r>
            <a:r>
              <a:rPr lang="nl-BE" sz="2400" b="1" u="sng" dirty="0">
                <a:solidFill>
                  <a:srgbClr val="252526"/>
                </a:solidFill>
                <a:effectLst/>
                <a:latin typeface="+mn-lt"/>
                <a:ea typeface="Times New Roman" panose="02020603050405020304" pitchFamily="18" charset="0"/>
                <a:hlinkClick r:id="rId2"/>
              </a:rPr>
              <a:t>https://www.judiciary.uk/harris-society-annual-lecture-lady-justice-carr/</a:t>
            </a:r>
            <a:endParaRPr lang="nl-BE" dirty="0">
              <a:latin typeface="+mn-lt"/>
            </a:endParaRPr>
          </a:p>
        </p:txBody>
      </p:sp>
      <p:sp>
        <p:nvSpPr>
          <p:cNvPr id="3" name="Content Placeholder 2">
            <a:extLst>
              <a:ext uri="{FF2B5EF4-FFF2-40B4-BE49-F238E27FC236}">
                <a16:creationId xmlns:a16="http://schemas.microsoft.com/office/drawing/2014/main" id="{1762A27D-FCBB-4D13-1AE4-7841486E9C08}"/>
              </a:ext>
            </a:extLst>
          </p:cNvPr>
          <p:cNvSpPr>
            <a:spLocks noGrp="1"/>
          </p:cNvSpPr>
          <p:nvPr>
            <p:ph idx="1"/>
          </p:nvPr>
        </p:nvSpPr>
        <p:spPr>
          <a:xfrm>
            <a:off x="767080" y="426085"/>
            <a:ext cx="10515600" cy="4351338"/>
          </a:xfrm>
        </p:spPr>
        <p:txBody>
          <a:bodyPr>
            <a:normAutofit fontScale="92500"/>
          </a:bodyPr>
          <a:lstStyle/>
          <a:p>
            <a:pPr marL="0" indent="0" algn="ctr">
              <a:buNone/>
            </a:pPr>
            <a:r>
              <a:rPr lang="nl-BE" sz="3600" dirty="0">
                <a:solidFill>
                  <a:srgbClr val="252526"/>
                </a:solidFill>
                <a:effectLst/>
                <a:ea typeface="Times New Roman" panose="02020603050405020304" pitchFamily="18" charset="0"/>
              </a:rPr>
              <a:t>“</a:t>
            </a:r>
            <a:r>
              <a:rPr lang="nl-BE" sz="3600" dirty="0" err="1">
                <a:solidFill>
                  <a:srgbClr val="252526"/>
                </a:solidFill>
                <a:effectLst/>
                <a:ea typeface="Times New Roman" panose="02020603050405020304" pitchFamily="18" charset="0"/>
              </a:rPr>
              <a:t>That</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academic</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lawyers</a:t>
            </a:r>
            <a:r>
              <a:rPr lang="nl-BE" sz="3600" dirty="0">
                <a:solidFill>
                  <a:srgbClr val="252526"/>
                </a:solidFill>
                <a:effectLst/>
                <a:ea typeface="Times New Roman" panose="02020603050405020304" pitchFamily="18" charset="0"/>
              </a:rPr>
              <a:t>] are, </a:t>
            </a:r>
            <a:r>
              <a:rPr lang="nl-BE" sz="3600" dirty="0" err="1">
                <a:solidFill>
                  <a:srgbClr val="252526"/>
                </a:solidFill>
                <a:effectLst/>
                <a:ea typeface="Times New Roman" panose="02020603050405020304" pitchFamily="18" charset="0"/>
              </a:rPr>
              <a:t>variously</a:t>
            </a:r>
            <a:r>
              <a:rPr lang="nl-BE" sz="3600" dirty="0">
                <a:solidFill>
                  <a:srgbClr val="252526"/>
                </a:solidFill>
                <a:effectLst/>
                <a:ea typeface="Times New Roman" panose="02020603050405020304" pitchFamily="18" charset="0"/>
              </a:rPr>
              <a:t>, delicate </a:t>
            </a:r>
            <a:r>
              <a:rPr lang="nl-BE" sz="3600" dirty="0" err="1">
                <a:solidFill>
                  <a:srgbClr val="252526"/>
                </a:solidFill>
                <a:effectLst/>
                <a:ea typeface="Times New Roman" panose="02020603050405020304" pitchFamily="18" charset="0"/>
              </a:rPr>
              <a:t>plants</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loose</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cannons</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an</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uncharismatic</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and</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whimsical</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bunch</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unable</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to</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be</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trusted</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not</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to</a:t>
            </a:r>
            <a:r>
              <a:rPr lang="nl-BE" sz="3600" dirty="0">
                <a:solidFill>
                  <a:srgbClr val="252526"/>
                </a:solidFill>
                <a:effectLst/>
                <a:ea typeface="Times New Roman" panose="02020603050405020304" pitchFamily="18" charset="0"/>
              </a:rPr>
              <a:t> change </a:t>
            </a:r>
            <a:r>
              <a:rPr lang="nl-BE" sz="3600" dirty="0" err="1">
                <a:solidFill>
                  <a:srgbClr val="252526"/>
                </a:solidFill>
                <a:effectLst/>
                <a:ea typeface="Times New Roman" panose="02020603050405020304" pitchFamily="18" charset="0"/>
              </a:rPr>
              <a:t>their</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minds</a:t>
            </a:r>
            <a:r>
              <a:rPr lang="nl-BE" sz="3600" dirty="0">
                <a:solidFill>
                  <a:srgbClr val="252526"/>
                </a:solidFill>
                <a:effectLst/>
                <a:ea typeface="Times New Roman" panose="02020603050405020304" pitchFamily="18" charset="0"/>
              </a:rPr>
              <a:t> on points of </a:t>
            </a:r>
            <a:r>
              <a:rPr lang="nl-BE" sz="3600" dirty="0" err="1">
                <a:solidFill>
                  <a:srgbClr val="252526"/>
                </a:solidFill>
                <a:effectLst/>
                <a:ea typeface="Times New Roman" panose="02020603050405020304" pitchFamily="18" charset="0"/>
              </a:rPr>
              <a:t>law</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and</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unlikely</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to</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be</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able</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to</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perform</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the</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role</a:t>
            </a:r>
            <a:r>
              <a:rPr lang="nl-BE" sz="3600" dirty="0">
                <a:solidFill>
                  <a:srgbClr val="252526"/>
                </a:solidFill>
                <a:effectLst/>
                <a:ea typeface="Times New Roman" panose="02020603050405020304" pitchFamily="18" charset="0"/>
              </a:rPr>
              <a:t> of a </a:t>
            </a:r>
            <a:r>
              <a:rPr lang="nl-BE" sz="3600" dirty="0" err="1">
                <a:solidFill>
                  <a:srgbClr val="252526"/>
                </a:solidFill>
                <a:effectLst/>
                <a:ea typeface="Times New Roman" panose="02020603050405020304" pitchFamily="18" charset="0"/>
              </a:rPr>
              <a:t>judge</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that</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they</a:t>
            </a:r>
            <a:r>
              <a:rPr lang="nl-BE" sz="3600" dirty="0">
                <a:solidFill>
                  <a:srgbClr val="252526"/>
                </a:solidFill>
                <a:effectLst/>
                <a:ea typeface="Times New Roman" panose="02020603050405020304" pitchFamily="18" charset="0"/>
              </a:rPr>
              <a:t> are </a:t>
            </a:r>
            <a:r>
              <a:rPr lang="nl-BE" sz="3600" dirty="0" err="1">
                <a:solidFill>
                  <a:srgbClr val="252526"/>
                </a:solidFill>
                <a:effectLst/>
                <a:ea typeface="Times New Roman" panose="02020603050405020304" pitchFamily="18" charset="0"/>
              </a:rPr>
              <a:t>sometimes</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too</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ponderous</a:t>
            </a:r>
            <a:r>
              <a:rPr lang="nl-BE" sz="3600" dirty="0">
                <a:solidFill>
                  <a:srgbClr val="252526"/>
                </a:solidFill>
                <a:effectLst/>
                <a:ea typeface="Times New Roman" panose="02020603050405020304" pitchFamily="18" charset="0"/>
              </a:rPr>
              <a:t>, at </a:t>
            </a:r>
            <a:r>
              <a:rPr lang="nl-BE" sz="3600" dirty="0" err="1">
                <a:solidFill>
                  <a:srgbClr val="252526"/>
                </a:solidFill>
                <a:effectLst/>
                <a:ea typeface="Times New Roman" panose="02020603050405020304" pitchFamily="18" charset="0"/>
              </a:rPr>
              <a:t>other</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times</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too</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expeditious</a:t>
            </a:r>
            <a:r>
              <a:rPr lang="nl-BE" sz="3600" dirty="0">
                <a:solidFill>
                  <a:srgbClr val="252526"/>
                </a:solidFill>
                <a:effectLst/>
                <a:ea typeface="Times New Roman" panose="02020603050405020304" pitchFamily="18" charset="0"/>
              </a:rPr>
              <a:t>, in </a:t>
            </a:r>
            <a:r>
              <a:rPr lang="nl-BE" sz="3600" dirty="0" err="1">
                <a:solidFill>
                  <a:srgbClr val="252526"/>
                </a:solidFill>
                <a:effectLst/>
                <a:ea typeface="Times New Roman" panose="02020603050405020304" pitchFamily="18" charset="0"/>
              </a:rPr>
              <a:t>articulating</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legal</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opinions</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that</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they</a:t>
            </a:r>
            <a:r>
              <a:rPr lang="nl-BE" sz="3600" dirty="0">
                <a:solidFill>
                  <a:srgbClr val="252526"/>
                </a:solidFill>
                <a:effectLst/>
                <a:ea typeface="Times New Roman" panose="02020603050405020304" pitchFamily="18" charset="0"/>
              </a:rPr>
              <a:t> have </a:t>
            </a:r>
            <a:r>
              <a:rPr lang="nl-BE" sz="3600" dirty="0" err="1">
                <a:solidFill>
                  <a:srgbClr val="252526"/>
                </a:solidFill>
                <a:effectLst/>
                <a:ea typeface="Times New Roman" panose="02020603050405020304" pitchFamily="18" charset="0"/>
              </a:rPr>
              <a:t>the</a:t>
            </a:r>
            <a:r>
              <a:rPr lang="nl-BE" sz="3600" dirty="0">
                <a:solidFill>
                  <a:srgbClr val="252526"/>
                </a:solidFill>
                <a:effectLst/>
                <a:ea typeface="Times New Roman" panose="02020603050405020304" pitchFamily="18" charset="0"/>
              </a:rPr>
              <a:t> easy life of </a:t>
            </a:r>
            <a:r>
              <a:rPr lang="nl-BE" sz="3600" dirty="0" err="1">
                <a:solidFill>
                  <a:srgbClr val="252526"/>
                </a:solidFill>
                <a:effectLst/>
                <a:ea typeface="Times New Roman" panose="02020603050405020304" pitchFamily="18" charset="0"/>
              </a:rPr>
              <a:t>the</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armchair</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critic</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under</a:t>
            </a:r>
            <a:r>
              <a:rPr lang="nl-BE" sz="3600" dirty="0">
                <a:solidFill>
                  <a:srgbClr val="252526"/>
                </a:solidFill>
                <a:effectLst/>
                <a:ea typeface="Times New Roman" panose="02020603050405020304" pitchFamily="18" charset="0"/>
              </a:rPr>
              <a:t> no </a:t>
            </a:r>
            <a:r>
              <a:rPr lang="nl-BE" sz="3600" dirty="0" err="1">
                <a:solidFill>
                  <a:srgbClr val="252526"/>
                </a:solidFill>
                <a:effectLst/>
                <a:ea typeface="Times New Roman" panose="02020603050405020304" pitchFamily="18" charset="0"/>
              </a:rPr>
              <a:t>pressure</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to</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provide</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solutions</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quickly</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and</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accountable</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to</a:t>
            </a:r>
            <a:r>
              <a:rPr lang="nl-BE" sz="3600" dirty="0">
                <a:solidFill>
                  <a:srgbClr val="252526"/>
                </a:solidFill>
                <a:effectLst/>
                <a:ea typeface="Times New Roman" panose="02020603050405020304" pitchFamily="18" charset="0"/>
              </a:rPr>
              <a:t> no-</a:t>
            </a:r>
            <a:r>
              <a:rPr lang="nl-BE" sz="3600" dirty="0" err="1">
                <a:solidFill>
                  <a:srgbClr val="252526"/>
                </a:solidFill>
                <a:effectLst/>
                <a:ea typeface="Times New Roman" panose="02020603050405020304" pitchFamily="18" charset="0"/>
              </a:rPr>
              <a:t>one</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should</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their</a:t>
            </a:r>
            <a:r>
              <a:rPr lang="nl-BE" sz="3600" dirty="0">
                <a:solidFill>
                  <a:srgbClr val="252526"/>
                </a:solidFill>
                <a:effectLst/>
                <a:ea typeface="Times New Roman" panose="02020603050405020304" pitchFamily="18" charset="0"/>
              </a:rPr>
              <a:t> </a:t>
            </a:r>
            <a:r>
              <a:rPr lang="nl-BE" sz="3600" dirty="0" err="1">
                <a:solidFill>
                  <a:srgbClr val="252526"/>
                </a:solidFill>
                <a:effectLst/>
                <a:ea typeface="Times New Roman" panose="02020603050405020304" pitchFamily="18" charset="0"/>
              </a:rPr>
              <a:t>solutions</a:t>
            </a:r>
            <a:r>
              <a:rPr lang="nl-BE" sz="3600" dirty="0">
                <a:solidFill>
                  <a:srgbClr val="252526"/>
                </a:solidFill>
                <a:effectLst/>
                <a:ea typeface="Times New Roman" panose="02020603050405020304" pitchFamily="18" charset="0"/>
              </a:rPr>
              <a:t> prove </a:t>
            </a:r>
            <a:r>
              <a:rPr lang="nl-BE" sz="3600" dirty="0" err="1">
                <a:solidFill>
                  <a:srgbClr val="252526"/>
                </a:solidFill>
                <a:effectLst/>
                <a:ea typeface="Times New Roman" panose="02020603050405020304" pitchFamily="18" charset="0"/>
              </a:rPr>
              <a:t>wrongheaded</a:t>
            </a:r>
            <a:r>
              <a:rPr lang="nl-BE" sz="3600" dirty="0">
                <a:solidFill>
                  <a:srgbClr val="252526"/>
                </a:solidFill>
                <a:effectLst/>
                <a:ea typeface="Times New Roman" panose="02020603050405020304" pitchFamily="18" charset="0"/>
              </a:rPr>
              <a:t>.”</a:t>
            </a:r>
            <a:endParaRPr lang="nl-BE" sz="4800" dirty="0"/>
          </a:p>
        </p:txBody>
      </p:sp>
    </p:spTree>
    <p:extLst>
      <p:ext uri="{BB962C8B-B14F-4D97-AF65-F5344CB8AC3E}">
        <p14:creationId xmlns:p14="http://schemas.microsoft.com/office/powerpoint/2010/main" val="3151235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52" name="Rectangle 70">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E1AD5F-9910-4A55-9455-98E51A102097}"/>
              </a:ext>
            </a:extLst>
          </p:cNvPr>
          <p:cNvSpPr>
            <a:spLocks noGrp="1"/>
          </p:cNvSpPr>
          <p:nvPr>
            <p:ph type="ctrTitle"/>
          </p:nvPr>
        </p:nvSpPr>
        <p:spPr>
          <a:xfrm>
            <a:off x="345441" y="640080"/>
            <a:ext cx="4964736" cy="3566160"/>
          </a:xfrm>
        </p:spPr>
        <p:txBody>
          <a:bodyPr anchor="b">
            <a:normAutofit fontScale="90000"/>
          </a:bodyPr>
          <a:lstStyle/>
          <a:p>
            <a:pPr algn="l">
              <a:tabLst>
                <a:tab pos="1971675" algn="l"/>
              </a:tabLst>
            </a:pPr>
            <a:r>
              <a:rPr lang="en-US" sz="3400" b="1" dirty="0"/>
              <a:t> </a:t>
            </a:r>
            <a:br>
              <a:rPr lang="en-US" sz="3400" b="1" dirty="0"/>
            </a:br>
            <a:r>
              <a:rPr lang="en-US" sz="4700" b="1" dirty="0"/>
              <a:t>Quaestio 1</a:t>
            </a:r>
            <a:br>
              <a:rPr lang="en-US" sz="4700" b="1" dirty="0"/>
            </a:br>
            <a:br>
              <a:rPr lang="en-US" sz="4700" b="1" dirty="0"/>
            </a:br>
            <a:r>
              <a:rPr lang="en-US" sz="4700" b="1" dirty="0" err="1"/>
              <a:t>Afdwingbaarheid</a:t>
            </a:r>
            <a:r>
              <a:rPr lang="en-US" sz="4700" b="1" dirty="0"/>
              <a:t> </a:t>
            </a:r>
            <a:r>
              <a:rPr lang="en-US" sz="4700" b="1" dirty="0" err="1"/>
              <a:t>stemovereenkomsten</a:t>
            </a:r>
            <a:br>
              <a:rPr lang="en-US" sz="3400" b="1" dirty="0"/>
            </a:br>
            <a:br>
              <a:rPr lang="en-US" sz="3400" b="1" dirty="0"/>
            </a:br>
            <a:r>
              <a:rPr lang="en-US" sz="3400" b="1" i="1" dirty="0" err="1"/>
              <a:t>Praeses</a:t>
            </a:r>
            <a:r>
              <a:rPr lang="en-US" sz="3400" b="1" dirty="0"/>
              <a:t>: Joeri Vananroye</a:t>
            </a:r>
            <a:endParaRPr lang="nl-BE" sz="3400" b="1" dirty="0"/>
          </a:p>
        </p:txBody>
      </p:sp>
      <p:sp>
        <p:nvSpPr>
          <p:cNvPr id="7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A group of people in clothing&#10;&#10;Description automatically generated with low confidence">
            <a:extLst>
              <a:ext uri="{FF2B5EF4-FFF2-40B4-BE49-F238E27FC236}">
                <a16:creationId xmlns:a16="http://schemas.microsoft.com/office/drawing/2014/main" id="{AC38438B-7FEF-4828-98EE-5B617FF1D7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69" r="1"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581138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4D8D136-668D-447B-99C6-021372E24EA6}"/>
              </a:ext>
            </a:extLst>
          </p:cNvPr>
          <p:cNvSpPr>
            <a:spLocks noGrp="1"/>
          </p:cNvSpPr>
          <p:nvPr>
            <p:ph idx="1"/>
          </p:nvPr>
        </p:nvSpPr>
        <p:spPr>
          <a:xfrm>
            <a:off x="320040" y="218440"/>
            <a:ext cx="6670040" cy="6421120"/>
          </a:xfrm>
        </p:spPr>
        <p:txBody>
          <a:bodyPr>
            <a:noAutofit/>
          </a:bodyPr>
          <a:lstStyle/>
          <a:p>
            <a:pPr marL="0" indent="0">
              <a:buNone/>
            </a:pPr>
            <a:r>
              <a:rPr lang="nl-BE" sz="2400" b="1" i="0" dirty="0">
                <a:effectLst/>
              </a:rPr>
              <a:t>Art.</a:t>
            </a:r>
            <a:r>
              <a:rPr lang="nl-BE" sz="2400" b="1" i="0" dirty="0">
                <a:solidFill>
                  <a:srgbClr val="000000"/>
                </a:solidFill>
                <a:effectLst/>
              </a:rPr>
              <a:t> </a:t>
            </a:r>
            <a:r>
              <a:rPr lang="nl-BE" sz="2400" b="1" i="0" dirty="0">
                <a:effectLst/>
              </a:rPr>
              <a:t>7:56</a:t>
            </a:r>
            <a:r>
              <a:rPr lang="nl-BE" sz="2400" b="1" i="0" dirty="0">
                <a:solidFill>
                  <a:srgbClr val="000000"/>
                </a:solidFill>
                <a:effectLst/>
              </a:rPr>
              <a:t>.</a:t>
            </a:r>
            <a:r>
              <a:rPr lang="nl-BE" sz="2400" i="0" dirty="0">
                <a:solidFill>
                  <a:srgbClr val="000000"/>
                </a:solidFill>
                <a:effectLst/>
              </a:rPr>
              <a:t>§ 1. Overeenkomsten kunnen de uitoefening van het stemrecht regelen.</a:t>
            </a:r>
            <a:br>
              <a:rPr lang="nl-BE" sz="2400" dirty="0"/>
            </a:br>
            <a:r>
              <a:rPr lang="nl-BE" sz="2400" i="0" dirty="0">
                <a:solidFill>
                  <a:srgbClr val="000000"/>
                </a:solidFill>
                <a:effectLst/>
              </a:rPr>
              <a:t>  Deze overeenkomsten moeten in de tijd beperkt zijn en mogen niet strijdig zijn met het belang van de vennootschap.</a:t>
            </a:r>
            <a:br>
              <a:rPr lang="nl-BE" sz="2400" dirty="0"/>
            </a:br>
            <a:r>
              <a:rPr lang="nl-BE" sz="2400" i="0" dirty="0">
                <a:solidFill>
                  <a:srgbClr val="000000"/>
                </a:solidFill>
                <a:effectLst/>
              </a:rPr>
              <a:t>  Zijn nietig:</a:t>
            </a:r>
            <a:br>
              <a:rPr lang="nl-BE" sz="2400" dirty="0"/>
            </a:br>
            <a:r>
              <a:rPr lang="nl-BE" sz="2400" i="0" dirty="0">
                <a:solidFill>
                  <a:srgbClr val="000000"/>
                </a:solidFill>
                <a:effectLst/>
              </a:rPr>
              <a:t>  1° overeenkomsten die strijdig zijn met de bepalingen van dit wetboek;</a:t>
            </a:r>
            <a:br>
              <a:rPr lang="nl-BE" sz="2400" dirty="0"/>
            </a:br>
            <a:r>
              <a:rPr lang="nl-BE" sz="2400" i="0" dirty="0">
                <a:solidFill>
                  <a:srgbClr val="000000"/>
                </a:solidFill>
                <a:effectLst/>
              </a:rPr>
              <a:t>  2° overeenkomsten waarbij een aandeelhouder zich ertoe verbindt te stemmen overeenkomstig de richtlijnen van de vennootschap, van een dochtervennootschap of nog van een van de organen van die vennootschappen;</a:t>
            </a:r>
            <a:br>
              <a:rPr lang="nl-BE" sz="2400" dirty="0"/>
            </a:br>
            <a:r>
              <a:rPr lang="nl-BE" sz="2400" i="0" dirty="0">
                <a:solidFill>
                  <a:srgbClr val="000000"/>
                </a:solidFill>
                <a:effectLst/>
              </a:rPr>
              <a:t>  3° overeenkomsten waarbij een aandeelhouder of een andere effectenhouder zich tegenover diezelfde vennootschappen of diezelfde organen verbindt om de voorstellen van de organen van de vennootschap goed te keuren.</a:t>
            </a:r>
            <a:endParaRPr lang="nl-BE" sz="2400" dirty="0"/>
          </a:p>
        </p:txBody>
      </p:sp>
      <p:sp>
        <p:nvSpPr>
          <p:cNvPr id="2" name="Content Placeholder 4">
            <a:extLst>
              <a:ext uri="{FF2B5EF4-FFF2-40B4-BE49-F238E27FC236}">
                <a16:creationId xmlns:a16="http://schemas.microsoft.com/office/drawing/2014/main" id="{DAFEE2C5-DA74-16D9-38C1-55486A946690}"/>
              </a:ext>
            </a:extLst>
          </p:cNvPr>
          <p:cNvSpPr txBox="1">
            <a:spLocks/>
          </p:cNvSpPr>
          <p:nvPr/>
        </p:nvSpPr>
        <p:spPr>
          <a:xfrm>
            <a:off x="8117841" y="655320"/>
            <a:ext cx="3891280" cy="43637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BE" sz="2400" b="1" dirty="0"/>
              <a:t>Art.</a:t>
            </a:r>
            <a:r>
              <a:rPr lang="nl-BE" sz="2400" b="1" dirty="0">
                <a:solidFill>
                  <a:srgbClr val="000000"/>
                </a:solidFill>
              </a:rPr>
              <a:t> </a:t>
            </a:r>
            <a:r>
              <a:rPr lang="nl-BE" sz="2400" b="1" dirty="0"/>
              <a:t>7:155</a:t>
            </a:r>
            <a:r>
              <a:rPr lang="nl-BE" sz="2400" dirty="0"/>
              <a:t>: procedure soortwijziging</a:t>
            </a:r>
          </a:p>
          <a:p>
            <a:r>
              <a:rPr lang="nl-BE" sz="2400" dirty="0"/>
              <a:t>quorum en meerderheid statutenwijziging</a:t>
            </a:r>
          </a:p>
          <a:p>
            <a:r>
              <a:rPr lang="nl-BE" sz="2400" dirty="0"/>
              <a:t>dwingend recht</a:t>
            </a:r>
          </a:p>
          <a:p>
            <a:endParaRPr lang="nl-BE" sz="2400" dirty="0"/>
          </a:p>
          <a:p>
            <a:endParaRPr lang="nl-BE" sz="2400" dirty="0"/>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C8A239E1-3FE1-2610-4769-0D6368520B5D}"/>
                  </a:ext>
                </a:extLst>
              </p14:cNvPr>
              <p14:cNvContentPartPr/>
              <p14:nvPr/>
            </p14:nvContentPartPr>
            <p14:xfrm>
              <a:off x="876240" y="2419200"/>
              <a:ext cx="4858200" cy="64080"/>
            </p14:xfrm>
          </p:contentPart>
        </mc:Choice>
        <mc:Fallback xmlns="">
          <p:pic>
            <p:nvPicPr>
              <p:cNvPr id="3" name="Ink 2">
                <a:extLst>
                  <a:ext uri="{FF2B5EF4-FFF2-40B4-BE49-F238E27FC236}">
                    <a16:creationId xmlns:a16="http://schemas.microsoft.com/office/drawing/2014/main" id="{C8A239E1-3FE1-2610-4769-0D6368520B5D}"/>
                  </a:ext>
                </a:extLst>
              </p:cNvPr>
              <p:cNvPicPr/>
              <p:nvPr/>
            </p:nvPicPr>
            <p:blipFill>
              <a:blip r:embed="rId3"/>
              <a:stretch>
                <a:fillRect/>
              </a:stretch>
            </p:blipFill>
            <p:spPr>
              <a:xfrm>
                <a:off x="860400" y="2355840"/>
                <a:ext cx="488952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A20C48BE-8B78-2DD3-70EF-3D5749AEC79C}"/>
                  </a:ext>
                </a:extLst>
              </p14:cNvPr>
              <p14:cNvContentPartPr/>
              <p14:nvPr/>
            </p14:nvContentPartPr>
            <p14:xfrm>
              <a:off x="482760" y="2698920"/>
              <a:ext cx="3391200" cy="133560"/>
            </p14:xfrm>
          </p:contentPart>
        </mc:Choice>
        <mc:Fallback xmlns="">
          <p:pic>
            <p:nvPicPr>
              <p:cNvPr id="6" name="Ink 5">
                <a:extLst>
                  <a:ext uri="{FF2B5EF4-FFF2-40B4-BE49-F238E27FC236}">
                    <a16:creationId xmlns:a16="http://schemas.microsoft.com/office/drawing/2014/main" id="{A20C48BE-8B78-2DD3-70EF-3D5749AEC79C}"/>
                  </a:ext>
                </a:extLst>
              </p:cNvPr>
              <p:cNvPicPr/>
              <p:nvPr/>
            </p:nvPicPr>
            <p:blipFill>
              <a:blip r:embed="rId5"/>
              <a:stretch>
                <a:fillRect/>
              </a:stretch>
            </p:blipFill>
            <p:spPr>
              <a:xfrm>
                <a:off x="466920" y="2635560"/>
                <a:ext cx="3422520" cy="2602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A37D6F59-E1BB-6D12-F52A-326C6FD0F66F}"/>
                  </a:ext>
                </a:extLst>
              </p14:cNvPr>
              <p14:cNvContentPartPr/>
              <p14:nvPr/>
            </p14:nvContentPartPr>
            <p14:xfrm>
              <a:off x="6496200" y="1835280"/>
              <a:ext cx="1416240" cy="762120"/>
            </p14:xfrm>
          </p:contentPart>
        </mc:Choice>
        <mc:Fallback xmlns="">
          <p:pic>
            <p:nvPicPr>
              <p:cNvPr id="7" name="Ink 6">
                <a:extLst>
                  <a:ext uri="{FF2B5EF4-FFF2-40B4-BE49-F238E27FC236}">
                    <a16:creationId xmlns:a16="http://schemas.microsoft.com/office/drawing/2014/main" id="{A37D6F59-E1BB-6D12-F52A-326C6FD0F66F}"/>
                  </a:ext>
                </a:extLst>
              </p:cNvPr>
              <p:cNvPicPr/>
              <p:nvPr/>
            </p:nvPicPr>
            <p:blipFill>
              <a:blip r:embed="rId7"/>
              <a:stretch>
                <a:fillRect/>
              </a:stretch>
            </p:blipFill>
            <p:spPr>
              <a:xfrm>
                <a:off x="6486840" y="1825920"/>
                <a:ext cx="1434960" cy="780840"/>
              </a:xfrm>
              <a:prstGeom prst="rect">
                <a:avLst/>
              </a:prstGeom>
            </p:spPr>
          </p:pic>
        </mc:Fallback>
      </mc:AlternateContent>
    </p:spTree>
    <p:extLst>
      <p:ext uri="{BB962C8B-B14F-4D97-AF65-F5344CB8AC3E}">
        <p14:creationId xmlns:p14="http://schemas.microsoft.com/office/powerpoint/2010/main" val="4291841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3"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2000" fill="hold"/>
                                        <p:tgtEl>
                                          <p:spTgt spid="7"/>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E3957"/>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s://corporatefinancelab.files.wordpress.com/2023/05/hallemeesch-vs-clottens-finaal-002.jpg?w=1200">
            <a:extLst>
              <a:ext uri="{FF2B5EF4-FFF2-40B4-BE49-F238E27FC236}">
                <a16:creationId xmlns:a16="http://schemas.microsoft.com/office/drawing/2014/main" id="{9E285C4E-D15B-4022-9029-7F4A54FB92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552" y="655796"/>
            <a:ext cx="9860281" cy="5546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9712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B6C0A1-C89C-BB40-B85A-9E3A7A204505}"/>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Tree>
    <p:extLst>
      <p:ext uri="{BB962C8B-B14F-4D97-AF65-F5344CB8AC3E}">
        <p14:creationId xmlns:p14="http://schemas.microsoft.com/office/powerpoint/2010/main" val="151954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25FB47F-7941-4F1A-BA10-8CC31F5CF238}"/>
              </a:ext>
            </a:extLst>
          </p:cNvPr>
          <p:cNvSpPr>
            <a:spLocks noGrp="1"/>
          </p:cNvSpPr>
          <p:nvPr>
            <p:ph idx="1"/>
          </p:nvPr>
        </p:nvSpPr>
        <p:spPr>
          <a:xfrm>
            <a:off x="3517577" y="691693"/>
            <a:ext cx="5318234" cy="4101042"/>
          </a:xfrm>
        </p:spPr>
        <p:txBody>
          <a:bodyPr>
            <a:normAutofit/>
          </a:bodyPr>
          <a:lstStyle/>
          <a:p>
            <a:pPr marL="0" indent="0" algn="ctr">
              <a:buNone/>
            </a:pPr>
            <a:r>
              <a:rPr lang="nl-BE" b="1" dirty="0"/>
              <a:t>‘Aandeelhouders van een bepaalde soort kunnen zich ertoe verbinden om een soortwijziging steeds goed te keuren (en aldus te verzaken aan hun recht op bescherming inzake soortwijziging)’</a:t>
            </a:r>
          </a:p>
        </p:txBody>
      </p:sp>
      <p:sp>
        <p:nvSpPr>
          <p:cNvPr id="16" name="Content Placeholder 2">
            <a:extLst>
              <a:ext uri="{FF2B5EF4-FFF2-40B4-BE49-F238E27FC236}">
                <a16:creationId xmlns:a16="http://schemas.microsoft.com/office/drawing/2014/main" id="{C5B4D4AC-3518-43BE-A969-497281085FA1}"/>
              </a:ext>
            </a:extLst>
          </p:cNvPr>
          <p:cNvSpPr txBox="1">
            <a:spLocks/>
          </p:cNvSpPr>
          <p:nvPr/>
        </p:nvSpPr>
        <p:spPr>
          <a:xfrm>
            <a:off x="3606640" y="3882675"/>
            <a:ext cx="5318234" cy="41010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800" b="1" dirty="0">
                <a:solidFill>
                  <a:schemeClr val="accent6">
                    <a:lumMod val="50000"/>
                  </a:schemeClr>
                </a:solidFill>
              </a:rPr>
              <a:t>PRO</a:t>
            </a:r>
            <a:br>
              <a:rPr lang="en-US" sz="4800" dirty="0">
                <a:solidFill>
                  <a:schemeClr val="tx1">
                    <a:lumMod val="85000"/>
                    <a:lumOff val="15000"/>
                  </a:schemeClr>
                </a:solidFill>
              </a:rPr>
            </a:br>
            <a:endParaRPr lang="en-US" sz="4800" dirty="0">
              <a:solidFill>
                <a:schemeClr val="tx1">
                  <a:lumMod val="85000"/>
                  <a:lumOff val="15000"/>
                </a:schemeClr>
              </a:solidFill>
            </a:endParaRPr>
          </a:p>
          <a:p>
            <a:pPr marL="0" indent="0" algn="ctr">
              <a:buFont typeface="Arial" panose="020B0604020202020204" pitchFamily="34" charset="0"/>
              <a:buNone/>
            </a:pPr>
            <a:r>
              <a:rPr lang="en-US" sz="4800" dirty="0">
                <a:solidFill>
                  <a:schemeClr val="tx1">
                    <a:lumMod val="85000"/>
                    <a:lumOff val="15000"/>
                  </a:schemeClr>
                </a:solidFill>
              </a:rPr>
              <a:t>Nick Hallemeesch</a:t>
            </a:r>
            <a:endParaRPr lang="en-US" sz="2400" dirty="0">
              <a:solidFill>
                <a:schemeClr val="tx1">
                  <a:lumMod val="85000"/>
                  <a:lumOff val="15000"/>
                </a:schemeClr>
              </a:solidFill>
            </a:endParaRPr>
          </a:p>
          <a:p>
            <a:pPr marL="0" indent="0" algn="ctr">
              <a:buFont typeface="Arial" panose="020B0604020202020204" pitchFamily="34" charset="0"/>
              <a:buNone/>
            </a:pPr>
            <a:r>
              <a:rPr lang="en-US" sz="2400" dirty="0">
                <a:solidFill>
                  <a:schemeClr val="tx1">
                    <a:lumMod val="85000"/>
                    <a:lumOff val="15000"/>
                  </a:schemeClr>
                </a:solidFill>
              </a:rPr>
              <a:t>ULB</a:t>
            </a:r>
            <a:endParaRPr lang="nl-BE" sz="2400" dirty="0">
              <a:solidFill>
                <a:schemeClr val="tx1">
                  <a:lumMod val="85000"/>
                  <a:lumOff val="15000"/>
                </a:schemeClr>
              </a:solidFill>
            </a:endParaRPr>
          </a:p>
        </p:txBody>
      </p:sp>
    </p:spTree>
    <p:extLst>
      <p:ext uri="{BB962C8B-B14F-4D97-AF65-F5344CB8AC3E}">
        <p14:creationId xmlns:p14="http://schemas.microsoft.com/office/powerpoint/2010/main" val="575488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96C08-9E77-4F23-91EA-D8E0A3886200}"/>
              </a:ext>
            </a:extLst>
          </p:cNvPr>
          <p:cNvSpPr>
            <a:spLocks noGrp="1"/>
          </p:cNvSpPr>
          <p:nvPr>
            <p:ph type="title"/>
          </p:nvPr>
        </p:nvSpPr>
        <p:spPr/>
        <p:txBody>
          <a:bodyPr/>
          <a:lstStyle/>
          <a:p>
            <a:r>
              <a:rPr lang="nl-BE"/>
              <a:t>Waarover gaat het?</a:t>
            </a:r>
          </a:p>
        </p:txBody>
      </p:sp>
      <p:sp>
        <p:nvSpPr>
          <p:cNvPr id="5" name="Oval 4"/>
          <p:cNvSpPr/>
          <p:nvPr/>
        </p:nvSpPr>
        <p:spPr>
          <a:xfrm>
            <a:off x="4318958" y="4509896"/>
            <a:ext cx="1777042" cy="1017917"/>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4392282" y="4834188"/>
            <a:ext cx="163039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rPr>
              <a:t>Vennootschap</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17991" y="2153123"/>
            <a:ext cx="778973" cy="1179726"/>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40367" y="2153123"/>
            <a:ext cx="596737" cy="1179726"/>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21254" y="2153123"/>
            <a:ext cx="596737" cy="1179726"/>
          </a:xfrm>
          <a:prstGeom prst="rect">
            <a:avLst/>
          </a:prstGeom>
        </p:spPr>
      </p:pic>
      <p:cxnSp>
        <p:nvCxnSpPr>
          <p:cNvPr id="13" name="Straight Connector 12"/>
          <p:cNvCxnSpPr>
            <a:endCxn id="5" idx="0"/>
          </p:cNvCxnSpPr>
          <p:nvPr/>
        </p:nvCxnSpPr>
        <p:spPr>
          <a:xfrm>
            <a:off x="4598145" y="3483352"/>
            <a:ext cx="609334" cy="10265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endCxn id="5" idx="0"/>
          </p:cNvCxnSpPr>
          <p:nvPr/>
        </p:nvCxnSpPr>
        <p:spPr>
          <a:xfrm>
            <a:off x="5207478" y="3483352"/>
            <a:ext cx="1" cy="10265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5" idx="0"/>
          </p:cNvCxnSpPr>
          <p:nvPr/>
        </p:nvCxnSpPr>
        <p:spPr>
          <a:xfrm flipH="1">
            <a:off x="5207479" y="3483352"/>
            <a:ext cx="609333" cy="10265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7" name="Picture 26"/>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8659" y="2107626"/>
            <a:ext cx="1357488" cy="1357488"/>
          </a:xfrm>
          <a:prstGeom prst="rect">
            <a:avLst/>
          </a:prstGeom>
        </p:spPr>
      </p:pic>
      <p:grpSp>
        <p:nvGrpSpPr>
          <p:cNvPr id="28" name="Group 27"/>
          <p:cNvGrpSpPr/>
          <p:nvPr/>
        </p:nvGrpSpPr>
        <p:grpSpPr>
          <a:xfrm>
            <a:off x="1612472" y="2101364"/>
            <a:ext cx="1062359" cy="1283243"/>
            <a:chOff x="5976796" y="3219746"/>
            <a:chExt cx="1915850" cy="2530562"/>
          </a:xfrm>
        </p:grpSpPr>
        <p:pic>
          <p:nvPicPr>
            <p:cNvPr id="29" name="Picture 28"/>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573533" y="3219746"/>
              <a:ext cx="778973" cy="1179726"/>
            </a:xfrm>
            <a:prstGeom prst="rect">
              <a:avLst/>
            </a:prstGeom>
          </p:spPr>
        </p:pic>
        <p:pic>
          <p:nvPicPr>
            <p:cNvPr id="30" name="Picture 29"/>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295909" y="3219746"/>
              <a:ext cx="596737" cy="1179726"/>
            </a:xfrm>
            <a:prstGeom prst="rect">
              <a:avLst/>
            </a:prstGeom>
          </p:spPr>
        </p:pic>
        <p:pic>
          <p:nvPicPr>
            <p:cNvPr id="31" name="Picture 3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976796" y="3219746"/>
              <a:ext cx="596737" cy="1179726"/>
            </a:xfrm>
            <a:prstGeom prst="rect">
              <a:avLst/>
            </a:prstGeom>
          </p:spPr>
        </p:pic>
        <p:pic>
          <p:nvPicPr>
            <p:cNvPr id="32" name="Picture 3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573533" y="4570582"/>
              <a:ext cx="778973" cy="1179726"/>
            </a:xfrm>
            <a:prstGeom prst="rect">
              <a:avLst/>
            </a:prstGeom>
          </p:spPr>
        </p:pic>
        <p:pic>
          <p:nvPicPr>
            <p:cNvPr id="33" name="Picture 3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295909" y="4570582"/>
              <a:ext cx="596737" cy="1179726"/>
            </a:xfrm>
            <a:prstGeom prst="rect">
              <a:avLst/>
            </a:prstGeom>
          </p:spPr>
        </p:pic>
        <p:pic>
          <p:nvPicPr>
            <p:cNvPr id="34" name="Picture 3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976796" y="4570582"/>
              <a:ext cx="596737" cy="1179726"/>
            </a:xfrm>
            <a:prstGeom prst="rect">
              <a:avLst/>
            </a:prstGeom>
          </p:spPr>
        </p:pic>
      </p:grpSp>
      <p:cxnSp>
        <p:nvCxnSpPr>
          <p:cNvPr id="36" name="Straight Connector 35"/>
          <p:cNvCxnSpPr>
            <a:endCxn id="5" idx="0"/>
          </p:cNvCxnSpPr>
          <p:nvPr/>
        </p:nvCxnSpPr>
        <p:spPr>
          <a:xfrm>
            <a:off x="2151971" y="3493359"/>
            <a:ext cx="3055508" cy="1016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38" name="Table 37"/>
          <p:cNvGraphicFramePr>
            <a:graphicFrameLocks noGrp="1"/>
          </p:cNvGraphicFramePr>
          <p:nvPr/>
        </p:nvGraphicFramePr>
        <p:xfrm>
          <a:off x="454600" y="5662298"/>
          <a:ext cx="5737996" cy="1112520"/>
        </p:xfrm>
        <a:graphic>
          <a:graphicData uri="http://schemas.openxmlformats.org/drawingml/2006/table">
            <a:tbl>
              <a:tblPr firstRow="1" bandRow="1">
                <a:tableStyleId>{5C22544A-7EE6-4342-B048-85BDC9FD1C3A}</a:tableStyleId>
              </a:tblPr>
              <a:tblGrid>
                <a:gridCol w="1163950">
                  <a:extLst>
                    <a:ext uri="{9D8B030D-6E8A-4147-A177-3AD203B41FA5}">
                      <a16:colId xmlns:a16="http://schemas.microsoft.com/office/drawing/2014/main" val="1080700856"/>
                    </a:ext>
                  </a:extLst>
                </a:gridCol>
                <a:gridCol w="1435201">
                  <a:extLst>
                    <a:ext uri="{9D8B030D-6E8A-4147-A177-3AD203B41FA5}">
                      <a16:colId xmlns:a16="http://schemas.microsoft.com/office/drawing/2014/main" val="1450291033"/>
                    </a:ext>
                  </a:extLst>
                </a:gridCol>
                <a:gridCol w="1614163">
                  <a:extLst>
                    <a:ext uri="{9D8B030D-6E8A-4147-A177-3AD203B41FA5}">
                      <a16:colId xmlns:a16="http://schemas.microsoft.com/office/drawing/2014/main" val="4186478901"/>
                    </a:ext>
                  </a:extLst>
                </a:gridCol>
                <a:gridCol w="1524682">
                  <a:extLst>
                    <a:ext uri="{9D8B030D-6E8A-4147-A177-3AD203B41FA5}">
                      <a16:colId xmlns:a16="http://schemas.microsoft.com/office/drawing/2014/main" val="55846015"/>
                    </a:ext>
                  </a:extLst>
                </a:gridCol>
              </a:tblGrid>
              <a:tr h="370840">
                <a:tc>
                  <a:txBody>
                    <a:bodyPr/>
                    <a:lstStyle/>
                    <a:p>
                      <a:endParaRPr lang="nl-BE"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chemeClr val="tx1"/>
                          </a:solidFill>
                        </a:rPr>
                        <a:t>Aandelen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chemeClr val="tx1"/>
                          </a:solidFill>
                        </a:rPr>
                        <a:t>Winstrechten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chemeClr val="tx1"/>
                          </a:solidFill>
                        </a:rPr>
                        <a:t>Stemrechten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742438"/>
                  </a:ext>
                </a:extLst>
              </a:tr>
              <a:tr h="370840">
                <a:tc>
                  <a:txBody>
                    <a:bodyPr/>
                    <a:lstStyle/>
                    <a:p>
                      <a:r>
                        <a:rPr lang="nl-BE" sz="1600">
                          <a:solidFill>
                            <a:schemeClr val="accent2"/>
                          </a:solidFill>
                        </a:rPr>
                        <a:t>Oprichters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chemeClr val="accent2"/>
                          </a:solidFill>
                        </a:rPr>
                        <a:t>74%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chemeClr val="accent2"/>
                          </a:solidFill>
                        </a:rPr>
                        <a:t>74%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chemeClr val="accent2"/>
                          </a:solidFill>
                        </a:rPr>
                        <a:t>c. 85%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8439362"/>
                  </a:ext>
                </a:extLst>
              </a:tr>
              <a:tr h="370840">
                <a:tc>
                  <a:txBody>
                    <a:bodyPr/>
                    <a:lstStyle/>
                    <a:p>
                      <a:r>
                        <a:rPr lang="nl-BE" sz="1600">
                          <a:solidFill>
                            <a:srgbClr val="00B050"/>
                          </a:solidFill>
                        </a:rPr>
                        <a:t>Personeel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rgbClr val="00B050"/>
                          </a:solidFill>
                        </a:rPr>
                        <a:t>26% (B)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rgbClr val="00B050"/>
                          </a:solidFill>
                        </a:rPr>
                        <a:t>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rgbClr val="00B050"/>
                          </a:solidFill>
                        </a:rPr>
                        <a:t>c.</a:t>
                      </a:r>
                      <a:r>
                        <a:rPr lang="nl-BE" sz="1600" baseline="0">
                          <a:solidFill>
                            <a:srgbClr val="00B050"/>
                          </a:solidFill>
                        </a:rPr>
                        <a:t> </a:t>
                      </a:r>
                      <a:r>
                        <a:rPr lang="nl-BE" sz="1600">
                          <a:solidFill>
                            <a:srgbClr val="00B050"/>
                          </a:solidFill>
                        </a:rPr>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530498"/>
                  </a:ext>
                </a:extLst>
              </a:tr>
            </a:tbl>
          </a:graphicData>
        </a:graphic>
      </p:graphicFrame>
      <p:sp>
        <p:nvSpPr>
          <p:cNvPr id="42" name="TextBox 41"/>
          <p:cNvSpPr txBox="1"/>
          <p:nvPr/>
        </p:nvSpPr>
        <p:spPr>
          <a:xfrm>
            <a:off x="5599146" y="3793752"/>
            <a:ext cx="60813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rPr>
              <a:t>74%</a:t>
            </a:r>
          </a:p>
        </p:txBody>
      </p:sp>
      <p:sp>
        <p:nvSpPr>
          <p:cNvPr id="44" name="TextBox 43"/>
          <p:cNvSpPr txBox="1"/>
          <p:nvPr/>
        </p:nvSpPr>
        <p:spPr>
          <a:xfrm>
            <a:off x="2804982" y="3903020"/>
            <a:ext cx="61676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rPr>
              <a:t>26%</a:t>
            </a:r>
          </a:p>
        </p:txBody>
      </p:sp>
      <p:sp>
        <p:nvSpPr>
          <p:cNvPr id="49" name="Rectangle 48"/>
          <p:cNvSpPr/>
          <p:nvPr/>
        </p:nvSpPr>
        <p:spPr>
          <a:xfrm>
            <a:off x="4086044" y="2063661"/>
            <a:ext cx="2242868" cy="1383279"/>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52" name="Rectangle 51"/>
          <p:cNvSpPr/>
          <p:nvPr/>
        </p:nvSpPr>
        <p:spPr>
          <a:xfrm>
            <a:off x="1581020" y="2063660"/>
            <a:ext cx="1130728" cy="1383279"/>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00B050"/>
              </a:solidFill>
              <a:effectLst/>
              <a:uLnTx/>
              <a:uFillTx/>
              <a:latin typeface="Calibri" panose="020F0502020204030204"/>
              <a:ea typeface="+mn-ea"/>
              <a:cs typeface="+mn-cs"/>
            </a:endParaRPr>
          </a:p>
        </p:txBody>
      </p:sp>
      <p:sp>
        <p:nvSpPr>
          <p:cNvPr id="50" name="TextBox 49"/>
          <p:cNvSpPr txBox="1"/>
          <p:nvPr/>
        </p:nvSpPr>
        <p:spPr>
          <a:xfrm>
            <a:off x="4071399" y="1700695"/>
            <a:ext cx="2281323" cy="33855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a:ln>
                  <a:noFill/>
                </a:ln>
                <a:solidFill>
                  <a:srgbClr val="ED7D31"/>
                </a:solidFill>
                <a:effectLst/>
                <a:uLnTx/>
                <a:uFillTx/>
                <a:latin typeface="Calibri" panose="020F0502020204030204"/>
                <a:ea typeface="+mn-ea"/>
                <a:cs typeface="+mn-cs"/>
              </a:rPr>
              <a:t>A-aandelen: 2 stemmen</a:t>
            </a:r>
          </a:p>
        </p:txBody>
      </p:sp>
      <p:sp>
        <p:nvSpPr>
          <p:cNvPr id="54" name="TextBox 53"/>
          <p:cNvSpPr txBox="1"/>
          <p:nvPr/>
        </p:nvSpPr>
        <p:spPr>
          <a:xfrm>
            <a:off x="1303667" y="1731708"/>
            <a:ext cx="2281323" cy="33855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a:ln>
                  <a:noFill/>
                </a:ln>
                <a:solidFill>
                  <a:srgbClr val="00B050"/>
                </a:solidFill>
                <a:effectLst/>
                <a:uLnTx/>
                <a:uFillTx/>
                <a:latin typeface="Calibri" panose="020F0502020204030204"/>
                <a:ea typeface="+mn-ea"/>
                <a:cs typeface="+mn-cs"/>
              </a:rPr>
              <a:t>B-aandelen: 1 stem</a:t>
            </a:r>
          </a:p>
        </p:txBody>
      </p:sp>
      <p:pic>
        <p:nvPicPr>
          <p:cNvPr id="55" name="Picture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40198" y="2153123"/>
            <a:ext cx="596737" cy="1179726"/>
          </a:xfrm>
          <a:prstGeom prst="rect">
            <a:avLst/>
          </a:prstGeom>
        </p:spPr>
      </p:pic>
      <p:pic>
        <p:nvPicPr>
          <p:cNvPr id="58" name="Picture 5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92095" y="3493359"/>
            <a:ext cx="633441" cy="490998"/>
          </a:xfrm>
          <a:prstGeom prst="rect">
            <a:avLst/>
          </a:prstGeom>
        </p:spPr>
      </p:pic>
      <p:sp>
        <p:nvSpPr>
          <p:cNvPr id="73" name="Vertical Scroll 72"/>
          <p:cNvSpPr/>
          <p:nvPr/>
        </p:nvSpPr>
        <p:spPr>
          <a:xfrm>
            <a:off x="7198011" y="3886157"/>
            <a:ext cx="552090" cy="611824"/>
          </a:xfrm>
          <a:prstGeom prst="verticalScroll">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TextBox 73"/>
          <p:cNvSpPr txBox="1"/>
          <p:nvPr/>
        </p:nvSpPr>
        <p:spPr>
          <a:xfrm>
            <a:off x="7311939" y="3997206"/>
            <a:ext cx="33037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ED7D31"/>
                </a:solidFill>
                <a:effectLst/>
                <a:uLnTx/>
                <a:uFillTx/>
                <a:latin typeface="Calibri" panose="020F0502020204030204"/>
                <a:ea typeface="+mn-ea"/>
                <a:cs typeface="+mn-cs"/>
              </a:rPr>
              <a:t>A</a:t>
            </a:r>
          </a:p>
        </p:txBody>
      </p:sp>
      <p:cxnSp>
        <p:nvCxnSpPr>
          <p:cNvPr id="79" name="Straight Arrow Connector 78"/>
          <p:cNvCxnSpPr>
            <a:stCxn id="55" idx="2"/>
          </p:cNvCxnSpPr>
          <p:nvPr/>
        </p:nvCxnSpPr>
        <p:spPr>
          <a:xfrm flipH="1">
            <a:off x="5903215" y="3332849"/>
            <a:ext cx="1935352" cy="13631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flipV="1">
            <a:off x="6016795" y="3384607"/>
            <a:ext cx="1872000" cy="13113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8356017" y="1785199"/>
            <a:ext cx="3757180" cy="156966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nl-BE" sz="1600" b="0" i="0" u="sng" strike="noStrike" kern="1200" cap="none" spc="0" normalizeH="0" baseline="0" noProof="0">
                <a:ln>
                  <a:noFill/>
                </a:ln>
                <a:solidFill>
                  <a:prstClr val="black"/>
                </a:solidFill>
                <a:effectLst/>
                <a:uLnTx/>
                <a:uFillTx/>
                <a:latin typeface="Calibri" panose="020F0502020204030204"/>
                <a:ea typeface="+mn-ea"/>
                <a:cs typeface="+mn-cs"/>
              </a:rPr>
              <a:t>Artikel 7:155 WVV</a:t>
            </a:r>
            <a:r>
              <a:rPr kumimoji="0" lang="nl-BE" sz="1600" b="0" i="0" u="none" strike="noStrike" kern="1200" cap="none" spc="0" normalizeH="0" baseline="0" noProof="0">
                <a:ln>
                  <a:noFill/>
                </a:ln>
                <a:solidFill>
                  <a:prstClr val="black"/>
                </a:solidFill>
                <a:effectLst/>
                <a:uLnTx/>
                <a:uFillTx/>
                <a:latin typeface="Calibri" panose="020F0502020204030204"/>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a:ln>
                  <a:noFill/>
                </a:ln>
                <a:solidFill>
                  <a:prstClr val="black"/>
                </a:solidFill>
                <a:effectLst/>
                <a:uLnTx/>
                <a:uFillTx/>
                <a:latin typeface="Calibri" panose="020F0502020204030204"/>
                <a:ea typeface="+mn-ea"/>
                <a:cs typeface="+mn-cs"/>
              </a:rPr>
              <a:t>“</a:t>
            </a:r>
            <a:r>
              <a:rPr kumimoji="0" lang="nl-NL" sz="1600" b="0" i="1" u="none" strike="noStrike" kern="1200" cap="none" spc="0" normalizeH="0" baseline="0" noProof="0">
                <a:ln>
                  <a:noFill/>
                </a:ln>
                <a:solidFill>
                  <a:prstClr val="black"/>
                </a:solidFill>
                <a:effectLst/>
                <a:uLnTx/>
                <a:uFillTx/>
                <a:latin typeface="Calibri" panose="020F0502020204030204"/>
                <a:ea typeface="+mn-ea"/>
                <a:cs typeface="+mn-cs"/>
              </a:rPr>
              <a:t>De uitgifte van nieuwe aandelen […] die niet evenredig aan het aantal uitgegeven aandelen […] binnen elke soort gebeurt, is een wijziging van de rechten verbonden aan elke soort.</a:t>
            </a:r>
            <a:r>
              <a:rPr kumimoji="0" lang="nl-NL" sz="1600" b="0" i="0" u="none" strike="noStrike" kern="1200" cap="none" spc="0" normalizeH="0" baseline="0" noProof="0">
                <a:ln>
                  <a:noFill/>
                </a:ln>
                <a:solidFill>
                  <a:prstClr val="black"/>
                </a:solidFill>
                <a:effectLst/>
                <a:uLnTx/>
                <a:uFillTx/>
                <a:latin typeface="Calibri" panose="020F0502020204030204"/>
                <a:ea typeface="+mn-ea"/>
                <a:cs typeface="+mn-cs"/>
              </a:rPr>
              <a:t>”</a:t>
            </a:r>
            <a:endParaRPr kumimoji="0" lang="nl-BE"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TextBox 86"/>
          <p:cNvSpPr txBox="1"/>
          <p:nvPr/>
        </p:nvSpPr>
        <p:spPr>
          <a:xfrm>
            <a:off x="8356017" y="3738858"/>
            <a:ext cx="3757180" cy="107721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a:ln>
                  <a:noFill/>
                </a:ln>
                <a:solidFill>
                  <a:prstClr val="black"/>
                </a:solidFill>
                <a:effectLst/>
                <a:uLnTx/>
                <a:uFillTx/>
                <a:latin typeface="Calibri" panose="020F0502020204030204"/>
                <a:ea typeface="+mn-ea"/>
                <a:cs typeface="+mn-cs"/>
              </a:rPr>
              <a:t>“</a:t>
            </a:r>
            <a:r>
              <a:rPr kumimoji="0" lang="nl-NL" sz="1600" b="0" i="1" u="none" strike="noStrike" kern="1200" cap="none" spc="0" normalizeH="0" baseline="0" noProof="0">
                <a:ln>
                  <a:noFill/>
                </a:ln>
                <a:solidFill>
                  <a:prstClr val="black"/>
                </a:solidFill>
                <a:effectLst/>
                <a:uLnTx/>
                <a:uFillTx/>
                <a:latin typeface="Calibri" panose="020F0502020204030204"/>
                <a:ea typeface="+mn-ea"/>
                <a:cs typeface="+mn-cs"/>
              </a:rPr>
              <a:t>het besluit </a:t>
            </a:r>
            <a:r>
              <a:rPr kumimoji="0" lang="nl-NL" sz="1600" b="0" i="1" u="sng" strike="noStrike" kern="1200" cap="none" spc="0" normalizeH="0" baseline="0" noProof="0">
                <a:ln>
                  <a:noFill/>
                </a:ln>
                <a:solidFill>
                  <a:prstClr val="black"/>
                </a:solidFill>
                <a:effectLst/>
                <a:uLnTx/>
                <a:uFillTx/>
                <a:latin typeface="Calibri" panose="020F0502020204030204"/>
                <a:ea typeface="+mn-ea"/>
                <a:cs typeface="+mn-cs"/>
              </a:rPr>
              <a:t>binnen elke soort</a:t>
            </a:r>
            <a:r>
              <a:rPr kumimoji="0" lang="nl-NL" sz="1600" b="0" i="1" u="none" strike="noStrike" kern="1200" cap="none" spc="0" normalizeH="0" baseline="0" noProof="0">
                <a:ln>
                  <a:noFill/>
                </a:ln>
                <a:solidFill>
                  <a:prstClr val="black"/>
                </a:solidFill>
                <a:effectLst/>
                <a:uLnTx/>
                <a:uFillTx/>
                <a:latin typeface="Calibri" panose="020F0502020204030204"/>
                <a:ea typeface="+mn-ea"/>
                <a:cs typeface="+mn-cs"/>
              </a:rPr>
              <a:t> moet worden genomen met naleving van de aanwezig-heids- en meerderheidsvereisten voorge-schreven voor een statutenwijziging</a:t>
            </a:r>
            <a:r>
              <a:rPr kumimoji="0" lang="nl-NL" sz="1600" b="0" i="0" u="none" strike="noStrike" kern="1200" cap="none" spc="0" normalizeH="0" baseline="0" noProof="0">
                <a:ln>
                  <a:noFill/>
                </a:ln>
                <a:solidFill>
                  <a:prstClr val="black"/>
                </a:solidFill>
                <a:effectLst/>
                <a:uLnTx/>
                <a:uFillTx/>
                <a:latin typeface="Calibri" panose="020F0502020204030204"/>
                <a:ea typeface="+mn-ea"/>
                <a:cs typeface="+mn-cs"/>
              </a:rPr>
              <a:t>”</a:t>
            </a:r>
            <a:endParaRPr kumimoji="0" lang="nl-BE"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Right Arrow 84"/>
          <p:cNvSpPr/>
          <p:nvPr/>
        </p:nvSpPr>
        <p:spPr>
          <a:xfrm rot="5400000">
            <a:off x="9904366" y="3414409"/>
            <a:ext cx="388432" cy="267703"/>
          </a:xfrm>
          <a:prstGeom prst="rightArrow">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 name="Right Arrow 88"/>
          <p:cNvSpPr/>
          <p:nvPr/>
        </p:nvSpPr>
        <p:spPr>
          <a:xfrm rot="5400000">
            <a:off x="9904366" y="4918562"/>
            <a:ext cx="388432" cy="267703"/>
          </a:xfrm>
          <a:prstGeom prst="rightArrow">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0" name="TextBox 89"/>
          <p:cNvSpPr txBox="1"/>
          <p:nvPr/>
        </p:nvSpPr>
        <p:spPr>
          <a:xfrm>
            <a:off x="8356017" y="5297555"/>
            <a:ext cx="375718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a:ln>
                  <a:noFill/>
                </a:ln>
                <a:solidFill>
                  <a:prstClr val="black"/>
                </a:solidFill>
                <a:effectLst/>
                <a:uLnTx/>
                <a:uFillTx/>
                <a:latin typeface="Calibri" panose="020F0502020204030204"/>
                <a:ea typeface="+mn-ea"/>
                <a:cs typeface="+mn-cs"/>
              </a:rPr>
              <a:t>veto-recht voor 25.1% van het personeel</a:t>
            </a:r>
            <a:endParaRPr kumimoji="0" lang="nl-BE"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3303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8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8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8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4" grpId="0"/>
      <p:bldP spid="49" grpId="0" animBg="1"/>
      <p:bldP spid="52" grpId="0" animBg="1"/>
      <p:bldP spid="50" grpId="0"/>
      <p:bldP spid="54" grpId="0"/>
      <p:bldP spid="73" grpId="0" animBg="1"/>
      <p:bldP spid="74" grpId="0"/>
      <p:bldP spid="84" grpId="0"/>
      <p:bldP spid="87" grpId="0"/>
      <p:bldP spid="85" grpId="0" animBg="1"/>
      <p:bldP spid="89" grpId="0" animBg="1"/>
      <p:bldP spid="9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96C08-9E77-4F23-91EA-D8E0A3886200}"/>
              </a:ext>
            </a:extLst>
          </p:cNvPr>
          <p:cNvSpPr>
            <a:spLocks noGrp="1"/>
          </p:cNvSpPr>
          <p:nvPr>
            <p:ph type="title"/>
          </p:nvPr>
        </p:nvSpPr>
        <p:spPr/>
        <p:txBody>
          <a:bodyPr/>
          <a:lstStyle/>
          <a:p>
            <a:r>
              <a:rPr lang="nl-BE"/>
              <a:t>Waarover gaat het?</a:t>
            </a:r>
          </a:p>
        </p:txBody>
      </p:sp>
      <p:sp>
        <p:nvSpPr>
          <p:cNvPr id="5" name="Oval 4"/>
          <p:cNvSpPr/>
          <p:nvPr/>
        </p:nvSpPr>
        <p:spPr>
          <a:xfrm>
            <a:off x="4318958" y="4509896"/>
            <a:ext cx="1777042" cy="1017917"/>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4392282" y="4834188"/>
            <a:ext cx="163039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rPr>
              <a:t>Vennootschap</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6706" y="2143116"/>
            <a:ext cx="778973" cy="1179726"/>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9082" y="2143116"/>
            <a:ext cx="596737" cy="1179726"/>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9969" y="2143116"/>
            <a:ext cx="596737" cy="1179726"/>
          </a:xfrm>
          <a:prstGeom prst="rect">
            <a:avLst/>
          </a:prstGeom>
        </p:spPr>
      </p:pic>
      <p:cxnSp>
        <p:nvCxnSpPr>
          <p:cNvPr id="13" name="Straight Connector 12"/>
          <p:cNvCxnSpPr/>
          <p:nvPr/>
        </p:nvCxnSpPr>
        <p:spPr>
          <a:xfrm>
            <a:off x="4586860" y="3473345"/>
            <a:ext cx="609334" cy="10265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196193" y="3473345"/>
            <a:ext cx="1" cy="10265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5196194" y="3473345"/>
            <a:ext cx="609333" cy="10265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7" name="Picture 26"/>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2374" y="2115857"/>
            <a:ext cx="1357488" cy="1357488"/>
          </a:xfrm>
          <a:prstGeom prst="rect">
            <a:avLst/>
          </a:prstGeom>
        </p:spPr>
      </p:pic>
      <p:grpSp>
        <p:nvGrpSpPr>
          <p:cNvPr id="28" name="Group 27"/>
          <p:cNvGrpSpPr/>
          <p:nvPr/>
        </p:nvGrpSpPr>
        <p:grpSpPr>
          <a:xfrm>
            <a:off x="1612472" y="2101364"/>
            <a:ext cx="1062359" cy="1283243"/>
            <a:chOff x="5976796" y="3219746"/>
            <a:chExt cx="1915850" cy="2530562"/>
          </a:xfrm>
        </p:grpSpPr>
        <p:pic>
          <p:nvPicPr>
            <p:cNvPr id="29" name="Picture 28"/>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573533" y="3219746"/>
              <a:ext cx="778973" cy="1179726"/>
            </a:xfrm>
            <a:prstGeom prst="rect">
              <a:avLst/>
            </a:prstGeom>
          </p:spPr>
        </p:pic>
        <p:pic>
          <p:nvPicPr>
            <p:cNvPr id="30" name="Picture 29"/>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295909" y="3219746"/>
              <a:ext cx="596737" cy="1179726"/>
            </a:xfrm>
            <a:prstGeom prst="rect">
              <a:avLst/>
            </a:prstGeom>
          </p:spPr>
        </p:pic>
        <p:pic>
          <p:nvPicPr>
            <p:cNvPr id="31" name="Picture 3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976796" y="3219746"/>
              <a:ext cx="596737" cy="1179726"/>
            </a:xfrm>
            <a:prstGeom prst="rect">
              <a:avLst/>
            </a:prstGeom>
          </p:spPr>
        </p:pic>
        <p:pic>
          <p:nvPicPr>
            <p:cNvPr id="32" name="Picture 3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573533" y="4570582"/>
              <a:ext cx="778973" cy="1179726"/>
            </a:xfrm>
            <a:prstGeom prst="rect">
              <a:avLst/>
            </a:prstGeom>
          </p:spPr>
        </p:pic>
        <p:pic>
          <p:nvPicPr>
            <p:cNvPr id="33" name="Picture 3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295909" y="4570582"/>
              <a:ext cx="596737" cy="1179726"/>
            </a:xfrm>
            <a:prstGeom prst="rect">
              <a:avLst/>
            </a:prstGeom>
          </p:spPr>
        </p:pic>
        <p:pic>
          <p:nvPicPr>
            <p:cNvPr id="34" name="Picture 3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976796" y="4570582"/>
              <a:ext cx="596737" cy="1179726"/>
            </a:xfrm>
            <a:prstGeom prst="rect">
              <a:avLst/>
            </a:prstGeom>
          </p:spPr>
        </p:pic>
      </p:grpSp>
      <p:cxnSp>
        <p:nvCxnSpPr>
          <p:cNvPr id="36" name="Straight Connector 35"/>
          <p:cNvCxnSpPr>
            <a:endCxn id="5" idx="0"/>
          </p:cNvCxnSpPr>
          <p:nvPr/>
        </p:nvCxnSpPr>
        <p:spPr>
          <a:xfrm>
            <a:off x="2151971" y="3493359"/>
            <a:ext cx="3055508" cy="1016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38" name="Table 37"/>
          <p:cNvGraphicFramePr>
            <a:graphicFrameLocks noGrp="1"/>
          </p:cNvGraphicFramePr>
          <p:nvPr/>
        </p:nvGraphicFramePr>
        <p:xfrm>
          <a:off x="454600" y="5662298"/>
          <a:ext cx="5737996" cy="1112520"/>
        </p:xfrm>
        <a:graphic>
          <a:graphicData uri="http://schemas.openxmlformats.org/drawingml/2006/table">
            <a:tbl>
              <a:tblPr firstRow="1" bandRow="1">
                <a:tableStyleId>{5C22544A-7EE6-4342-B048-85BDC9FD1C3A}</a:tableStyleId>
              </a:tblPr>
              <a:tblGrid>
                <a:gridCol w="1163950">
                  <a:extLst>
                    <a:ext uri="{9D8B030D-6E8A-4147-A177-3AD203B41FA5}">
                      <a16:colId xmlns:a16="http://schemas.microsoft.com/office/drawing/2014/main" val="1080700856"/>
                    </a:ext>
                  </a:extLst>
                </a:gridCol>
                <a:gridCol w="1435201">
                  <a:extLst>
                    <a:ext uri="{9D8B030D-6E8A-4147-A177-3AD203B41FA5}">
                      <a16:colId xmlns:a16="http://schemas.microsoft.com/office/drawing/2014/main" val="1450291033"/>
                    </a:ext>
                  </a:extLst>
                </a:gridCol>
                <a:gridCol w="1614163">
                  <a:extLst>
                    <a:ext uri="{9D8B030D-6E8A-4147-A177-3AD203B41FA5}">
                      <a16:colId xmlns:a16="http://schemas.microsoft.com/office/drawing/2014/main" val="4186478901"/>
                    </a:ext>
                  </a:extLst>
                </a:gridCol>
                <a:gridCol w="1524682">
                  <a:extLst>
                    <a:ext uri="{9D8B030D-6E8A-4147-A177-3AD203B41FA5}">
                      <a16:colId xmlns:a16="http://schemas.microsoft.com/office/drawing/2014/main" val="55846015"/>
                    </a:ext>
                  </a:extLst>
                </a:gridCol>
              </a:tblGrid>
              <a:tr h="370840">
                <a:tc>
                  <a:txBody>
                    <a:bodyPr/>
                    <a:lstStyle/>
                    <a:p>
                      <a:endParaRPr lang="nl-BE"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chemeClr val="tx1"/>
                          </a:solidFill>
                        </a:rPr>
                        <a:t>Aandelen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chemeClr val="tx1"/>
                          </a:solidFill>
                        </a:rPr>
                        <a:t>Winstrechten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chemeClr val="tx1"/>
                          </a:solidFill>
                        </a:rPr>
                        <a:t>Stemrechten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742438"/>
                  </a:ext>
                </a:extLst>
              </a:tr>
              <a:tr h="370840">
                <a:tc>
                  <a:txBody>
                    <a:bodyPr/>
                    <a:lstStyle/>
                    <a:p>
                      <a:r>
                        <a:rPr lang="nl-BE" sz="1600">
                          <a:solidFill>
                            <a:schemeClr val="accent2"/>
                          </a:solidFill>
                        </a:rPr>
                        <a:t>Oprichters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chemeClr val="accent2"/>
                          </a:solidFill>
                        </a:rPr>
                        <a:t>74%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chemeClr val="accent2"/>
                          </a:solidFill>
                        </a:rPr>
                        <a:t>74%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chemeClr val="accent2"/>
                          </a:solidFill>
                        </a:rPr>
                        <a:t>c. 85%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8439362"/>
                  </a:ext>
                </a:extLst>
              </a:tr>
              <a:tr h="370840">
                <a:tc>
                  <a:txBody>
                    <a:bodyPr/>
                    <a:lstStyle/>
                    <a:p>
                      <a:r>
                        <a:rPr lang="nl-BE" sz="1600">
                          <a:solidFill>
                            <a:srgbClr val="00B050"/>
                          </a:solidFill>
                        </a:rPr>
                        <a:t>Personeel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rgbClr val="00B050"/>
                          </a:solidFill>
                        </a:rPr>
                        <a:t>26% (B)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rgbClr val="00B050"/>
                          </a:solidFill>
                        </a:rPr>
                        <a:t>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rgbClr val="00B050"/>
                          </a:solidFill>
                        </a:rPr>
                        <a:t>c.</a:t>
                      </a:r>
                      <a:r>
                        <a:rPr lang="nl-BE" sz="1600" baseline="0">
                          <a:solidFill>
                            <a:srgbClr val="00B050"/>
                          </a:solidFill>
                        </a:rPr>
                        <a:t> </a:t>
                      </a:r>
                      <a:r>
                        <a:rPr lang="nl-BE" sz="1600">
                          <a:solidFill>
                            <a:srgbClr val="00B050"/>
                          </a:solidFill>
                        </a:rPr>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530498"/>
                  </a:ext>
                </a:extLst>
              </a:tr>
            </a:tbl>
          </a:graphicData>
        </a:graphic>
      </p:graphicFrame>
      <p:sp>
        <p:nvSpPr>
          <p:cNvPr id="42" name="TextBox 41"/>
          <p:cNvSpPr txBox="1"/>
          <p:nvPr/>
        </p:nvSpPr>
        <p:spPr>
          <a:xfrm>
            <a:off x="5587861" y="3783745"/>
            <a:ext cx="60813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rPr>
              <a:t>74%</a:t>
            </a:r>
          </a:p>
        </p:txBody>
      </p:sp>
      <p:sp>
        <p:nvSpPr>
          <p:cNvPr id="44" name="TextBox 43"/>
          <p:cNvSpPr txBox="1"/>
          <p:nvPr/>
        </p:nvSpPr>
        <p:spPr>
          <a:xfrm>
            <a:off x="2804982" y="3903020"/>
            <a:ext cx="61676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rPr>
              <a:t>26%</a:t>
            </a:r>
          </a:p>
        </p:txBody>
      </p:sp>
      <p:sp>
        <p:nvSpPr>
          <p:cNvPr id="49" name="Rectangle 48"/>
          <p:cNvSpPr/>
          <p:nvPr/>
        </p:nvSpPr>
        <p:spPr>
          <a:xfrm>
            <a:off x="4074759" y="2053654"/>
            <a:ext cx="2242868" cy="1383279"/>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52" name="Rectangle 51"/>
          <p:cNvSpPr/>
          <p:nvPr/>
        </p:nvSpPr>
        <p:spPr>
          <a:xfrm>
            <a:off x="1581020" y="2063660"/>
            <a:ext cx="1130728" cy="1383279"/>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00B050"/>
              </a:solidFill>
              <a:effectLst/>
              <a:uLnTx/>
              <a:uFillTx/>
              <a:latin typeface="Calibri" panose="020F0502020204030204"/>
              <a:ea typeface="+mn-ea"/>
              <a:cs typeface="+mn-cs"/>
            </a:endParaRPr>
          </a:p>
        </p:txBody>
      </p:sp>
      <p:sp>
        <p:nvSpPr>
          <p:cNvPr id="84" name="TextBox 83"/>
          <p:cNvSpPr txBox="1"/>
          <p:nvPr/>
        </p:nvSpPr>
        <p:spPr>
          <a:xfrm>
            <a:off x="7596620" y="1814947"/>
            <a:ext cx="3757180" cy="156966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nl-BE" sz="1600" b="0" i="0" u="sng" strike="noStrike" kern="1200" cap="none" spc="0" normalizeH="0" baseline="0" noProof="0">
                <a:ln>
                  <a:noFill/>
                </a:ln>
                <a:solidFill>
                  <a:prstClr val="black"/>
                </a:solidFill>
                <a:effectLst/>
                <a:uLnTx/>
                <a:uFillTx/>
                <a:latin typeface="Calibri" panose="020F0502020204030204"/>
                <a:ea typeface="+mn-ea"/>
                <a:cs typeface="+mn-cs"/>
              </a:rPr>
              <a:t>Artikel 7:56 WVV</a:t>
            </a:r>
            <a:r>
              <a:rPr kumimoji="0" lang="nl-BE" sz="1600" b="0" i="0" u="none" strike="noStrike" kern="1200" cap="none" spc="0" normalizeH="0" baseline="0" noProof="0">
                <a:ln>
                  <a:noFill/>
                </a:ln>
                <a:solidFill>
                  <a:prstClr val="black"/>
                </a:solidFill>
                <a:effectLst/>
                <a:uLnTx/>
                <a:uFillTx/>
                <a:latin typeface="Calibri" panose="020F0502020204030204"/>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a:ln>
                  <a:noFill/>
                </a:ln>
                <a:solidFill>
                  <a:prstClr val="black"/>
                </a:solidFill>
                <a:effectLst/>
                <a:uLnTx/>
                <a:uFillTx/>
                <a:latin typeface="Calibri" panose="020F0502020204030204"/>
                <a:ea typeface="+mn-ea"/>
                <a:cs typeface="+mn-cs"/>
              </a:rPr>
              <a:t>“</a:t>
            </a:r>
            <a:r>
              <a:rPr kumimoji="0" lang="nl-NL" sz="1600" b="0" i="1" u="none" strike="noStrike" kern="1200" cap="none" spc="0" normalizeH="0" baseline="0" noProof="0">
                <a:ln>
                  <a:noFill/>
                </a:ln>
                <a:solidFill>
                  <a:prstClr val="black"/>
                </a:solidFill>
                <a:effectLst/>
                <a:uLnTx/>
                <a:uFillTx/>
                <a:latin typeface="Calibri" panose="020F0502020204030204"/>
                <a:ea typeface="+mn-ea"/>
                <a:cs typeface="+mn-cs"/>
              </a:rPr>
              <a:t>Overeenkomsten kunnen de uitoefening van het stemrecht regelen. Deze overeenkomsten moeten in de tijd beperkt zijn en mogen niet strijdig zijn met het belang van de vennootschap.</a:t>
            </a:r>
            <a:r>
              <a:rPr kumimoji="0" lang="nl-NL" sz="1600" b="0" i="0" u="none" strike="noStrike" kern="1200" cap="none" spc="0" normalizeH="0" baseline="0" noProof="0">
                <a:ln>
                  <a:noFill/>
                </a:ln>
                <a:solidFill>
                  <a:prstClr val="black"/>
                </a:solidFill>
                <a:effectLst/>
                <a:uLnTx/>
                <a:uFillTx/>
                <a:latin typeface="Calibri" panose="020F0502020204030204"/>
                <a:ea typeface="+mn-ea"/>
                <a:cs typeface="+mn-cs"/>
              </a:rPr>
              <a:t>”</a:t>
            </a:r>
            <a:endParaRPr kumimoji="0" lang="nl-BE"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Rectangle 47"/>
          <p:cNvSpPr/>
          <p:nvPr/>
        </p:nvSpPr>
        <p:spPr>
          <a:xfrm>
            <a:off x="1436857" y="2001088"/>
            <a:ext cx="5030618" cy="147787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4" name="Vertical Scroll 3"/>
          <p:cNvSpPr/>
          <p:nvPr/>
        </p:nvSpPr>
        <p:spPr>
          <a:xfrm>
            <a:off x="7261111" y="3546201"/>
            <a:ext cx="4852085" cy="3026049"/>
          </a:xfrm>
          <a:prstGeom prst="verticalScroll">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p:cNvSpPr txBox="1"/>
          <p:nvPr/>
        </p:nvSpPr>
        <p:spPr>
          <a:xfrm>
            <a:off x="7762672" y="4045611"/>
            <a:ext cx="3803515" cy="120032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rPr>
              <a:t>“</a:t>
            </a:r>
            <a:r>
              <a:rPr kumimoji="0" lang="nl-BE" sz="1800" b="0" i="1" u="none" strike="noStrike" kern="1200" cap="none" spc="0" normalizeH="0" baseline="0" noProof="0">
                <a:ln>
                  <a:noFill/>
                </a:ln>
                <a:solidFill>
                  <a:prstClr val="black"/>
                </a:solidFill>
                <a:effectLst/>
                <a:uLnTx/>
                <a:uFillTx/>
                <a:latin typeface="Calibri" panose="020F0502020204030204"/>
                <a:ea typeface="+mn-ea"/>
                <a:cs typeface="+mn-cs"/>
              </a:rPr>
              <a:t>De B-aandeelhouders verbinden zich ertoe om in het kader van een proce-dure tot soortwijziging, steeds voor het relevante besluit te stemmen.”</a:t>
            </a:r>
          </a:p>
        </p:txBody>
      </p:sp>
      <p:cxnSp>
        <p:nvCxnSpPr>
          <p:cNvPr id="12" name="Straight Arrow Connector 11"/>
          <p:cNvCxnSpPr>
            <a:stCxn id="48" idx="3"/>
          </p:cNvCxnSpPr>
          <p:nvPr/>
        </p:nvCxnSpPr>
        <p:spPr>
          <a:xfrm>
            <a:off x="6467475" y="2740023"/>
            <a:ext cx="1129145" cy="73893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076414" y="3546201"/>
            <a:ext cx="322147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a:ln>
                  <a:noFill/>
                </a:ln>
                <a:solidFill>
                  <a:prstClr val="black"/>
                </a:solidFill>
                <a:effectLst/>
                <a:uLnTx/>
                <a:uFillTx/>
                <a:latin typeface="Calibri" panose="020F0502020204030204"/>
                <a:ea typeface="+mn-ea"/>
                <a:cs typeface="+mn-cs"/>
              </a:rPr>
              <a:t>Aandeelhoudersovereenkomst </a:t>
            </a:r>
          </a:p>
        </p:txBody>
      </p:sp>
    </p:spTree>
    <p:extLst>
      <p:ext uri="{BB962C8B-B14F-4D97-AF65-F5344CB8AC3E}">
        <p14:creationId xmlns:p14="http://schemas.microsoft.com/office/powerpoint/2010/main" val="399860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1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 grpId="0" animBg="1"/>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Aandeelhoudersovereenkomsten en dwingend recht</a:t>
            </a:r>
          </a:p>
        </p:txBody>
      </p:sp>
      <p:sp>
        <p:nvSpPr>
          <p:cNvPr id="3" name="Content Placeholder 2"/>
          <p:cNvSpPr>
            <a:spLocks noGrp="1"/>
          </p:cNvSpPr>
          <p:nvPr>
            <p:ph idx="1"/>
          </p:nvPr>
        </p:nvSpPr>
        <p:spPr>
          <a:xfrm>
            <a:off x="838200" y="1825624"/>
            <a:ext cx="11353800" cy="5032375"/>
          </a:xfrm>
        </p:spPr>
        <p:txBody>
          <a:bodyPr/>
          <a:lstStyle/>
          <a:p>
            <a:pPr marL="0" indent="0">
              <a:buNone/>
            </a:pPr>
            <a:r>
              <a:rPr lang="nl-BE"/>
              <a:t>Aandeelhoudersovereenkomsten zijn geen statuten:</a:t>
            </a:r>
          </a:p>
          <a:p>
            <a:r>
              <a:rPr lang="nl-BE"/>
              <a:t>Partijen:</a:t>
            </a:r>
          </a:p>
          <a:p>
            <a:pPr lvl="1" indent="-422275">
              <a:buFont typeface="Wingdings" panose="05000000000000000000" pitchFamily="2" charset="2"/>
              <a:buChar char="ü"/>
            </a:pPr>
            <a:r>
              <a:rPr lang="nl-BE" sz="2200"/>
              <a:t>Statuten binden de vennootschap (m.i.v. (bestuurs)organen) én alle aandeelhouders.</a:t>
            </a:r>
          </a:p>
          <a:p>
            <a:pPr lvl="1" indent="-422275">
              <a:buFont typeface="Wingdings" panose="05000000000000000000" pitchFamily="2" charset="2"/>
              <a:buChar char="ü"/>
            </a:pPr>
            <a:r>
              <a:rPr lang="nl-BE" sz="2200"/>
              <a:t>Aandeelhoudersovereenkomsten binden slechts de aandeelhouders die erbij partij zijn (art. 5:103 BW), met uitsluiting van:</a:t>
            </a:r>
          </a:p>
          <a:p>
            <a:pPr marL="1063625" lvl="2" indent="-342900">
              <a:buFont typeface="Wingdings" panose="05000000000000000000" pitchFamily="2" charset="2"/>
              <a:buChar char="v"/>
            </a:pPr>
            <a:r>
              <a:rPr lang="nl-BE"/>
              <a:t>de vennootschap (m.i.v. (bestuurs)organen; en</a:t>
            </a:r>
          </a:p>
          <a:p>
            <a:pPr marL="1063625" lvl="2" indent="-342900">
              <a:buFont typeface="Wingdings" panose="05000000000000000000" pitchFamily="2" charset="2"/>
              <a:buChar char="v"/>
            </a:pPr>
            <a:r>
              <a:rPr lang="nl-BE"/>
              <a:t>aandeelhouders die geen partij (willen) zijn.</a:t>
            </a:r>
          </a:p>
          <a:p>
            <a:r>
              <a:rPr lang="nl-BE"/>
              <a:t>Afdwinging:</a:t>
            </a:r>
          </a:p>
          <a:p>
            <a:pPr lvl="1" indent="-422275">
              <a:buFont typeface="Wingdings" panose="05000000000000000000" pitchFamily="2" charset="2"/>
              <a:buChar char="ü"/>
            </a:pPr>
            <a:r>
              <a:rPr lang="nl-BE" sz="2200"/>
              <a:t>Niet-naleving van statuten resulteert in principiële vernietigbaarheid of niet-tegenstelbaar-heid rechtshandeling (bv. art. 7:78, § 2 WVV).</a:t>
            </a:r>
          </a:p>
          <a:p>
            <a:pPr lvl="1" indent="-422275">
              <a:buFont typeface="Wingdings" panose="05000000000000000000" pitchFamily="2" charset="2"/>
              <a:buChar char="ü"/>
            </a:pPr>
            <a:r>
              <a:rPr lang="nl-BE" sz="2200"/>
              <a:t>Niet-naleving van aandeelhoudersovereenkomst resulteert in contractuele aansprakelijkheid van de relevante aandeelhouder (onverminderd herstel in natura op basis van art. 5.86 BW).</a:t>
            </a:r>
          </a:p>
          <a:p>
            <a:pPr lvl="1" indent="-422275">
              <a:buFont typeface="Wingdings" panose="05000000000000000000" pitchFamily="2" charset="2"/>
              <a:buChar char="ü"/>
            </a:pPr>
            <a:endParaRPr lang="nl-BE" sz="2200"/>
          </a:p>
          <a:p>
            <a:pPr marL="149225" indent="-342900">
              <a:buFont typeface="Wingdings" panose="05000000000000000000" pitchFamily="2" charset="2"/>
              <a:buChar char="v"/>
            </a:pPr>
            <a:endParaRPr lang="nl-BE"/>
          </a:p>
        </p:txBody>
      </p:sp>
    </p:spTree>
    <p:extLst>
      <p:ext uri="{BB962C8B-B14F-4D97-AF65-F5344CB8AC3E}">
        <p14:creationId xmlns:p14="http://schemas.microsoft.com/office/powerpoint/2010/main" val="3254819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Aandeelhoudersovereenkomsten en dwingend recht</a:t>
            </a:r>
          </a:p>
        </p:txBody>
      </p:sp>
      <p:sp>
        <p:nvSpPr>
          <p:cNvPr id="3" name="Content Placeholder 2"/>
          <p:cNvSpPr>
            <a:spLocks noGrp="1"/>
          </p:cNvSpPr>
          <p:nvPr>
            <p:ph idx="1"/>
          </p:nvPr>
        </p:nvSpPr>
        <p:spPr>
          <a:xfrm>
            <a:off x="838200" y="1825625"/>
            <a:ext cx="11353800" cy="541656"/>
          </a:xfrm>
        </p:spPr>
        <p:txBody>
          <a:bodyPr/>
          <a:lstStyle/>
          <a:p>
            <a:pPr marL="0" indent="0">
              <a:buNone/>
            </a:pPr>
            <a:r>
              <a:rPr lang="nl-BE"/>
              <a:t>“Onderscheiden rechtssferen”</a:t>
            </a:r>
            <a:endParaRPr lang="nl-BE" sz="2200"/>
          </a:p>
          <a:p>
            <a:pPr marL="149225" indent="-342900">
              <a:buFont typeface="Wingdings" panose="05000000000000000000" pitchFamily="2" charset="2"/>
              <a:buChar char="v"/>
            </a:pPr>
            <a:endParaRPr lang="nl-BE"/>
          </a:p>
        </p:txBody>
      </p:sp>
      <p:sp>
        <p:nvSpPr>
          <p:cNvPr id="42" name="Oval 41"/>
          <p:cNvSpPr/>
          <p:nvPr/>
        </p:nvSpPr>
        <p:spPr>
          <a:xfrm>
            <a:off x="4192416" y="5267327"/>
            <a:ext cx="1204088" cy="1167113"/>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TextBox 42"/>
          <p:cNvSpPr txBox="1"/>
          <p:nvPr/>
        </p:nvSpPr>
        <p:spPr>
          <a:xfrm>
            <a:off x="4283245" y="5550812"/>
            <a:ext cx="111325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200" b="0" i="0" u="none" strike="noStrike" kern="1200" cap="none" spc="0" normalizeH="0" baseline="0" noProof="0">
                <a:ln>
                  <a:noFill/>
                </a:ln>
                <a:solidFill>
                  <a:prstClr val="black"/>
                </a:solidFill>
                <a:effectLst/>
                <a:uLnTx/>
                <a:uFillTx/>
                <a:latin typeface="Calibri Light" panose="020F0302020204030204"/>
                <a:ea typeface="+mn-ea"/>
                <a:cs typeface="Times New Roman" panose="02020603050405020304" pitchFamily="18" charset="0"/>
              </a:rPr>
              <a:t>Vennootschap - rechtspersoon</a:t>
            </a:r>
            <a:endParaRPr kumimoji="0" lang="nl-BE" sz="1200" b="0" i="0" u="none" strike="noStrike" kern="1200" cap="none" spc="0" normalizeH="0" baseline="0" noProof="0" dirty="0">
              <a:ln>
                <a:noFill/>
              </a:ln>
              <a:solidFill>
                <a:prstClr val="black"/>
              </a:solidFill>
              <a:effectLst/>
              <a:uLnTx/>
              <a:uFillTx/>
              <a:latin typeface="Calibri Light" panose="020F0302020204030204"/>
              <a:ea typeface="+mn-ea"/>
              <a:cs typeface="Times New Roman" panose="02020603050405020304" pitchFamily="18" charset="0"/>
            </a:endParaRPr>
          </a:p>
        </p:txBody>
      </p:sp>
      <p:sp>
        <p:nvSpPr>
          <p:cNvPr id="44" name="Oval 43"/>
          <p:cNvSpPr/>
          <p:nvPr/>
        </p:nvSpPr>
        <p:spPr>
          <a:xfrm>
            <a:off x="2698158" y="2826995"/>
            <a:ext cx="1204088" cy="1178368"/>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192416" y="2826995"/>
            <a:ext cx="1204088" cy="1178368"/>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5686675" y="2826995"/>
            <a:ext cx="1204088" cy="1178368"/>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TextBox 46"/>
          <p:cNvSpPr txBox="1"/>
          <p:nvPr/>
        </p:nvSpPr>
        <p:spPr>
          <a:xfrm>
            <a:off x="2783358" y="3142382"/>
            <a:ext cx="102243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Calibri Light" panose="020F0302020204030204"/>
                <a:ea typeface="+mn-ea"/>
                <a:cs typeface="Times New Roman" panose="02020603050405020304" pitchFamily="18" charset="0"/>
              </a:rPr>
              <a:t>A</a:t>
            </a:r>
          </a:p>
        </p:txBody>
      </p:sp>
      <p:sp>
        <p:nvSpPr>
          <p:cNvPr id="48" name="TextBox 47"/>
          <p:cNvSpPr txBox="1"/>
          <p:nvPr/>
        </p:nvSpPr>
        <p:spPr>
          <a:xfrm>
            <a:off x="4283245" y="3142382"/>
            <a:ext cx="102243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Calibri Light" panose="020F0302020204030204"/>
                <a:ea typeface="+mn-ea"/>
                <a:cs typeface="Times New Roman" panose="02020603050405020304" pitchFamily="18" charset="0"/>
              </a:rPr>
              <a:t>B</a:t>
            </a:r>
          </a:p>
        </p:txBody>
      </p:sp>
      <p:sp>
        <p:nvSpPr>
          <p:cNvPr id="49" name="TextBox 48"/>
          <p:cNvSpPr txBox="1"/>
          <p:nvPr/>
        </p:nvSpPr>
        <p:spPr>
          <a:xfrm>
            <a:off x="5777503" y="3142381"/>
            <a:ext cx="102243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Calibri Light" panose="020F0302020204030204"/>
                <a:ea typeface="+mn-ea"/>
                <a:cs typeface="Times New Roman" panose="02020603050405020304" pitchFamily="18" charset="0"/>
              </a:rPr>
              <a:t>C</a:t>
            </a:r>
          </a:p>
        </p:txBody>
      </p:sp>
      <p:sp>
        <p:nvSpPr>
          <p:cNvPr id="50" name="Oval 49"/>
          <p:cNvSpPr/>
          <p:nvPr/>
        </p:nvSpPr>
        <p:spPr>
          <a:xfrm rot="1957874">
            <a:off x="4550376" y="2586445"/>
            <a:ext cx="1982426" cy="4087744"/>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1" name="Straight Connector 50"/>
          <p:cNvCxnSpPr>
            <a:stCxn id="44" idx="4"/>
            <a:endCxn id="42" idx="0"/>
          </p:cNvCxnSpPr>
          <p:nvPr/>
        </p:nvCxnSpPr>
        <p:spPr>
          <a:xfrm>
            <a:off x="3300202" y="4005363"/>
            <a:ext cx="1494258" cy="1261963"/>
          </a:xfrm>
          <a:prstGeom prst="line">
            <a:avLst/>
          </a:prstGeom>
        </p:spPr>
        <p:style>
          <a:lnRef idx="1">
            <a:schemeClr val="dk1"/>
          </a:lnRef>
          <a:fillRef idx="0">
            <a:schemeClr val="dk1"/>
          </a:fillRef>
          <a:effectRef idx="0">
            <a:schemeClr val="dk1"/>
          </a:effectRef>
          <a:fontRef idx="minor">
            <a:schemeClr val="tx1"/>
          </a:fontRef>
        </p:style>
      </p:cxnSp>
      <p:cxnSp>
        <p:nvCxnSpPr>
          <p:cNvPr id="52" name="Straight Connector 51"/>
          <p:cNvCxnSpPr>
            <a:endCxn id="42" idx="0"/>
          </p:cNvCxnSpPr>
          <p:nvPr/>
        </p:nvCxnSpPr>
        <p:spPr>
          <a:xfrm>
            <a:off x="4794460" y="4005363"/>
            <a:ext cx="1" cy="1261963"/>
          </a:xfrm>
          <a:prstGeom prst="line">
            <a:avLst/>
          </a:prstGeom>
        </p:spPr>
        <p:style>
          <a:lnRef idx="1">
            <a:schemeClr val="dk1"/>
          </a:lnRef>
          <a:fillRef idx="0">
            <a:schemeClr val="dk1"/>
          </a:fillRef>
          <a:effectRef idx="0">
            <a:schemeClr val="dk1"/>
          </a:effectRef>
          <a:fontRef idx="minor">
            <a:schemeClr val="tx1"/>
          </a:fontRef>
        </p:style>
      </p:cxnSp>
      <p:cxnSp>
        <p:nvCxnSpPr>
          <p:cNvPr id="53" name="Straight Connector 52"/>
          <p:cNvCxnSpPr>
            <a:stCxn id="46" idx="4"/>
          </p:cNvCxnSpPr>
          <p:nvPr/>
        </p:nvCxnSpPr>
        <p:spPr>
          <a:xfrm flipH="1">
            <a:off x="4794460" y="4005363"/>
            <a:ext cx="1494259" cy="1249907"/>
          </a:xfrm>
          <a:prstGeom prst="line">
            <a:avLst/>
          </a:prstGeom>
        </p:spPr>
        <p:style>
          <a:lnRef idx="1">
            <a:schemeClr val="dk1"/>
          </a:lnRef>
          <a:fillRef idx="0">
            <a:schemeClr val="dk1"/>
          </a:fillRef>
          <a:effectRef idx="0">
            <a:schemeClr val="dk1"/>
          </a:effectRef>
          <a:fontRef idx="minor">
            <a:schemeClr val="tx1"/>
          </a:fontRef>
        </p:style>
      </p:cxnSp>
      <p:sp>
        <p:nvSpPr>
          <p:cNvPr id="54" name="Oval 53"/>
          <p:cNvSpPr/>
          <p:nvPr/>
        </p:nvSpPr>
        <p:spPr>
          <a:xfrm rot="19691985">
            <a:off x="3056119" y="2582805"/>
            <a:ext cx="1982426" cy="4087744"/>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3845590" y="2798329"/>
            <a:ext cx="1897226" cy="3636111"/>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Oval 55"/>
          <p:cNvSpPr/>
          <p:nvPr/>
        </p:nvSpPr>
        <p:spPr>
          <a:xfrm rot="5400000">
            <a:off x="3290798" y="1760678"/>
            <a:ext cx="1393523" cy="327537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TextBox 56"/>
          <p:cNvSpPr txBox="1"/>
          <p:nvPr/>
        </p:nvSpPr>
        <p:spPr>
          <a:xfrm>
            <a:off x="7179651" y="3824587"/>
            <a:ext cx="103615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a:ln>
                  <a:noFill/>
                </a:ln>
                <a:solidFill>
                  <a:prstClr val="black"/>
                </a:solidFill>
                <a:effectLst/>
                <a:uLnTx/>
                <a:uFillTx/>
                <a:latin typeface="Calibri Light" panose="020F0302020204030204"/>
                <a:ea typeface="+mn-ea"/>
                <a:cs typeface="Times New Roman" panose="02020603050405020304" pitchFamily="18" charset="0"/>
              </a:rPr>
              <a:t>Statuten </a:t>
            </a:r>
            <a:endParaRPr kumimoji="0" lang="nl-BE" sz="1400" b="1" i="0" u="none" strike="noStrike" kern="1200" cap="none" spc="0" normalizeH="0" baseline="0" noProof="0" dirty="0">
              <a:ln>
                <a:noFill/>
              </a:ln>
              <a:solidFill>
                <a:prstClr val="black"/>
              </a:solidFill>
              <a:effectLst/>
              <a:uLnTx/>
              <a:uFillTx/>
              <a:latin typeface="Calibri Light" panose="020F0302020204030204"/>
              <a:ea typeface="+mn-ea"/>
              <a:cs typeface="Times New Roman" panose="02020603050405020304" pitchFamily="18" charset="0"/>
            </a:endParaRPr>
          </a:p>
        </p:txBody>
      </p:sp>
      <p:sp>
        <p:nvSpPr>
          <p:cNvPr id="58" name="TextBox 57"/>
          <p:cNvSpPr txBox="1"/>
          <p:nvPr/>
        </p:nvSpPr>
        <p:spPr>
          <a:xfrm>
            <a:off x="838200" y="3065435"/>
            <a:ext cx="160577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dirty="0">
                <a:ln>
                  <a:noFill/>
                </a:ln>
                <a:solidFill>
                  <a:prstClr val="black"/>
                </a:solidFill>
                <a:effectLst/>
                <a:uLnTx/>
                <a:uFillTx/>
                <a:latin typeface="Calibri Light" panose="020F0302020204030204"/>
                <a:ea typeface="+mn-ea"/>
                <a:cs typeface="Times New Roman" panose="02020603050405020304" pitchFamily="18" charset="0"/>
              </a:rPr>
              <a:t>Aandeelhouders-overeenkomst</a:t>
            </a:r>
          </a:p>
        </p:txBody>
      </p:sp>
      <p:cxnSp>
        <p:nvCxnSpPr>
          <p:cNvPr id="59" name="Straight Connector 58"/>
          <p:cNvCxnSpPr/>
          <p:nvPr/>
        </p:nvCxnSpPr>
        <p:spPr>
          <a:xfrm>
            <a:off x="2049935" y="3334740"/>
            <a:ext cx="298945" cy="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V="1">
            <a:off x="6890763" y="4005364"/>
            <a:ext cx="319973" cy="3216"/>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9201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4" grpId="0" animBg="1"/>
      <p:bldP spid="55" grpId="0" animBg="1"/>
      <p:bldP spid="56" grpId="0" animBg="1"/>
      <p:bldP spid="57" grpId="0"/>
      <p:bldP spid="5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Aandeelhoudersovereenkomsten en dwingend recht</a:t>
            </a:r>
          </a:p>
        </p:txBody>
      </p:sp>
      <p:sp>
        <p:nvSpPr>
          <p:cNvPr id="4" name="Oval 3"/>
          <p:cNvSpPr/>
          <p:nvPr/>
        </p:nvSpPr>
        <p:spPr>
          <a:xfrm>
            <a:off x="3673798" y="5317095"/>
            <a:ext cx="1777042" cy="1017917"/>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p:cNvSpPr txBox="1"/>
          <p:nvPr/>
        </p:nvSpPr>
        <p:spPr>
          <a:xfrm>
            <a:off x="3747122" y="5641387"/>
            <a:ext cx="163039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rPr>
              <a:t>Vennootschap</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23146" y="3317629"/>
            <a:ext cx="778973" cy="1179726"/>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6409" y="3317629"/>
            <a:ext cx="596737" cy="1179726"/>
          </a:xfrm>
          <a:prstGeom prst="rect">
            <a:avLst/>
          </a:prstGeom>
        </p:spPr>
      </p:pic>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4678" y="3317629"/>
            <a:ext cx="778973" cy="1179726"/>
          </a:xfrm>
          <a:prstGeom prst="rect">
            <a:avLst/>
          </a:prstGeom>
        </p:spPr>
      </p:pic>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97941" y="3317629"/>
            <a:ext cx="596737" cy="1179726"/>
          </a:xfrm>
          <a:prstGeom prst="rect">
            <a:avLst/>
          </a:prstGeom>
        </p:spPr>
      </p:pic>
      <p:pic>
        <p:nvPicPr>
          <p:cNvPr id="20" name="Picture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66210" y="3317630"/>
            <a:ext cx="778973" cy="1179726"/>
          </a:xfrm>
          <a:prstGeom prst="rect">
            <a:avLst/>
          </a:prstGeom>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9473" y="3317630"/>
            <a:ext cx="596737" cy="1179726"/>
          </a:xfrm>
          <a:prstGeom prst="rect">
            <a:avLst/>
          </a:prstGeom>
        </p:spPr>
      </p:pic>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37742" y="3317630"/>
            <a:ext cx="778973" cy="1179726"/>
          </a:xfrm>
          <a:prstGeom prst="rect">
            <a:avLst/>
          </a:prstGeom>
        </p:spPr>
      </p:pic>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1005" y="3317630"/>
            <a:ext cx="596737" cy="1179726"/>
          </a:xfrm>
          <a:prstGeom prst="rect">
            <a:avLst/>
          </a:prstGeom>
        </p:spPr>
      </p:pic>
      <p:pic>
        <p:nvPicPr>
          <p:cNvPr id="24" name="Picture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9274" y="3317629"/>
            <a:ext cx="778973" cy="1179726"/>
          </a:xfrm>
          <a:prstGeom prst="rect">
            <a:avLst/>
          </a:prstGeom>
        </p:spPr>
      </p:pic>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12537" y="3317629"/>
            <a:ext cx="596737" cy="1179726"/>
          </a:xfrm>
          <a:prstGeom prst="rect">
            <a:avLst/>
          </a:prstGeom>
        </p:spPr>
      </p:pic>
      <p:cxnSp>
        <p:nvCxnSpPr>
          <p:cNvPr id="27" name="Straight Connector 26"/>
          <p:cNvCxnSpPr>
            <a:endCxn id="4" idx="0"/>
          </p:cNvCxnSpPr>
          <p:nvPr/>
        </p:nvCxnSpPr>
        <p:spPr>
          <a:xfrm>
            <a:off x="2126026" y="4544686"/>
            <a:ext cx="2436293" cy="772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endCxn id="4" idx="0"/>
          </p:cNvCxnSpPr>
          <p:nvPr/>
        </p:nvCxnSpPr>
        <p:spPr>
          <a:xfrm>
            <a:off x="2840361" y="4544685"/>
            <a:ext cx="1721958" cy="7724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endCxn id="4" idx="0"/>
          </p:cNvCxnSpPr>
          <p:nvPr/>
        </p:nvCxnSpPr>
        <p:spPr>
          <a:xfrm>
            <a:off x="3492717" y="4544685"/>
            <a:ext cx="1069602" cy="7724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160520" y="4529231"/>
            <a:ext cx="396807" cy="7878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endCxn id="4" idx="0"/>
          </p:cNvCxnSpPr>
          <p:nvPr/>
        </p:nvCxnSpPr>
        <p:spPr>
          <a:xfrm>
            <a:off x="1317253" y="4529231"/>
            <a:ext cx="3245066" cy="7878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endCxn id="4" idx="0"/>
          </p:cNvCxnSpPr>
          <p:nvPr/>
        </p:nvCxnSpPr>
        <p:spPr>
          <a:xfrm flipH="1">
            <a:off x="4562319" y="4532342"/>
            <a:ext cx="304427" cy="78475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endCxn id="4" idx="0"/>
          </p:cNvCxnSpPr>
          <p:nvPr/>
        </p:nvCxnSpPr>
        <p:spPr>
          <a:xfrm flipH="1">
            <a:off x="4562319" y="4554452"/>
            <a:ext cx="956784" cy="7626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endCxn id="4" idx="0"/>
          </p:cNvCxnSpPr>
          <p:nvPr/>
        </p:nvCxnSpPr>
        <p:spPr>
          <a:xfrm flipH="1">
            <a:off x="4562319" y="4555381"/>
            <a:ext cx="1645157" cy="7617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endCxn id="4" idx="0"/>
          </p:cNvCxnSpPr>
          <p:nvPr/>
        </p:nvCxnSpPr>
        <p:spPr>
          <a:xfrm flipH="1">
            <a:off x="4562319" y="4576561"/>
            <a:ext cx="2338825" cy="740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endCxn id="4" idx="0"/>
          </p:cNvCxnSpPr>
          <p:nvPr/>
        </p:nvCxnSpPr>
        <p:spPr>
          <a:xfrm flipH="1">
            <a:off x="4562319" y="4554451"/>
            <a:ext cx="3036442" cy="7626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2486859" y="3147610"/>
            <a:ext cx="5578876" cy="139551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49" name="TextBox 48"/>
          <p:cNvSpPr txBox="1"/>
          <p:nvPr/>
        </p:nvSpPr>
        <p:spPr>
          <a:xfrm>
            <a:off x="8224520" y="3132963"/>
            <a:ext cx="3464560"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rPr>
              <a:t>80% stemt “in blok”</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rPr>
              <a:t>“Interne” meerderheid: 50%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Content Placeholder 2"/>
          <p:cNvSpPr>
            <a:spLocks noGrp="1"/>
          </p:cNvSpPr>
          <p:nvPr>
            <p:ph idx="1"/>
          </p:nvPr>
        </p:nvSpPr>
        <p:spPr>
          <a:xfrm>
            <a:off x="838200" y="1825625"/>
            <a:ext cx="11353800" cy="1307338"/>
          </a:xfrm>
        </p:spPr>
        <p:txBody>
          <a:bodyPr>
            <a:normAutofit/>
          </a:bodyPr>
          <a:lstStyle/>
          <a:p>
            <a:pPr marL="0" indent="0">
              <a:buNone/>
            </a:pPr>
            <a:r>
              <a:rPr lang="nl-BE" sz="2400"/>
              <a:t>Voorbeeld:</a:t>
            </a:r>
          </a:p>
          <a:p>
            <a:pPr>
              <a:buFont typeface="Wingdings" panose="05000000000000000000" pitchFamily="2" charset="2"/>
              <a:buChar char="ü"/>
            </a:pPr>
            <a:r>
              <a:rPr lang="nl-BE" sz="2000"/>
              <a:t>gekwalificeerde meerderheid voor statutenwijziging (75%);</a:t>
            </a:r>
          </a:p>
          <a:p>
            <a:pPr>
              <a:buFont typeface="Wingdings" panose="05000000000000000000" pitchFamily="2" charset="2"/>
              <a:buChar char="ü"/>
            </a:pPr>
            <a:r>
              <a:rPr lang="nl-BE" sz="2000"/>
              <a:t>meerderheid is van dwingend recht: statuten mogen meerderheid verhogen, maar niet verlagen</a:t>
            </a:r>
          </a:p>
        </p:txBody>
      </p:sp>
      <p:cxnSp>
        <p:nvCxnSpPr>
          <p:cNvPr id="54" name="Straight Connector 53"/>
          <p:cNvCxnSpPr/>
          <p:nvPr/>
        </p:nvCxnSpPr>
        <p:spPr>
          <a:xfrm>
            <a:off x="8366760" y="3824847"/>
            <a:ext cx="2988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8144838" y="4554137"/>
            <a:ext cx="3818562" cy="92333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nl-BE" sz="1800" b="1" i="0" u="sng"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maar</a:t>
            </a: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statutaire meerderheid blijft 75%</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geen besluit &lt; 75%</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wel besluit &gt; 75%</a:t>
            </a:r>
          </a:p>
        </p:txBody>
      </p:sp>
      <p:sp>
        <p:nvSpPr>
          <p:cNvPr id="7" name="Rectangle 6"/>
          <p:cNvSpPr/>
          <p:nvPr/>
        </p:nvSpPr>
        <p:spPr>
          <a:xfrm>
            <a:off x="8366760" y="3907492"/>
            <a:ext cx="29880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rPr>
              <a:t>80% * 50% = 40%</a:t>
            </a:r>
          </a:p>
        </p:txBody>
      </p:sp>
      <p:sp>
        <p:nvSpPr>
          <p:cNvPr id="9" name="Rectangle 8"/>
          <p:cNvSpPr/>
          <p:nvPr/>
        </p:nvSpPr>
        <p:spPr>
          <a:xfrm>
            <a:off x="5967664" y="5695265"/>
            <a:ext cx="5906694" cy="120032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rPr>
              <a:t>Aandeelhoudersovereenkomsten die afwijken van dwingend recht, impliceren geen schending van het dwingend vennootschapsrecht door de vennootschap (relativiteit van overeenkomsten).</a:t>
            </a:r>
          </a:p>
        </p:txBody>
      </p:sp>
    </p:spTree>
    <p:extLst>
      <p:ext uri="{BB962C8B-B14F-4D97-AF65-F5344CB8AC3E}">
        <p14:creationId xmlns:p14="http://schemas.microsoft.com/office/powerpoint/2010/main" val="215166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47" grpId="0" animBg="1"/>
      <p:bldP spid="49" grpId="0"/>
      <p:bldP spid="3" grpId="0"/>
      <p:bldP spid="7"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Aandeelhoudersovereenkomsten en dwingend recht</a:t>
            </a:r>
          </a:p>
        </p:txBody>
      </p:sp>
      <p:sp>
        <p:nvSpPr>
          <p:cNvPr id="57" name="TextBox 56"/>
          <p:cNvSpPr txBox="1"/>
          <p:nvPr/>
        </p:nvSpPr>
        <p:spPr>
          <a:xfrm>
            <a:off x="8063571" y="3147994"/>
            <a:ext cx="103615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dirty="0">
                <a:ln>
                  <a:noFill/>
                </a:ln>
                <a:solidFill>
                  <a:prstClr val="black"/>
                </a:solidFill>
                <a:effectLst/>
                <a:uLnTx/>
                <a:uFillTx/>
                <a:latin typeface="Calibri Light" panose="020F0302020204030204"/>
                <a:ea typeface="+mn-ea"/>
                <a:cs typeface="Times New Roman" panose="02020603050405020304" pitchFamily="18" charset="0"/>
              </a:rPr>
              <a:t>Statuten</a:t>
            </a:r>
          </a:p>
        </p:txBody>
      </p:sp>
      <p:sp>
        <p:nvSpPr>
          <p:cNvPr id="58" name="TextBox 57"/>
          <p:cNvSpPr txBox="1"/>
          <p:nvPr/>
        </p:nvSpPr>
        <p:spPr>
          <a:xfrm>
            <a:off x="1722120" y="2388842"/>
            <a:ext cx="160577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dirty="0">
                <a:ln>
                  <a:noFill/>
                </a:ln>
                <a:solidFill>
                  <a:prstClr val="black"/>
                </a:solidFill>
                <a:effectLst/>
                <a:uLnTx/>
                <a:uFillTx/>
                <a:latin typeface="Calibri Light" panose="020F0302020204030204"/>
                <a:ea typeface="+mn-ea"/>
                <a:cs typeface="Times New Roman" panose="02020603050405020304" pitchFamily="18" charset="0"/>
              </a:rPr>
              <a:t>Aandeelhouders-overeenkomst</a:t>
            </a:r>
          </a:p>
        </p:txBody>
      </p:sp>
      <p:sp>
        <p:nvSpPr>
          <p:cNvPr id="9" name="TextBox 8"/>
          <p:cNvSpPr txBox="1"/>
          <p:nvPr/>
        </p:nvSpPr>
        <p:spPr>
          <a:xfrm>
            <a:off x="4183889" y="6198134"/>
            <a:ext cx="312880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a:ln>
                  <a:noFill/>
                </a:ln>
                <a:solidFill>
                  <a:prstClr val="black"/>
                </a:solidFill>
                <a:effectLst/>
                <a:uLnTx/>
                <a:uFillTx/>
                <a:latin typeface="Calibri" panose="020F0502020204030204"/>
                <a:ea typeface="+mn-ea"/>
                <a:cs typeface="+mn-cs"/>
              </a:rPr>
              <a:t>Dwingend vennootschapsrecht</a:t>
            </a:r>
          </a:p>
        </p:txBody>
      </p:sp>
      <p:cxnSp>
        <p:nvCxnSpPr>
          <p:cNvPr id="11" name="Curved Connector 10"/>
          <p:cNvCxnSpPr>
            <a:stCxn id="9" idx="3"/>
          </p:cNvCxnSpPr>
          <p:nvPr/>
        </p:nvCxnSpPr>
        <p:spPr>
          <a:xfrm flipV="1">
            <a:off x="7312698" y="3455771"/>
            <a:ext cx="1150582" cy="2927029"/>
          </a:xfrm>
          <a:prstGeom prst="curved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urved Connector 30"/>
          <p:cNvCxnSpPr>
            <a:stCxn id="9" idx="1"/>
          </p:cNvCxnSpPr>
          <p:nvPr/>
        </p:nvCxnSpPr>
        <p:spPr>
          <a:xfrm rot="10800000">
            <a:off x="2305047" y="2916592"/>
            <a:ext cx="1878843" cy="3466208"/>
          </a:xfrm>
          <a:prstGeom prst="curved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0" name="Oval 89"/>
          <p:cNvSpPr/>
          <p:nvPr/>
        </p:nvSpPr>
        <p:spPr>
          <a:xfrm>
            <a:off x="5077319" y="4579388"/>
            <a:ext cx="1204088" cy="1167113"/>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Oval 91"/>
          <p:cNvSpPr/>
          <p:nvPr/>
        </p:nvSpPr>
        <p:spPr>
          <a:xfrm>
            <a:off x="3583061" y="2139056"/>
            <a:ext cx="1204088" cy="1178368"/>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Oval 92"/>
          <p:cNvSpPr/>
          <p:nvPr/>
        </p:nvSpPr>
        <p:spPr>
          <a:xfrm>
            <a:off x="5077319" y="2139056"/>
            <a:ext cx="1204088" cy="1178368"/>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4" name="Oval 93"/>
          <p:cNvSpPr/>
          <p:nvPr/>
        </p:nvSpPr>
        <p:spPr>
          <a:xfrm>
            <a:off x="6571578" y="2139056"/>
            <a:ext cx="1204088" cy="1178368"/>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5" name="TextBox 94"/>
          <p:cNvSpPr txBox="1"/>
          <p:nvPr/>
        </p:nvSpPr>
        <p:spPr>
          <a:xfrm>
            <a:off x="3668261" y="2454443"/>
            <a:ext cx="102243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Calibri Light" panose="020F0302020204030204"/>
                <a:ea typeface="+mn-ea"/>
                <a:cs typeface="Times New Roman" panose="02020603050405020304" pitchFamily="18" charset="0"/>
              </a:rPr>
              <a:t>A</a:t>
            </a:r>
          </a:p>
        </p:txBody>
      </p:sp>
      <p:sp>
        <p:nvSpPr>
          <p:cNvPr id="96" name="TextBox 95"/>
          <p:cNvSpPr txBox="1"/>
          <p:nvPr/>
        </p:nvSpPr>
        <p:spPr>
          <a:xfrm>
            <a:off x="5168148" y="2454443"/>
            <a:ext cx="102243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Calibri Light" panose="020F0302020204030204"/>
                <a:ea typeface="+mn-ea"/>
                <a:cs typeface="Times New Roman" panose="02020603050405020304" pitchFamily="18" charset="0"/>
              </a:rPr>
              <a:t>B</a:t>
            </a:r>
          </a:p>
        </p:txBody>
      </p:sp>
      <p:sp>
        <p:nvSpPr>
          <p:cNvPr id="97" name="TextBox 96"/>
          <p:cNvSpPr txBox="1"/>
          <p:nvPr/>
        </p:nvSpPr>
        <p:spPr>
          <a:xfrm>
            <a:off x="6662406" y="2454442"/>
            <a:ext cx="102243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Calibri Light" panose="020F0302020204030204"/>
                <a:ea typeface="+mn-ea"/>
                <a:cs typeface="Times New Roman" panose="02020603050405020304" pitchFamily="18" charset="0"/>
              </a:rPr>
              <a:t>C</a:t>
            </a:r>
          </a:p>
        </p:txBody>
      </p:sp>
      <p:sp>
        <p:nvSpPr>
          <p:cNvPr id="98" name="Oval 97"/>
          <p:cNvSpPr/>
          <p:nvPr/>
        </p:nvSpPr>
        <p:spPr>
          <a:xfrm rot="1957874">
            <a:off x="5435279" y="1898506"/>
            <a:ext cx="1982426" cy="4087744"/>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9" name="Straight Connector 98"/>
          <p:cNvCxnSpPr>
            <a:stCxn id="92" idx="4"/>
            <a:endCxn id="90" idx="0"/>
          </p:cNvCxnSpPr>
          <p:nvPr/>
        </p:nvCxnSpPr>
        <p:spPr>
          <a:xfrm>
            <a:off x="4185105" y="3317424"/>
            <a:ext cx="1494258" cy="1261963"/>
          </a:xfrm>
          <a:prstGeom prst="line">
            <a:avLst/>
          </a:prstGeom>
        </p:spPr>
        <p:style>
          <a:lnRef idx="1">
            <a:schemeClr val="dk1"/>
          </a:lnRef>
          <a:fillRef idx="0">
            <a:schemeClr val="dk1"/>
          </a:fillRef>
          <a:effectRef idx="0">
            <a:schemeClr val="dk1"/>
          </a:effectRef>
          <a:fontRef idx="minor">
            <a:schemeClr val="tx1"/>
          </a:fontRef>
        </p:style>
      </p:cxnSp>
      <p:cxnSp>
        <p:nvCxnSpPr>
          <p:cNvPr id="100" name="Straight Connector 99"/>
          <p:cNvCxnSpPr>
            <a:endCxn id="90" idx="0"/>
          </p:cNvCxnSpPr>
          <p:nvPr/>
        </p:nvCxnSpPr>
        <p:spPr>
          <a:xfrm>
            <a:off x="5679363" y="3317424"/>
            <a:ext cx="1" cy="1261963"/>
          </a:xfrm>
          <a:prstGeom prst="line">
            <a:avLst/>
          </a:prstGeom>
        </p:spPr>
        <p:style>
          <a:lnRef idx="1">
            <a:schemeClr val="dk1"/>
          </a:lnRef>
          <a:fillRef idx="0">
            <a:schemeClr val="dk1"/>
          </a:fillRef>
          <a:effectRef idx="0">
            <a:schemeClr val="dk1"/>
          </a:effectRef>
          <a:fontRef idx="minor">
            <a:schemeClr val="tx1"/>
          </a:fontRef>
        </p:style>
      </p:cxnSp>
      <p:cxnSp>
        <p:nvCxnSpPr>
          <p:cNvPr id="101" name="Straight Connector 100"/>
          <p:cNvCxnSpPr>
            <a:stCxn id="94" idx="4"/>
          </p:cNvCxnSpPr>
          <p:nvPr/>
        </p:nvCxnSpPr>
        <p:spPr>
          <a:xfrm flipH="1">
            <a:off x="5679363" y="3317424"/>
            <a:ext cx="1494259" cy="1249907"/>
          </a:xfrm>
          <a:prstGeom prst="line">
            <a:avLst/>
          </a:prstGeom>
        </p:spPr>
        <p:style>
          <a:lnRef idx="1">
            <a:schemeClr val="dk1"/>
          </a:lnRef>
          <a:fillRef idx="0">
            <a:schemeClr val="dk1"/>
          </a:fillRef>
          <a:effectRef idx="0">
            <a:schemeClr val="dk1"/>
          </a:effectRef>
          <a:fontRef idx="minor">
            <a:schemeClr val="tx1"/>
          </a:fontRef>
        </p:style>
      </p:cxnSp>
      <p:sp>
        <p:nvSpPr>
          <p:cNvPr id="102" name="Oval 101"/>
          <p:cNvSpPr/>
          <p:nvPr/>
        </p:nvSpPr>
        <p:spPr>
          <a:xfrm rot="19691985">
            <a:off x="3941022" y="1894866"/>
            <a:ext cx="1982426" cy="4087744"/>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Oval 102"/>
          <p:cNvSpPr/>
          <p:nvPr/>
        </p:nvSpPr>
        <p:spPr>
          <a:xfrm>
            <a:off x="4730493" y="2110390"/>
            <a:ext cx="1897226" cy="3636111"/>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Oval 103"/>
          <p:cNvSpPr/>
          <p:nvPr/>
        </p:nvSpPr>
        <p:spPr>
          <a:xfrm rot="5400000">
            <a:off x="4175701" y="1072739"/>
            <a:ext cx="1393523" cy="327537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5" name="Straight Connector 104"/>
          <p:cNvCxnSpPr/>
          <p:nvPr/>
        </p:nvCxnSpPr>
        <p:spPr>
          <a:xfrm>
            <a:off x="2934838" y="2646801"/>
            <a:ext cx="298945" cy="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V="1">
            <a:off x="7775666" y="3317425"/>
            <a:ext cx="319973" cy="321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7" name="TextBox 106"/>
          <p:cNvSpPr txBox="1"/>
          <p:nvPr/>
        </p:nvSpPr>
        <p:spPr>
          <a:xfrm>
            <a:off x="5168148" y="4833750"/>
            <a:ext cx="111325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200" b="0" i="0" u="none" strike="noStrike" kern="1200" cap="none" spc="0" normalizeH="0" baseline="0" noProof="0">
                <a:ln>
                  <a:noFill/>
                </a:ln>
                <a:solidFill>
                  <a:prstClr val="black"/>
                </a:solidFill>
                <a:effectLst/>
                <a:uLnTx/>
                <a:uFillTx/>
                <a:latin typeface="Calibri Light" panose="020F0302020204030204"/>
                <a:ea typeface="+mn-ea"/>
                <a:cs typeface="Times New Roman" panose="02020603050405020304" pitchFamily="18" charset="0"/>
              </a:rPr>
              <a:t>Vennootschap - rechtspersoon</a:t>
            </a:r>
            <a:endParaRPr kumimoji="0" lang="nl-BE" sz="1200" b="0" i="0" u="none" strike="noStrike" kern="1200" cap="none" spc="0" normalizeH="0" baseline="0" noProof="0" dirty="0">
              <a:ln>
                <a:noFill/>
              </a:ln>
              <a:solidFill>
                <a:prstClr val="black"/>
              </a:solidFill>
              <a:effectLst/>
              <a:uLnTx/>
              <a:uFillTx/>
              <a:latin typeface="Calibri Light" panose="020F0302020204030204"/>
              <a:ea typeface="+mn-ea"/>
              <a:cs typeface="Times New Roman" panose="02020603050405020304" pitchFamily="18" charset="0"/>
            </a:endParaRPr>
          </a:p>
        </p:txBody>
      </p:sp>
      <p:sp>
        <p:nvSpPr>
          <p:cNvPr id="25" name="TextBox 24"/>
          <p:cNvSpPr txBox="1"/>
          <p:nvPr/>
        </p:nvSpPr>
        <p:spPr>
          <a:xfrm>
            <a:off x="1125756" y="3814990"/>
            <a:ext cx="160577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a:ln>
                  <a:noFill/>
                </a:ln>
                <a:solidFill>
                  <a:prstClr val="black"/>
                </a:solidFill>
                <a:effectLst/>
                <a:uLnTx/>
                <a:uFillTx/>
                <a:latin typeface="Calibri Light" panose="020F0302020204030204"/>
                <a:ea typeface="+mn-ea"/>
                <a:cs typeface="Times New Roman" panose="02020603050405020304" pitchFamily="18" charset="0"/>
              </a:rPr>
              <a:t>Omzeiling?</a:t>
            </a:r>
            <a:endParaRPr kumimoji="0" lang="nl-BE" sz="1400" b="1" i="0" u="none" strike="noStrike" kern="1200" cap="none" spc="0" normalizeH="0" baseline="0" noProof="0" dirty="0">
              <a:ln>
                <a:noFill/>
              </a:ln>
              <a:solidFill>
                <a:prstClr val="black"/>
              </a:solidFill>
              <a:effectLst/>
              <a:uLnTx/>
              <a:uFillTx/>
              <a:latin typeface="Calibri Light" panose="020F0302020204030204"/>
              <a:ea typeface="+mn-ea"/>
              <a:cs typeface="Times New Roman" panose="02020603050405020304" pitchFamily="18" charset="0"/>
            </a:endParaRPr>
          </a:p>
        </p:txBody>
      </p:sp>
      <p:cxnSp>
        <p:nvCxnSpPr>
          <p:cNvPr id="26" name="Straight Connector 25"/>
          <p:cNvCxnSpPr/>
          <p:nvPr/>
        </p:nvCxnSpPr>
        <p:spPr>
          <a:xfrm>
            <a:off x="2111847" y="3958903"/>
            <a:ext cx="298945"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5649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Aandeelhoudersovereenkomsten en dwingend recht</a:t>
            </a:r>
          </a:p>
        </p:txBody>
      </p:sp>
      <p:sp>
        <p:nvSpPr>
          <p:cNvPr id="3" name="Content Placeholder 2"/>
          <p:cNvSpPr>
            <a:spLocks noGrp="1"/>
          </p:cNvSpPr>
          <p:nvPr>
            <p:ph idx="1"/>
          </p:nvPr>
        </p:nvSpPr>
        <p:spPr>
          <a:xfrm>
            <a:off x="838199" y="1825625"/>
            <a:ext cx="11353801" cy="2825033"/>
          </a:xfrm>
        </p:spPr>
        <p:txBody>
          <a:bodyPr>
            <a:normAutofit/>
          </a:bodyPr>
          <a:lstStyle/>
          <a:p>
            <a:pPr marL="0" indent="0">
              <a:buNone/>
            </a:pPr>
            <a:r>
              <a:rPr lang="nl-BE"/>
              <a:t>“</a:t>
            </a:r>
            <a:r>
              <a:rPr lang="nl-BE" i="1"/>
              <a:t>Moeder, waarom hebben wij dwingend vennootschapsrecht?</a:t>
            </a:r>
            <a:r>
              <a:rPr lang="nl-BE"/>
              <a:t>”</a:t>
            </a:r>
          </a:p>
          <a:p>
            <a:r>
              <a:rPr lang="nl-BE" sz="2200"/>
              <a:t>Extern: nood aan bescherming van derden, m.i.v. schuldeisers (bv. regels inzake uitkeringen).</a:t>
            </a:r>
          </a:p>
          <a:p>
            <a:r>
              <a:rPr lang="nl-BE" sz="2200"/>
              <a:t>Intern: nood aan bescherming van aandeelhouders?</a:t>
            </a:r>
          </a:p>
          <a:p>
            <a:pPr marL="806450" lvl="1" indent="-349250">
              <a:buFont typeface="Wingdings" panose="05000000000000000000" pitchFamily="2" charset="2"/>
              <a:buChar char="ü"/>
            </a:pPr>
            <a:r>
              <a:rPr lang="nl-BE" sz="2200"/>
              <a:t>Contractsvrijheid leidt tot optimale contracten. </a:t>
            </a:r>
          </a:p>
          <a:p>
            <a:pPr marL="806450" lvl="1" indent="-349250">
              <a:buFont typeface="Wingdings" panose="05000000000000000000" pitchFamily="2" charset="2"/>
              <a:buChar char="ü"/>
            </a:pPr>
            <a:r>
              <a:rPr lang="nl-BE" sz="2200"/>
              <a:t>Meerderheidsprincipe creëert risico op  suboptimale statuten (de “</a:t>
            </a:r>
            <a:r>
              <a:rPr lang="nl-BE" sz="2200" i="1"/>
              <a:t>latecomer term</a:t>
            </a:r>
            <a:r>
              <a:rPr lang="nl-BE" sz="2200"/>
              <a:t>”).</a:t>
            </a:r>
          </a:p>
          <a:p>
            <a:pPr marL="806450" lvl="1" indent="-349250">
              <a:buFont typeface="Wingdings" panose="05000000000000000000" pitchFamily="2" charset="2"/>
              <a:buChar char="ü"/>
            </a:pPr>
            <a:r>
              <a:rPr lang="nl-BE" sz="2200"/>
              <a:t>Aandeelhoudersovereenkomsten vereisen echter unanimiteit (art. 5.27 BW).</a:t>
            </a:r>
          </a:p>
          <a:p>
            <a:pPr marL="263525" lvl="1" indent="0">
              <a:buNone/>
            </a:pPr>
            <a:endParaRPr lang="nl-BE" sz="2200"/>
          </a:p>
          <a:p>
            <a:pPr marL="0" indent="0">
              <a:buNone/>
            </a:pPr>
            <a:endParaRPr lang="nl-BE"/>
          </a:p>
        </p:txBody>
      </p:sp>
      <p:sp>
        <p:nvSpPr>
          <p:cNvPr id="5" name="TextBox 4"/>
          <p:cNvSpPr txBox="1"/>
          <p:nvPr/>
        </p:nvSpPr>
        <p:spPr>
          <a:xfrm>
            <a:off x="1610033" y="4277763"/>
            <a:ext cx="10159179" cy="1631216"/>
          </a:xfrm>
          <a:prstGeom prst="rect">
            <a:avLst/>
          </a:prstGeom>
          <a:noFill/>
        </p:spPr>
        <p:txBody>
          <a:bodyPr wrap="square" rtlCol="0">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nl-BE" sz="20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Rechtvaardiging voor dwingend vennootschapsrecht, maar enkel in statutaire verhouding, niet in onderlinge verhouding tussen partijen bij een aandeelhoudersovereenkomst.</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nl-BE" sz="2000" b="0" i="0" u="none" strike="noStrike" kern="1200" cap="none" spc="0" normalizeH="0" baseline="0" noProof="0">
                <a:ln>
                  <a:noFill/>
                </a:ln>
                <a:solidFill>
                  <a:prstClr val="black"/>
                </a:solidFill>
                <a:effectLst/>
                <a:uLnTx/>
                <a:uFillTx/>
                <a:latin typeface="Calibri" panose="020F0502020204030204"/>
                <a:ea typeface="+mn-ea"/>
                <a:cs typeface="+mn-cs"/>
              </a:rPr>
              <a:t>Afwijking van dwingend vennootschapsrecht in een aandeelhoudersovereenkomst is daarom geen omzeiling van dwingend recht, maar geldig op grond van de contractvrijheid.</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endParaRPr kumimoji="0" lang="nl-BE" sz="20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endParaRPr>
          </a:p>
        </p:txBody>
      </p:sp>
      <p:sp>
        <p:nvSpPr>
          <p:cNvPr id="7" name="Rectangle 6"/>
          <p:cNvSpPr/>
          <p:nvPr/>
        </p:nvSpPr>
        <p:spPr>
          <a:xfrm>
            <a:off x="1986445" y="5602602"/>
            <a:ext cx="10057166"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sng" strike="noStrike" kern="1200" cap="none" spc="0" normalizeH="0" baseline="0" noProof="0">
                <a:ln>
                  <a:noFill/>
                </a:ln>
                <a:solidFill>
                  <a:srgbClr val="000000"/>
                </a:solidFill>
                <a:effectLst/>
                <a:uLnTx/>
                <a:uFillTx/>
                <a:latin typeface="Calibri" panose="020F0502020204030204"/>
                <a:ea typeface="+mn-ea"/>
                <a:cs typeface="+mn-cs"/>
              </a:rPr>
              <a:t>Vgl. Den Haag 7 augustus 2008, JOR 2008, 262</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a:t>
            </a:r>
            <a:r>
              <a:rPr kumimoji="0" lang="en-GB" sz="1600" b="0" i="1" u="none" strike="noStrike" kern="1200" cap="none" spc="0" normalizeH="0" baseline="0" noProof="0">
                <a:ln>
                  <a:noFill/>
                </a:ln>
                <a:solidFill>
                  <a:srgbClr val="000000"/>
                </a:solidFill>
                <a:effectLst/>
                <a:uLnTx/>
                <a:uFillTx/>
                <a:latin typeface="Calibri" panose="020F0502020204030204"/>
                <a:ea typeface="+mn-ea"/>
                <a:cs typeface="+mn-cs"/>
              </a:rPr>
              <a:t>Hierbij </a:t>
            </a:r>
            <a:r>
              <a:rPr kumimoji="0" lang="nl-NL" sz="1600" b="0" i="1" u="none" strike="noStrike" kern="1200" cap="none" spc="0" normalizeH="0" baseline="0" noProof="0">
                <a:ln>
                  <a:noFill/>
                </a:ln>
                <a:solidFill>
                  <a:srgbClr val="000000"/>
                </a:solidFill>
                <a:effectLst/>
                <a:uLnTx/>
                <a:uFillTx/>
                <a:latin typeface="Calibri" panose="020F0502020204030204"/>
                <a:ea typeface="+mn-ea"/>
                <a:cs typeface="+mn-cs"/>
              </a:rPr>
              <a:t>dient te worden bedacht dat statuten kunnen worden gewijzigd ook wanneer niet alle aandeelhouders daarmee hebben ingestemd […]. Dit probleem speelt niet bij een (aandeelhouders-)overeenkomst; daarmee hebben alle betrokken aandeelhouders wel ingestemd. Niet goed valt in te zien waarom het beginsel van de contractsvrijheid </a:t>
            </a:r>
            <a:r>
              <a:rPr kumimoji="0" lang="en-GB" sz="1600" b="0" i="1" u="none" strike="noStrike" kern="1200" cap="none" spc="0" normalizeH="0" baseline="0" noProof="0">
                <a:ln>
                  <a:noFill/>
                </a:ln>
                <a:solidFill>
                  <a:srgbClr val="000000"/>
                </a:solidFill>
                <a:effectLst/>
                <a:uLnTx/>
                <a:uFillTx/>
                <a:latin typeface="Calibri" panose="020F0502020204030204"/>
                <a:ea typeface="+mn-ea"/>
                <a:cs typeface="+mn-cs"/>
              </a:rPr>
              <a:t>hier zou moeten terugtreden.</a:t>
            </a: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 Vgl. Hoge Raad 19 maart 1975, </a:t>
            </a:r>
            <a:r>
              <a:rPr kumimoji="0" lang="en-GB" sz="1600" b="0" i="1" u="none" strike="noStrike" kern="1200" cap="none" spc="0" normalizeH="0" baseline="0" noProof="0">
                <a:ln>
                  <a:noFill/>
                </a:ln>
                <a:solidFill>
                  <a:srgbClr val="000000"/>
                </a:solidFill>
                <a:effectLst/>
                <a:uLnTx/>
                <a:uFillTx/>
                <a:latin typeface="Calibri" panose="020F0502020204030204"/>
                <a:ea typeface="+mn-ea"/>
                <a:cs typeface="+mn-cs"/>
              </a:rPr>
              <a:t>TVVS </a:t>
            </a: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1975, 174.</a:t>
            </a:r>
            <a:endParaRPr kumimoji="0" lang="nl-BE"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Picture 7"/>
          <p:cNvPicPr>
            <a:picLocks/>
          </p:cNvPicPr>
          <p:nvPr/>
        </p:nvPicPr>
        <p:blipFill>
          <a:blip r:embed="rId2"/>
          <a:stretch>
            <a:fillRect/>
          </a:stretch>
        </p:blipFill>
        <p:spPr>
          <a:xfrm>
            <a:off x="1210433" y="5695521"/>
            <a:ext cx="799200" cy="568800"/>
          </a:xfrm>
          <a:prstGeom prst="rect">
            <a:avLst/>
          </a:prstGeom>
        </p:spPr>
      </p:pic>
    </p:spTree>
    <p:extLst>
      <p:ext uri="{BB962C8B-B14F-4D97-AF65-F5344CB8AC3E}">
        <p14:creationId xmlns:p14="http://schemas.microsoft.com/office/powerpoint/2010/main" val="398425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Aandeelhoudersovereenkomsten en dwingend recht</a:t>
            </a:r>
          </a:p>
        </p:txBody>
      </p:sp>
      <p:sp>
        <p:nvSpPr>
          <p:cNvPr id="57" name="TextBox 56"/>
          <p:cNvSpPr txBox="1"/>
          <p:nvPr/>
        </p:nvSpPr>
        <p:spPr>
          <a:xfrm>
            <a:off x="6441248" y="3159340"/>
            <a:ext cx="103615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dirty="0">
                <a:ln>
                  <a:noFill/>
                </a:ln>
                <a:solidFill>
                  <a:prstClr val="black"/>
                </a:solidFill>
                <a:effectLst/>
                <a:uLnTx/>
                <a:uFillTx/>
                <a:latin typeface="Calibri Light" panose="020F0302020204030204"/>
                <a:ea typeface="+mn-ea"/>
                <a:cs typeface="Times New Roman" panose="02020603050405020304" pitchFamily="18" charset="0"/>
              </a:rPr>
              <a:t>Statuten</a:t>
            </a:r>
          </a:p>
        </p:txBody>
      </p:sp>
      <p:sp>
        <p:nvSpPr>
          <p:cNvPr id="58" name="TextBox 57"/>
          <p:cNvSpPr txBox="1"/>
          <p:nvPr/>
        </p:nvSpPr>
        <p:spPr>
          <a:xfrm>
            <a:off x="99797" y="2400188"/>
            <a:ext cx="160577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dirty="0">
                <a:ln>
                  <a:noFill/>
                </a:ln>
                <a:solidFill>
                  <a:prstClr val="black"/>
                </a:solidFill>
                <a:effectLst/>
                <a:uLnTx/>
                <a:uFillTx/>
                <a:latin typeface="Calibri Light" panose="020F0302020204030204"/>
                <a:ea typeface="+mn-ea"/>
                <a:cs typeface="Times New Roman" panose="02020603050405020304" pitchFamily="18" charset="0"/>
              </a:rPr>
              <a:t>Aandeelhouders-overeenkomst</a:t>
            </a:r>
          </a:p>
        </p:txBody>
      </p:sp>
      <p:sp>
        <p:nvSpPr>
          <p:cNvPr id="9" name="TextBox 8"/>
          <p:cNvSpPr txBox="1"/>
          <p:nvPr/>
        </p:nvSpPr>
        <p:spPr>
          <a:xfrm>
            <a:off x="2561566" y="6209480"/>
            <a:ext cx="312880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a:ln>
                  <a:noFill/>
                </a:ln>
                <a:solidFill>
                  <a:prstClr val="black"/>
                </a:solidFill>
                <a:effectLst/>
                <a:uLnTx/>
                <a:uFillTx/>
                <a:latin typeface="Calibri" panose="020F0502020204030204"/>
                <a:ea typeface="+mn-ea"/>
                <a:cs typeface="+mn-cs"/>
              </a:rPr>
              <a:t>Dwingend vennootschapsrecht</a:t>
            </a:r>
          </a:p>
        </p:txBody>
      </p:sp>
      <p:cxnSp>
        <p:nvCxnSpPr>
          <p:cNvPr id="11" name="Curved Connector 10"/>
          <p:cNvCxnSpPr>
            <a:stCxn id="9" idx="3"/>
          </p:cNvCxnSpPr>
          <p:nvPr/>
        </p:nvCxnSpPr>
        <p:spPr>
          <a:xfrm flipV="1">
            <a:off x="5690375" y="3467117"/>
            <a:ext cx="1150582" cy="2927029"/>
          </a:xfrm>
          <a:prstGeom prst="curved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urved Connector 30"/>
          <p:cNvCxnSpPr>
            <a:stCxn id="9" idx="1"/>
          </p:cNvCxnSpPr>
          <p:nvPr/>
        </p:nvCxnSpPr>
        <p:spPr>
          <a:xfrm rot="10800000">
            <a:off x="682724" y="2927938"/>
            <a:ext cx="1878843" cy="3466208"/>
          </a:xfrm>
          <a:prstGeom prst="curved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0" name="Oval 89"/>
          <p:cNvSpPr/>
          <p:nvPr/>
        </p:nvSpPr>
        <p:spPr>
          <a:xfrm>
            <a:off x="3454996" y="4590734"/>
            <a:ext cx="1204088" cy="1167113"/>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Oval 91"/>
          <p:cNvSpPr/>
          <p:nvPr/>
        </p:nvSpPr>
        <p:spPr>
          <a:xfrm>
            <a:off x="1960738" y="2150402"/>
            <a:ext cx="1204088" cy="1178368"/>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Oval 92"/>
          <p:cNvSpPr/>
          <p:nvPr/>
        </p:nvSpPr>
        <p:spPr>
          <a:xfrm>
            <a:off x="3454996" y="2150402"/>
            <a:ext cx="1204088" cy="1178368"/>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4" name="Oval 93"/>
          <p:cNvSpPr/>
          <p:nvPr/>
        </p:nvSpPr>
        <p:spPr>
          <a:xfrm>
            <a:off x="4949255" y="2150402"/>
            <a:ext cx="1204088" cy="1178368"/>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5" name="TextBox 94"/>
          <p:cNvSpPr txBox="1"/>
          <p:nvPr/>
        </p:nvSpPr>
        <p:spPr>
          <a:xfrm>
            <a:off x="2045938" y="2465789"/>
            <a:ext cx="102243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Calibri Light" panose="020F0302020204030204"/>
                <a:ea typeface="+mn-ea"/>
                <a:cs typeface="Times New Roman" panose="02020603050405020304" pitchFamily="18" charset="0"/>
              </a:rPr>
              <a:t>A</a:t>
            </a:r>
          </a:p>
        </p:txBody>
      </p:sp>
      <p:sp>
        <p:nvSpPr>
          <p:cNvPr id="96" name="TextBox 95"/>
          <p:cNvSpPr txBox="1"/>
          <p:nvPr/>
        </p:nvSpPr>
        <p:spPr>
          <a:xfrm>
            <a:off x="3545825" y="2465789"/>
            <a:ext cx="102243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Calibri Light" panose="020F0302020204030204"/>
                <a:ea typeface="+mn-ea"/>
                <a:cs typeface="Times New Roman" panose="02020603050405020304" pitchFamily="18" charset="0"/>
              </a:rPr>
              <a:t>B</a:t>
            </a:r>
          </a:p>
        </p:txBody>
      </p:sp>
      <p:sp>
        <p:nvSpPr>
          <p:cNvPr id="97" name="TextBox 96"/>
          <p:cNvSpPr txBox="1"/>
          <p:nvPr/>
        </p:nvSpPr>
        <p:spPr>
          <a:xfrm>
            <a:off x="5040083" y="2465788"/>
            <a:ext cx="102243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Calibri Light" panose="020F0302020204030204"/>
                <a:ea typeface="+mn-ea"/>
                <a:cs typeface="Times New Roman" panose="02020603050405020304" pitchFamily="18" charset="0"/>
              </a:rPr>
              <a:t>C</a:t>
            </a:r>
          </a:p>
        </p:txBody>
      </p:sp>
      <p:sp>
        <p:nvSpPr>
          <p:cNvPr id="98" name="Oval 97"/>
          <p:cNvSpPr/>
          <p:nvPr/>
        </p:nvSpPr>
        <p:spPr>
          <a:xfrm rot="1957874">
            <a:off x="3812956" y="1909852"/>
            <a:ext cx="1982426" cy="4087744"/>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9" name="Straight Connector 98"/>
          <p:cNvCxnSpPr>
            <a:stCxn id="92" idx="4"/>
            <a:endCxn id="90" idx="0"/>
          </p:cNvCxnSpPr>
          <p:nvPr/>
        </p:nvCxnSpPr>
        <p:spPr>
          <a:xfrm>
            <a:off x="2562782" y="3328770"/>
            <a:ext cx="1494258" cy="1261963"/>
          </a:xfrm>
          <a:prstGeom prst="line">
            <a:avLst/>
          </a:prstGeom>
        </p:spPr>
        <p:style>
          <a:lnRef idx="1">
            <a:schemeClr val="dk1"/>
          </a:lnRef>
          <a:fillRef idx="0">
            <a:schemeClr val="dk1"/>
          </a:fillRef>
          <a:effectRef idx="0">
            <a:schemeClr val="dk1"/>
          </a:effectRef>
          <a:fontRef idx="minor">
            <a:schemeClr val="tx1"/>
          </a:fontRef>
        </p:style>
      </p:cxnSp>
      <p:cxnSp>
        <p:nvCxnSpPr>
          <p:cNvPr id="100" name="Straight Connector 99"/>
          <p:cNvCxnSpPr>
            <a:endCxn id="90" idx="0"/>
          </p:cNvCxnSpPr>
          <p:nvPr/>
        </p:nvCxnSpPr>
        <p:spPr>
          <a:xfrm>
            <a:off x="4057040" y="3328770"/>
            <a:ext cx="1" cy="1261963"/>
          </a:xfrm>
          <a:prstGeom prst="line">
            <a:avLst/>
          </a:prstGeom>
        </p:spPr>
        <p:style>
          <a:lnRef idx="1">
            <a:schemeClr val="dk1"/>
          </a:lnRef>
          <a:fillRef idx="0">
            <a:schemeClr val="dk1"/>
          </a:fillRef>
          <a:effectRef idx="0">
            <a:schemeClr val="dk1"/>
          </a:effectRef>
          <a:fontRef idx="minor">
            <a:schemeClr val="tx1"/>
          </a:fontRef>
        </p:style>
      </p:cxnSp>
      <p:cxnSp>
        <p:nvCxnSpPr>
          <p:cNvPr id="101" name="Straight Connector 100"/>
          <p:cNvCxnSpPr>
            <a:stCxn id="94" idx="4"/>
          </p:cNvCxnSpPr>
          <p:nvPr/>
        </p:nvCxnSpPr>
        <p:spPr>
          <a:xfrm flipH="1">
            <a:off x="4057040" y="3328770"/>
            <a:ext cx="1494259" cy="1249907"/>
          </a:xfrm>
          <a:prstGeom prst="line">
            <a:avLst/>
          </a:prstGeom>
        </p:spPr>
        <p:style>
          <a:lnRef idx="1">
            <a:schemeClr val="dk1"/>
          </a:lnRef>
          <a:fillRef idx="0">
            <a:schemeClr val="dk1"/>
          </a:fillRef>
          <a:effectRef idx="0">
            <a:schemeClr val="dk1"/>
          </a:effectRef>
          <a:fontRef idx="minor">
            <a:schemeClr val="tx1"/>
          </a:fontRef>
        </p:style>
      </p:cxnSp>
      <p:sp>
        <p:nvSpPr>
          <p:cNvPr id="102" name="Oval 101"/>
          <p:cNvSpPr/>
          <p:nvPr/>
        </p:nvSpPr>
        <p:spPr>
          <a:xfrm rot="19691985">
            <a:off x="2318699" y="1906212"/>
            <a:ext cx="1982426" cy="4087744"/>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Oval 102"/>
          <p:cNvSpPr/>
          <p:nvPr/>
        </p:nvSpPr>
        <p:spPr>
          <a:xfrm>
            <a:off x="3108170" y="2121736"/>
            <a:ext cx="1897226" cy="3636111"/>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Oval 103"/>
          <p:cNvSpPr/>
          <p:nvPr/>
        </p:nvSpPr>
        <p:spPr>
          <a:xfrm rot="5400000">
            <a:off x="2553378" y="1084085"/>
            <a:ext cx="1393523" cy="327537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5" name="Straight Connector 104"/>
          <p:cNvCxnSpPr/>
          <p:nvPr/>
        </p:nvCxnSpPr>
        <p:spPr>
          <a:xfrm>
            <a:off x="1312515" y="2658147"/>
            <a:ext cx="298945" cy="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V="1">
            <a:off x="6153343" y="3328771"/>
            <a:ext cx="319973" cy="321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7" name="TextBox 106"/>
          <p:cNvSpPr txBox="1"/>
          <p:nvPr/>
        </p:nvSpPr>
        <p:spPr>
          <a:xfrm>
            <a:off x="3545825" y="4845096"/>
            <a:ext cx="111325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200" b="0" i="0" u="none" strike="noStrike" kern="1200" cap="none" spc="0" normalizeH="0" baseline="0" noProof="0">
                <a:ln>
                  <a:noFill/>
                </a:ln>
                <a:solidFill>
                  <a:prstClr val="black"/>
                </a:solidFill>
                <a:effectLst/>
                <a:uLnTx/>
                <a:uFillTx/>
                <a:latin typeface="Calibri Light" panose="020F0302020204030204"/>
                <a:ea typeface="+mn-ea"/>
                <a:cs typeface="Times New Roman" panose="02020603050405020304" pitchFamily="18" charset="0"/>
              </a:rPr>
              <a:t>Vennootschap - rechtspersoon</a:t>
            </a:r>
            <a:endParaRPr kumimoji="0" lang="nl-BE" sz="1200" b="0" i="0" u="none" strike="noStrike" kern="1200" cap="none" spc="0" normalizeH="0" baseline="0" noProof="0" dirty="0">
              <a:ln>
                <a:noFill/>
              </a:ln>
              <a:solidFill>
                <a:prstClr val="black"/>
              </a:solidFill>
              <a:effectLst/>
              <a:uLnTx/>
              <a:uFillTx/>
              <a:latin typeface="Calibri Light" panose="020F0302020204030204"/>
              <a:ea typeface="+mn-ea"/>
              <a:cs typeface="Times New Roman" panose="02020603050405020304" pitchFamily="18" charset="0"/>
            </a:endParaRPr>
          </a:p>
        </p:txBody>
      </p:sp>
      <p:sp>
        <p:nvSpPr>
          <p:cNvPr id="5" name="TextBox 4"/>
          <p:cNvSpPr txBox="1"/>
          <p:nvPr/>
        </p:nvSpPr>
        <p:spPr>
          <a:xfrm>
            <a:off x="6224084" y="3973005"/>
            <a:ext cx="1001009" cy="163121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nl-BE" sz="10000" b="0" i="0" u="none" strike="noStrike" kern="1200" cap="none" spc="0" normalizeH="0" baseline="0" noProof="0">
                <a:ln>
                  <a:noFill/>
                </a:ln>
                <a:solidFill>
                  <a:srgbClr val="92D050"/>
                </a:solidFill>
                <a:effectLst/>
                <a:uLnTx/>
                <a:uFillTx/>
                <a:latin typeface="Calibri" panose="020F0502020204030204"/>
                <a:ea typeface="+mn-ea"/>
                <a:cs typeface="+mn-cs"/>
              </a:rPr>
              <a:t> </a:t>
            </a:r>
          </a:p>
        </p:txBody>
      </p:sp>
      <p:sp>
        <p:nvSpPr>
          <p:cNvPr id="6" name="Rectangle 5"/>
          <p:cNvSpPr/>
          <p:nvPr/>
        </p:nvSpPr>
        <p:spPr>
          <a:xfrm>
            <a:off x="534670" y="3623697"/>
            <a:ext cx="1112805" cy="1631216"/>
          </a:xfrm>
          <a:prstGeom prst="rect">
            <a:avLst/>
          </a:prstGeom>
        </p:spPr>
        <p:txBody>
          <a:bodyPr wrap="none">
            <a:spAutoFit/>
          </a:bodyPr>
          <a:lstStyle/>
          <a:p>
            <a:pPr marL="285750" marR="0" lvl="0"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nl-BE" sz="10000" b="0" i="0" u="none" strike="noStrike" kern="1200" cap="none" spc="0" normalizeH="0" baseline="0" noProof="0">
                <a:ln>
                  <a:noFill/>
                </a:ln>
                <a:solidFill>
                  <a:srgbClr val="FF0000"/>
                </a:solidFill>
                <a:effectLst/>
                <a:uLnTx/>
                <a:uFillTx/>
                <a:latin typeface="Calibri" panose="020F0502020204030204"/>
                <a:ea typeface="+mn-ea"/>
                <a:cs typeface="+mn-cs"/>
              </a:rPr>
              <a:t> </a:t>
            </a:r>
          </a:p>
        </p:txBody>
      </p:sp>
      <p:sp>
        <p:nvSpPr>
          <p:cNvPr id="7" name="Rectangle 6"/>
          <p:cNvSpPr/>
          <p:nvPr/>
        </p:nvSpPr>
        <p:spPr>
          <a:xfrm>
            <a:off x="8016635" y="2465788"/>
            <a:ext cx="3861659" cy="230832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a:ln>
                  <a:noFill/>
                </a:ln>
                <a:solidFill>
                  <a:prstClr val="black"/>
                </a:solidFill>
                <a:effectLst/>
                <a:uLnTx/>
                <a:uFillTx/>
                <a:latin typeface="Calibri" panose="020F0502020204030204"/>
                <a:ea typeface="+mn-ea"/>
                <a:cs typeface="+mn-cs"/>
              </a:rPr>
              <a:t>Russell v Northern Bank Development Corporation Ltd. [1992] 1 W.L.R. (588) 593</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a:t>
            </a:r>
            <a:r>
              <a:rPr kumimoji="0" lang="en-GB" sz="1800" b="0" i="1" u="none" strike="noStrike" kern="1200" cap="none" spc="0" normalizeH="0" baseline="0" noProof="0">
                <a:ln>
                  <a:noFill/>
                </a:ln>
                <a:solidFill>
                  <a:prstClr val="black"/>
                </a:solidFill>
                <a:effectLst/>
                <a:uLnTx/>
                <a:uFillTx/>
                <a:latin typeface="Calibri" panose="020F0502020204030204"/>
                <a:ea typeface="+mn-ea"/>
                <a:cs typeface="+mn-cs"/>
              </a:rPr>
              <a:t>shareholders may lawfully agree inter se to exercise their voting rights in a manner which, if it were dictated by the articles, and were binding on the company, would be unlawful</a:t>
            </a: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a:t>
            </a:r>
            <a:endParaRPr kumimoji="0" lang="nl-BE"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Picture 7"/>
          <p:cNvPicPr>
            <a:picLocks noChangeAspect="1"/>
          </p:cNvPicPr>
          <p:nvPr/>
        </p:nvPicPr>
        <p:blipFill>
          <a:blip r:embed="rId2"/>
          <a:stretch>
            <a:fillRect/>
          </a:stretch>
        </p:blipFill>
        <p:spPr>
          <a:xfrm>
            <a:off x="8114958" y="1896062"/>
            <a:ext cx="798330" cy="569726"/>
          </a:xfrm>
          <a:prstGeom prst="rect">
            <a:avLst/>
          </a:prstGeom>
        </p:spPr>
      </p:pic>
    </p:spTree>
    <p:extLst>
      <p:ext uri="{BB962C8B-B14F-4D97-AF65-F5344CB8AC3E}">
        <p14:creationId xmlns:p14="http://schemas.microsoft.com/office/powerpoint/2010/main" val="309118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Aandeelhoudersovereenkomsten en dwingend recht</a:t>
            </a:r>
          </a:p>
        </p:txBody>
      </p:sp>
      <p:sp>
        <p:nvSpPr>
          <p:cNvPr id="4" name="Oval 3"/>
          <p:cNvSpPr/>
          <p:nvPr/>
        </p:nvSpPr>
        <p:spPr>
          <a:xfrm>
            <a:off x="3017495" y="4673124"/>
            <a:ext cx="1777042" cy="1017917"/>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p:cNvSpPr txBox="1"/>
          <p:nvPr/>
        </p:nvSpPr>
        <p:spPr>
          <a:xfrm>
            <a:off x="3090819" y="4997416"/>
            <a:ext cx="163039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rPr>
              <a:t>Vennootschap</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43" y="2673658"/>
            <a:ext cx="778973" cy="1179726"/>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0106" y="2673658"/>
            <a:ext cx="596737" cy="1179726"/>
          </a:xfrm>
          <a:prstGeom prst="rect">
            <a:avLst/>
          </a:prstGeom>
        </p:spPr>
      </p:pic>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375" y="2673658"/>
            <a:ext cx="778973" cy="1179726"/>
          </a:xfrm>
          <a:prstGeom prst="rect">
            <a:avLst/>
          </a:prstGeom>
        </p:spPr>
      </p:pic>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1638" y="2673658"/>
            <a:ext cx="596737" cy="1179726"/>
          </a:xfrm>
          <a:prstGeom prst="rect">
            <a:avLst/>
          </a:prstGeom>
        </p:spPr>
      </p:pic>
      <p:pic>
        <p:nvPicPr>
          <p:cNvPr id="20" name="Picture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09907" y="2673659"/>
            <a:ext cx="778973" cy="1179726"/>
          </a:xfrm>
          <a:prstGeom prst="rect">
            <a:avLst/>
          </a:prstGeom>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3170" y="2673659"/>
            <a:ext cx="596737" cy="1179726"/>
          </a:xfrm>
          <a:prstGeom prst="rect">
            <a:avLst/>
          </a:prstGeom>
        </p:spPr>
      </p:pic>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1439" y="2673659"/>
            <a:ext cx="778973" cy="1179726"/>
          </a:xfrm>
          <a:prstGeom prst="rect">
            <a:avLst/>
          </a:prstGeom>
        </p:spPr>
      </p:pic>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4702" y="2673659"/>
            <a:ext cx="596737" cy="1179726"/>
          </a:xfrm>
          <a:prstGeom prst="rect">
            <a:avLst/>
          </a:prstGeom>
        </p:spPr>
      </p:pic>
      <p:pic>
        <p:nvPicPr>
          <p:cNvPr id="24" name="Picture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2971" y="2673658"/>
            <a:ext cx="778973" cy="1179726"/>
          </a:xfrm>
          <a:prstGeom prst="rect">
            <a:avLst/>
          </a:prstGeom>
        </p:spPr>
      </p:pic>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56234" y="2673658"/>
            <a:ext cx="596737" cy="1179726"/>
          </a:xfrm>
          <a:prstGeom prst="rect">
            <a:avLst/>
          </a:prstGeom>
        </p:spPr>
      </p:pic>
      <p:cxnSp>
        <p:nvCxnSpPr>
          <p:cNvPr id="27" name="Straight Connector 26"/>
          <p:cNvCxnSpPr>
            <a:endCxn id="4" idx="0"/>
          </p:cNvCxnSpPr>
          <p:nvPr/>
        </p:nvCxnSpPr>
        <p:spPr>
          <a:xfrm>
            <a:off x="1469723" y="3900715"/>
            <a:ext cx="2436293" cy="772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endCxn id="4" idx="0"/>
          </p:cNvCxnSpPr>
          <p:nvPr/>
        </p:nvCxnSpPr>
        <p:spPr>
          <a:xfrm>
            <a:off x="2184058" y="3900714"/>
            <a:ext cx="1721958" cy="7724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endCxn id="4" idx="0"/>
          </p:cNvCxnSpPr>
          <p:nvPr/>
        </p:nvCxnSpPr>
        <p:spPr>
          <a:xfrm>
            <a:off x="2836414" y="3900714"/>
            <a:ext cx="1069602" cy="7724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3504217" y="3885260"/>
            <a:ext cx="396807" cy="7878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endCxn id="4" idx="0"/>
          </p:cNvCxnSpPr>
          <p:nvPr/>
        </p:nvCxnSpPr>
        <p:spPr>
          <a:xfrm>
            <a:off x="660950" y="3885260"/>
            <a:ext cx="3245066" cy="7878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endCxn id="4" idx="0"/>
          </p:cNvCxnSpPr>
          <p:nvPr/>
        </p:nvCxnSpPr>
        <p:spPr>
          <a:xfrm flipH="1">
            <a:off x="3906016" y="3888371"/>
            <a:ext cx="304427" cy="78475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endCxn id="4" idx="0"/>
          </p:cNvCxnSpPr>
          <p:nvPr/>
        </p:nvCxnSpPr>
        <p:spPr>
          <a:xfrm flipH="1">
            <a:off x="3906016" y="3910481"/>
            <a:ext cx="956784" cy="7626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endCxn id="4" idx="0"/>
          </p:cNvCxnSpPr>
          <p:nvPr/>
        </p:nvCxnSpPr>
        <p:spPr>
          <a:xfrm flipH="1">
            <a:off x="3906016" y="3911410"/>
            <a:ext cx="1645157" cy="7617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endCxn id="4" idx="0"/>
          </p:cNvCxnSpPr>
          <p:nvPr/>
        </p:nvCxnSpPr>
        <p:spPr>
          <a:xfrm flipH="1">
            <a:off x="3906016" y="3932590"/>
            <a:ext cx="2338825" cy="740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endCxn id="4" idx="0"/>
          </p:cNvCxnSpPr>
          <p:nvPr/>
        </p:nvCxnSpPr>
        <p:spPr>
          <a:xfrm flipH="1">
            <a:off x="3906016" y="3910480"/>
            <a:ext cx="3036442" cy="7626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1830556" y="2503639"/>
            <a:ext cx="5578876" cy="139551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32" name="Rectangle 31"/>
          <p:cNvSpPr/>
          <p:nvPr/>
        </p:nvSpPr>
        <p:spPr>
          <a:xfrm>
            <a:off x="8061788" y="2501974"/>
            <a:ext cx="3673710" cy="393954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a:ln>
                  <a:noFill/>
                </a:ln>
                <a:solidFill>
                  <a:prstClr val="black"/>
                </a:solidFill>
                <a:effectLst/>
                <a:uLnTx/>
                <a:uFillTx/>
                <a:latin typeface="Calibri" panose="020F0502020204030204"/>
                <a:ea typeface="+mn-ea"/>
                <a:cs typeface="+mn-cs"/>
              </a:rPr>
              <a:t>BGH 24 november 2008, II </a:t>
            </a:r>
            <a:br>
              <a:rPr kumimoji="0" lang="en-GB" sz="1800" b="0" i="0" u="sng" strike="noStrike" kern="1200" cap="none" spc="0" normalizeH="0" baseline="0" noProof="0">
                <a:ln>
                  <a:noFill/>
                </a:ln>
                <a:solidFill>
                  <a:prstClr val="black"/>
                </a:solidFill>
                <a:effectLst/>
                <a:uLnTx/>
                <a:uFillTx/>
                <a:latin typeface="Calibri" panose="020F0502020204030204"/>
                <a:ea typeface="+mn-ea"/>
                <a:cs typeface="+mn-cs"/>
              </a:rPr>
            </a:br>
            <a:r>
              <a:rPr kumimoji="0" lang="en-GB" sz="1800" b="0" i="0" u="sng" strike="noStrike" kern="1200" cap="none" spc="0" normalizeH="0" baseline="0" noProof="0">
                <a:ln>
                  <a:noFill/>
                </a:ln>
                <a:solidFill>
                  <a:prstClr val="black"/>
                </a:solidFill>
                <a:effectLst/>
                <a:uLnTx/>
                <a:uFillTx/>
                <a:latin typeface="Calibri" panose="020F0502020204030204"/>
                <a:ea typeface="+mn-ea"/>
                <a:cs typeface="+mn-cs"/>
              </a:rPr>
              <a:t>ZR 116/08</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a:t>
            </a:r>
            <a:r>
              <a:rPr kumimoji="0" lang="de-DE" sz="1800" b="0" i="1" u="none" strike="noStrike" kern="1200" cap="none" spc="0" normalizeH="0" baseline="0" noProof="0">
                <a:ln>
                  <a:noFill/>
                </a:ln>
                <a:solidFill>
                  <a:prstClr val="black"/>
                </a:solidFill>
                <a:effectLst/>
                <a:uLnTx/>
                <a:uFillTx/>
                <a:latin typeface="Calibri" panose="020F0502020204030204"/>
                <a:ea typeface="+mn-ea"/>
                <a:cs typeface="+mn-cs"/>
              </a:rPr>
              <a:t>Die durch eine solche Vereinbarung begründete Bindung der jeweiligen Minderheit in Abweichung von kapitalgesellschaftsrechtlichen Mehr-heitserfordernissen ist keineswegs per se treuwidrig oder gar gesetzes-widrig.”</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de-DE" sz="1800" b="0" i="1"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prstClr val="black"/>
                </a:solidFill>
                <a:effectLst/>
                <a:uLnTx/>
                <a:uFillTx/>
                <a:latin typeface="Calibri" panose="020F0502020204030204"/>
                <a:ea typeface="+mn-ea"/>
                <a:cs typeface="+mn-cs"/>
              </a:rPr>
              <a:t>(</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a:t>
            </a:r>
            <a:r>
              <a:rPr kumimoji="0" lang="nl-NL" sz="1400" b="0" i="1" u="none" strike="noStrike" kern="1200" cap="none" spc="0" normalizeH="0" baseline="0" noProof="0">
                <a:ln>
                  <a:noFill/>
                </a:ln>
                <a:solidFill>
                  <a:prstClr val="black"/>
                </a:solidFill>
                <a:effectLst/>
                <a:uLnTx/>
                <a:uFillTx/>
                <a:latin typeface="Calibri" panose="020F0502020204030204"/>
                <a:ea typeface="+mn-ea"/>
                <a:cs typeface="+mn-cs"/>
              </a:rPr>
              <a:t>De verbintenis van de respectieve minderheid op basis van een dergelijke overeenkomst in afwijking van de meerderheidsvereisten van het vennootschapsrecht is op geen enkele manier in strijd met de goede trouw of zelfs onwettig</a:t>
            </a:r>
            <a:r>
              <a:rPr kumimoji="0" lang="nl-NL" sz="1400" b="0" i="0" u="none" strike="noStrike" kern="1200" cap="none" spc="0" normalizeH="0" baseline="0" noProof="0">
                <a:ln>
                  <a:noFill/>
                </a:ln>
                <a:solidFill>
                  <a:prstClr val="black"/>
                </a:solidFill>
                <a:effectLst/>
                <a:uLnTx/>
                <a:uFillTx/>
                <a:latin typeface="Calibri" panose="020F0502020204030204"/>
                <a:ea typeface="+mn-ea"/>
                <a:cs typeface="+mn-cs"/>
              </a:rPr>
              <a:t>”).</a:t>
            </a:r>
            <a:endParaRPr kumimoji="0" lang="nl-BE"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Picture 9"/>
          <p:cNvPicPr>
            <a:picLocks/>
          </p:cNvPicPr>
          <p:nvPr/>
        </p:nvPicPr>
        <p:blipFill>
          <a:blip r:embed="rId4"/>
          <a:stretch>
            <a:fillRect/>
          </a:stretch>
        </p:blipFill>
        <p:spPr>
          <a:xfrm>
            <a:off x="8141110" y="1946785"/>
            <a:ext cx="799200" cy="568800"/>
          </a:xfrm>
          <a:prstGeom prst="rect">
            <a:avLst/>
          </a:prstGeom>
        </p:spPr>
      </p:pic>
    </p:spTree>
    <p:extLst>
      <p:ext uri="{BB962C8B-B14F-4D97-AF65-F5344CB8AC3E}">
        <p14:creationId xmlns:p14="http://schemas.microsoft.com/office/powerpoint/2010/main" val="8635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Aandeelhoudersovereenkomsten en dwingend recht</a:t>
            </a:r>
          </a:p>
        </p:txBody>
      </p:sp>
      <p:sp>
        <p:nvSpPr>
          <p:cNvPr id="4" name="Content Placeholder 3"/>
          <p:cNvSpPr>
            <a:spLocks noGrp="1"/>
          </p:cNvSpPr>
          <p:nvPr>
            <p:ph idx="1"/>
          </p:nvPr>
        </p:nvSpPr>
        <p:spPr/>
        <p:txBody>
          <a:bodyPr>
            <a:normAutofit/>
          </a:bodyPr>
          <a:lstStyle/>
          <a:p>
            <a:pPr algn="just"/>
            <a:r>
              <a:rPr lang="nl-BE" sz="2200"/>
              <a:t>L. VAN CANEGHEM (2006): “</a:t>
            </a:r>
            <a:r>
              <a:rPr lang="en-GB" sz="2200" i="1"/>
              <a:t>Het vennootschappenrecht beheerst </a:t>
            </a:r>
            <a:r>
              <a:rPr lang="nl-NL" sz="2200" i="1"/>
              <a:t>slechts de interne werking van de vennootschap of de verhouding tussen de vennootschap en de aandeelhouders en derden. Het behoort niet tot de roeping van het vennootschappenrecht om de verhoudingen tussen deze laatstgenoemde personen </a:t>
            </a:r>
            <a:r>
              <a:rPr lang="en-GB" sz="2200" i="1"/>
              <a:t>onderling te regelen</a:t>
            </a:r>
            <a:r>
              <a:rPr lang="en-GB" sz="2200"/>
              <a:t>.”</a:t>
            </a:r>
            <a:endParaRPr lang="nl-BE" sz="2200"/>
          </a:p>
          <a:p>
            <a:pPr algn="just"/>
            <a:r>
              <a:rPr lang="nl-BE" sz="2200"/>
              <a:t>P.A. FORIERS (1994): “</a:t>
            </a:r>
            <a:r>
              <a:rPr lang="nl-BE" sz="2200" i="1"/>
              <a:t>c</a:t>
            </a:r>
            <a:r>
              <a:rPr lang="en-GB" sz="2200" i="1"/>
              <a:t>onventions entre </a:t>
            </a:r>
            <a:r>
              <a:rPr lang="fr-FR" sz="2200" i="1"/>
              <a:t>associés peuvent mettre au point des mécanismes qui seraient illicites s’ils étaient </a:t>
            </a:r>
            <a:r>
              <a:rPr lang="en-GB" sz="2200" i="1"/>
              <a:t>inclus dans les statuts</a:t>
            </a:r>
            <a:r>
              <a:rPr lang="en-GB" sz="2200"/>
              <a:t>”</a:t>
            </a:r>
          </a:p>
          <a:p>
            <a:pPr algn="just"/>
            <a:r>
              <a:rPr lang="en-GB" sz="2200"/>
              <a:t>Cass. 13 april 1989: een stemafspraak om tegen het ontslag van een bestuurder te stemmen, is niet ongeldig, ondanks het (toenmalige) dwingendrechtelijke karakter van de </a:t>
            </a:r>
            <a:r>
              <a:rPr lang="en-GB" sz="2200" i="1"/>
              <a:t>ad nutum </a:t>
            </a:r>
            <a:r>
              <a:rPr lang="en-GB" sz="2200"/>
              <a:t>afzetbaarheid. </a:t>
            </a:r>
            <a:endParaRPr lang="nl-BE" sz="2200"/>
          </a:p>
        </p:txBody>
      </p:sp>
    </p:spTree>
    <p:extLst>
      <p:ext uri="{BB962C8B-B14F-4D97-AF65-F5344CB8AC3E}">
        <p14:creationId xmlns:p14="http://schemas.microsoft.com/office/powerpoint/2010/main" val="1449802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Conclusie</a:t>
            </a:r>
          </a:p>
        </p:txBody>
      </p:sp>
      <p:sp>
        <p:nvSpPr>
          <p:cNvPr id="4" name="Content Placeholder 3"/>
          <p:cNvSpPr>
            <a:spLocks noGrp="1"/>
          </p:cNvSpPr>
          <p:nvPr>
            <p:ph idx="1"/>
          </p:nvPr>
        </p:nvSpPr>
        <p:spPr/>
        <p:txBody>
          <a:bodyPr>
            <a:normAutofit/>
          </a:bodyPr>
          <a:lstStyle/>
          <a:p>
            <a:pPr algn="just"/>
            <a:r>
              <a:rPr lang="nl-BE" sz="2200"/>
              <a:t>Aandeelhoudersovereenkomsten die afwijken van dwingend recht, impliceren geen schending van het dwingend vennootschapsrecht door de vennootschap (relativiteit van overeenkomsten).</a:t>
            </a:r>
          </a:p>
          <a:p>
            <a:pPr algn="just"/>
            <a:r>
              <a:rPr lang="nl-BE" sz="2200"/>
              <a:t>Rechtvaardiging voor dwingend vennootschapsrecht speelt in de verhouding tussen vennootschap en aandeelhouders (statuten), maar niet tussen aandeelhouders onderling (aandeelhoudersovereenkomsten).</a:t>
            </a:r>
          </a:p>
          <a:p>
            <a:pPr algn="just"/>
            <a:r>
              <a:rPr lang="nl-BE" sz="2200"/>
              <a:t>Afwijking van dwingend vennootschapsrecht in een aandeelhoudersovereenkomst is daarom geen omzeiling van dwingend recht, maar geldig op grond van de contractvrijheid.</a:t>
            </a:r>
          </a:p>
          <a:p>
            <a:pPr lvl="1" indent="-504825" algn="just">
              <a:buFont typeface="Wingdings" panose="05000000000000000000" pitchFamily="2" charset="2"/>
              <a:buChar char="ü"/>
            </a:pPr>
            <a:r>
              <a:rPr lang="nl-BE" sz="2200"/>
              <a:t>Matigende werking door vennootschapsbelang en verbod op rechtsmisbruik</a:t>
            </a:r>
          </a:p>
          <a:p>
            <a:pPr algn="just"/>
            <a:endParaRPr lang="nl-BE" sz="2200"/>
          </a:p>
          <a:p>
            <a:pPr algn="just"/>
            <a:endParaRPr lang="nl-BE" sz="2200"/>
          </a:p>
          <a:p>
            <a:pPr algn="just"/>
            <a:endParaRPr lang="nl-BE" sz="2200"/>
          </a:p>
        </p:txBody>
      </p:sp>
    </p:spTree>
    <p:extLst>
      <p:ext uri="{BB962C8B-B14F-4D97-AF65-F5344CB8AC3E}">
        <p14:creationId xmlns:p14="http://schemas.microsoft.com/office/powerpoint/2010/main" val="25769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96C08-9E77-4F23-91EA-D8E0A3886200}"/>
              </a:ext>
            </a:extLst>
          </p:cNvPr>
          <p:cNvSpPr>
            <a:spLocks noGrp="1"/>
          </p:cNvSpPr>
          <p:nvPr>
            <p:ph type="title"/>
          </p:nvPr>
        </p:nvSpPr>
        <p:spPr/>
        <p:txBody>
          <a:bodyPr/>
          <a:lstStyle/>
          <a:p>
            <a:r>
              <a:rPr lang="nl-BE"/>
              <a:t>Conclusie</a:t>
            </a:r>
          </a:p>
        </p:txBody>
      </p:sp>
      <p:sp>
        <p:nvSpPr>
          <p:cNvPr id="5" name="Oval 4"/>
          <p:cNvSpPr/>
          <p:nvPr/>
        </p:nvSpPr>
        <p:spPr>
          <a:xfrm>
            <a:off x="4318958" y="4509896"/>
            <a:ext cx="1777042" cy="1017917"/>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4392282" y="4834188"/>
            <a:ext cx="163039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rPr>
              <a:t>Vennootschap</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6706" y="2143116"/>
            <a:ext cx="778973" cy="1179726"/>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9082" y="2143116"/>
            <a:ext cx="596737" cy="1179726"/>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9969" y="2143116"/>
            <a:ext cx="596737" cy="1179726"/>
          </a:xfrm>
          <a:prstGeom prst="rect">
            <a:avLst/>
          </a:prstGeom>
        </p:spPr>
      </p:pic>
      <p:cxnSp>
        <p:nvCxnSpPr>
          <p:cNvPr id="13" name="Straight Connector 12"/>
          <p:cNvCxnSpPr/>
          <p:nvPr/>
        </p:nvCxnSpPr>
        <p:spPr>
          <a:xfrm>
            <a:off x="4586860" y="3473345"/>
            <a:ext cx="609334" cy="10265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196193" y="3473345"/>
            <a:ext cx="1" cy="10265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5196194" y="3473345"/>
            <a:ext cx="609333" cy="10265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7" name="Picture 26"/>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2374" y="2115857"/>
            <a:ext cx="1357488" cy="1357488"/>
          </a:xfrm>
          <a:prstGeom prst="rect">
            <a:avLst/>
          </a:prstGeom>
        </p:spPr>
      </p:pic>
      <p:grpSp>
        <p:nvGrpSpPr>
          <p:cNvPr id="28" name="Group 27"/>
          <p:cNvGrpSpPr/>
          <p:nvPr/>
        </p:nvGrpSpPr>
        <p:grpSpPr>
          <a:xfrm>
            <a:off x="1612472" y="2101364"/>
            <a:ext cx="1062359" cy="1283243"/>
            <a:chOff x="5976796" y="3219746"/>
            <a:chExt cx="1915850" cy="2530562"/>
          </a:xfrm>
        </p:grpSpPr>
        <p:pic>
          <p:nvPicPr>
            <p:cNvPr id="29" name="Picture 28"/>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573533" y="3219746"/>
              <a:ext cx="778973" cy="1179726"/>
            </a:xfrm>
            <a:prstGeom prst="rect">
              <a:avLst/>
            </a:prstGeom>
          </p:spPr>
        </p:pic>
        <p:pic>
          <p:nvPicPr>
            <p:cNvPr id="30" name="Picture 29"/>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295909" y="3219746"/>
              <a:ext cx="596737" cy="1179726"/>
            </a:xfrm>
            <a:prstGeom prst="rect">
              <a:avLst/>
            </a:prstGeom>
          </p:spPr>
        </p:pic>
        <p:pic>
          <p:nvPicPr>
            <p:cNvPr id="31" name="Picture 3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976796" y="3219746"/>
              <a:ext cx="596737" cy="1179726"/>
            </a:xfrm>
            <a:prstGeom prst="rect">
              <a:avLst/>
            </a:prstGeom>
          </p:spPr>
        </p:pic>
        <p:pic>
          <p:nvPicPr>
            <p:cNvPr id="32" name="Picture 3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573533" y="4570582"/>
              <a:ext cx="778973" cy="1179726"/>
            </a:xfrm>
            <a:prstGeom prst="rect">
              <a:avLst/>
            </a:prstGeom>
          </p:spPr>
        </p:pic>
        <p:pic>
          <p:nvPicPr>
            <p:cNvPr id="33" name="Picture 3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295909" y="4570582"/>
              <a:ext cx="596737" cy="1179726"/>
            </a:xfrm>
            <a:prstGeom prst="rect">
              <a:avLst/>
            </a:prstGeom>
          </p:spPr>
        </p:pic>
        <p:pic>
          <p:nvPicPr>
            <p:cNvPr id="34" name="Picture 3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976796" y="4570582"/>
              <a:ext cx="596737" cy="1179726"/>
            </a:xfrm>
            <a:prstGeom prst="rect">
              <a:avLst/>
            </a:prstGeom>
          </p:spPr>
        </p:pic>
      </p:grpSp>
      <p:cxnSp>
        <p:nvCxnSpPr>
          <p:cNvPr id="36" name="Straight Connector 35"/>
          <p:cNvCxnSpPr>
            <a:endCxn id="5" idx="0"/>
          </p:cNvCxnSpPr>
          <p:nvPr/>
        </p:nvCxnSpPr>
        <p:spPr>
          <a:xfrm>
            <a:off x="2151971" y="3493359"/>
            <a:ext cx="3055508" cy="1016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38" name="Table 37"/>
          <p:cNvGraphicFramePr>
            <a:graphicFrameLocks noGrp="1"/>
          </p:cNvGraphicFramePr>
          <p:nvPr/>
        </p:nvGraphicFramePr>
        <p:xfrm>
          <a:off x="454600" y="5662298"/>
          <a:ext cx="5737996" cy="1112520"/>
        </p:xfrm>
        <a:graphic>
          <a:graphicData uri="http://schemas.openxmlformats.org/drawingml/2006/table">
            <a:tbl>
              <a:tblPr firstRow="1" bandRow="1">
                <a:tableStyleId>{5C22544A-7EE6-4342-B048-85BDC9FD1C3A}</a:tableStyleId>
              </a:tblPr>
              <a:tblGrid>
                <a:gridCol w="1163950">
                  <a:extLst>
                    <a:ext uri="{9D8B030D-6E8A-4147-A177-3AD203B41FA5}">
                      <a16:colId xmlns:a16="http://schemas.microsoft.com/office/drawing/2014/main" val="1080700856"/>
                    </a:ext>
                  </a:extLst>
                </a:gridCol>
                <a:gridCol w="1435201">
                  <a:extLst>
                    <a:ext uri="{9D8B030D-6E8A-4147-A177-3AD203B41FA5}">
                      <a16:colId xmlns:a16="http://schemas.microsoft.com/office/drawing/2014/main" val="1450291033"/>
                    </a:ext>
                  </a:extLst>
                </a:gridCol>
                <a:gridCol w="1614163">
                  <a:extLst>
                    <a:ext uri="{9D8B030D-6E8A-4147-A177-3AD203B41FA5}">
                      <a16:colId xmlns:a16="http://schemas.microsoft.com/office/drawing/2014/main" val="4186478901"/>
                    </a:ext>
                  </a:extLst>
                </a:gridCol>
                <a:gridCol w="1524682">
                  <a:extLst>
                    <a:ext uri="{9D8B030D-6E8A-4147-A177-3AD203B41FA5}">
                      <a16:colId xmlns:a16="http://schemas.microsoft.com/office/drawing/2014/main" val="55846015"/>
                    </a:ext>
                  </a:extLst>
                </a:gridCol>
              </a:tblGrid>
              <a:tr h="370840">
                <a:tc>
                  <a:txBody>
                    <a:bodyPr/>
                    <a:lstStyle/>
                    <a:p>
                      <a:endParaRPr lang="nl-BE"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chemeClr val="tx1"/>
                          </a:solidFill>
                        </a:rPr>
                        <a:t>Aandelen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chemeClr val="tx1"/>
                          </a:solidFill>
                        </a:rPr>
                        <a:t>Winstrechten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chemeClr val="tx1"/>
                          </a:solidFill>
                        </a:rPr>
                        <a:t>Stemrechten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742438"/>
                  </a:ext>
                </a:extLst>
              </a:tr>
              <a:tr h="370840">
                <a:tc>
                  <a:txBody>
                    <a:bodyPr/>
                    <a:lstStyle/>
                    <a:p>
                      <a:r>
                        <a:rPr lang="nl-BE" sz="1600">
                          <a:solidFill>
                            <a:schemeClr val="accent2"/>
                          </a:solidFill>
                        </a:rPr>
                        <a:t>Oprichters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chemeClr val="accent2"/>
                          </a:solidFill>
                        </a:rPr>
                        <a:t>74%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chemeClr val="accent2"/>
                          </a:solidFill>
                        </a:rPr>
                        <a:t>74%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chemeClr val="accent2"/>
                          </a:solidFill>
                        </a:rPr>
                        <a:t>c. 85%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8439362"/>
                  </a:ext>
                </a:extLst>
              </a:tr>
              <a:tr h="370840">
                <a:tc>
                  <a:txBody>
                    <a:bodyPr/>
                    <a:lstStyle/>
                    <a:p>
                      <a:r>
                        <a:rPr lang="nl-BE" sz="1600">
                          <a:solidFill>
                            <a:srgbClr val="00B050"/>
                          </a:solidFill>
                        </a:rPr>
                        <a:t>Personeel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rgbClr val="00B050"/>
                          </a:solidFill>
                        </a:rPr>
                        <a:t>26% (B)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rgbClr val="00B050"/>
                          </a:solidFill>
                        </a:rPr>
                        <a:t>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600">
                          <a:solidFill>
                            <a:srgbClr val="00B050"/>
                          </a:solidFill>
                        </a:rPr>
                        <a:t>c.</a:t>
                      </a:r>
                      <a:r>
                        <a:rPr lang="nl-BE" sz="1600" baseline="0">
                          <a:solidFill>
                            <a:srgbClr val="00B050"/>
                          </a:solidFill>
                        </a:rPr>
                        <a:t> </a:t>
                      </a:r>
                      <a:r>
                        <a:rPr lang="nl-BE" sz="1600">
                          <a:solidFill>
                            <a:srgbClr val="00B050"/>
                          </a:solidFill>
                        </a:rPr>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530498"/>
                  </a:ext>
                </a:extLst>
              </a:tr>
            </a:tbl>
          </a:graphicData>
        </a:graphic>
      </p:graphicFrame>
      <p:sp>
        <p:nvSpPr>
          <p:cNvPr id="42" name="TextBox 41"/>
          <p:cNvSpPr txBox="1"/>
          <p:nvPr/>
        </p:nvSpPr>
        <p:spPr>
          <a:xfrm>
            <a:off x="5587861" y="3783745"/>
            <a:ext cx="60813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rPr>
              <a:t>74%</a:t>
            </a:r>
          </a:p>
        </p:txBody>
      </p:sp>
      <p:sp>
        <p:nvSpPr>
          <p:cNvPr id="44" name="TextBox 43"/>
          <p:cNvSpPr txBox="1"/>
          <p:nvPr/>
        </p:nvSpPr>
        <p:spPr>
          <a:xfrm>
            <a:off x="2804982" y="3903020"/>
            <a:ext cx="61676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rPr>
              <a:t>26%</a:t>
            </a:r>
          </a:p>
        </p:txBody>
      </p:sp>
      <p:sp>
        <p:nvSpPr>
          <p:cNvPr id="49" name="Rectangle 48"/>
          <p:cNvSpPr/>
          <p:nvPr/>
        </p:nvSpPr>
        <p:spPr>
          <a:xfrm>
            <a:off x="4074759" y="2053654"/>
            <a:ext cx="2242868" cy="1383279"/>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52" name="Rectangle 51"/>
          <p:cNvSpPr/>
          <p:nvPr/>
        </p:nvSpPr>
        <p:spPr>
          <a:xfrm>
            <a:off x="1581020" y="2063660"/>
            <a:ext cx="1130728" cy="1383279"/>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00B050"/>
              </a:solidFill>
              <a:effectLst/>
              <a:uLnTx/>
              <a:uFillTx/>
              <a:latin typeface="Calibri" panose="020F0502020204030204"/>
              <a:ea typeface="+mn-ea"/>
              <a:cs typeface="+mn-cs"/>
            </a:endParaRPr>
          </a:p>
        </p:txBody>
      </p:sp>
      <p:sp>
        <p:nvSpPr>
          <p:cNvPr id="84" name="TextBox 83"/>
          <p:cNvSpPr txBox="1"/>
          <p:nvPr/>
        </p:nvSpPr>
        <p:spPr>
          <a:xfrm>
            <a:off x="7596620" y="1814947"/>
            <a:ext cx="3757180" cy="156966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nl-BE" sz="1600" b="0" i="0" u="sng" strike="noStrike" kern="1200" cap="none" spc="0" normalizeH="0" baseline="0" noProof="0">
                <a:ln>
                  <a:noFill/>
                </a:ln>
                <a:solidFill>
                  <a:prstClr val="black"/>
                </a:solidFill>
                <a:effectLst/>
                <a:uLnTx/>
                <a:uFillTx/>
                <a:latin typeface="Calibri" panose="020F0502020204030204"/>
                <a:ea typeface="+mn-ea"/>
                <a:cs typeface="+mn-cs"/>
              </a:rPr>
              <a:t>Artikel 7:56 WVV</a:t>
            </a:r>
            <a:r>
              <a:rPr kumimoji="0" lang="nl-BE" sz="1600" b="0" i="0" u="none" strike="noStrike" kern="1200" cap="none" spc="0" normalizeH="0" baseline="0" noProof="0">
                <a:ln>
                  <a:noFill/>
                </a:ln>
                <a:solidFill>
                  <a:prstClr val="black"/>
                </a:solidFill>
                <a:effectLst/>
                <a:uLnTx/>
                <a:uFillTx/>
                <a:latin typeface="Calibri" panose="020F0502020204030204"/>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a:ln>
                  <a:noFill/>
                </a:ln>
                <a:solidFill>
                  <a:prstClr val="black"/>
                </a:solidFill>
                <a:effectLst/>
                <a:uLnTx/>
                <a:uFillTx/>
                <a:latin typeface="Calibri" panose="020F0502020204030204"/>
                <a:ea typeface="+mn-ea"/>
                <a:cs typeface="+mn-cs"/>
              </a:rPr>
              <a:t>“</a:t>
            </a:r>
            <a:r>
              <a:rPr kumimoji="0" lang="nl-NL" sz="1600" b="0" i="1" u="none" strike="noStrike" kern="1200" cap="none" spc="0" normalizeH="0" baseline="0" noProof="0">
                <a:ln>
                  <a:noFill/>
                </a:ln>
                <a:solidFill>
                  <a:prstClr val="black"/>
                </a:solidFill>
                <a:effectLst/>
                <a:uLnTx/>
                <a:uFillTx/>
                <a:latin typeface="Calibri" panose="020F0502020204030204"/>
                <a:ea typeface="+mn-ea"/>
                <a:cs typeface="+mn-cs"/>
              </a:rPr>
              <a:t>Overeenkomsten kunnen de uitoefening van het stemrecht regelen. Deze overeenkomsten moeten in de tijd beperkt zijn en mogen niet strijdig zijn met het belang van de vennootschap.</a:t>
            </a:r>
            <a:r>
              <a:rPr kumimoji="0" lang="nl-NL" sz="1600" b="0" i="0" u="none" strike="noStrike" kern="1200" cap="none" spc="0" normalizeH="0" baseline="0" noProof="0">
                <a:ln>
                  <a:noFill/>
                </a:ln>
                <a:solidFill>
                  <a:prstClr val="black"/>
                </a:solidFill>
                <a:effectLst/>
                <a:uLnTx/>
                <a:uFillTx/>
                <a:latin typeface="Calibri" panose="020F0502020204030204"/>
                <a:ea typeface="+mn-ea"/>
                <a:cs typeface="+mn-cs"/>
              </a:rPr>
              <a:t>”</a:t>
            </a:r>
            <a:endParaRPr kumimoji="0" lang="nl-BE"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Rectangle 47"/>
          <p:cNvSpPr/>
          <p:nvPr/>
        </p:nvSpPr>
        <p:spPr>
          <a:xfrm>
            <a:off x="1436857" y="2001088"/>
            <a:ext cx="5030618" cy="147787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4" name="Vertical Scroll 3"/>
          <p:cNvSpPr/>
          <p:nvPr/>
        </p:nvSpPr>
        <p:spPr>
          <a:xfrm>
            <a:off x="7261111" y="3546201"/>
            <a:ext cx="4852085" cy="3026049"/>
          </a:xfrm>
          <a:prstGeom prst="verticalScroll">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p:cNvSpPr txBox="1"/>
          <p:nvPr/>
        </p:nvSpPr>
        <p:spPr>
          <a:xfrm>
            <a:off x="7762672" y="4045611"/>
            <a:ext cx="3803515" cy="120032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rPr>
              <a:t>“</a:t>
            </a:r>
            <a:r>
              <a:rPr kumimoji="0" lang="nl-BE" sz="1800" b="0" i="1" u="none" strike="noStrike" kern="1200" cap="none" spc="0" normalizeH="0" baseline="0" noProof="0">
                <a:ln>
                  <a:noFill/>
                </a:ln>
                <a:solidFill>
                  <a:prstClr val="black"/>
                </a:solidFill>
                <a:effectLst/>
                <a:uLnTx/>
                <a:uFillTx/>
                <a:latin typeface="Calibri" panose="020F0502020204030204"/>
                <a:ea typeface="+mn-ea"/>
                <a:cs typeface="+mn-cs"/>
              </a:rPr>
              <a:t>De B-aandeelhouders verbinden zich ertoe om in het kader van een proce-dure tot soortwijziging, steeds voor het relevante besluit te stemmen.”</a:t>
            </a:r>
          </a:p>
        </p:txBody>
      </p:sp>
      <p:cxnSp>
        <p:nvCxnSpPr>
          <p:cNvPr id="12" name="Straight Arrow Connector 11"/>
          <p:cNvCxnSpPr>
            <a:stCxn id="48" idx="3"/>
          </p:cNvCxnSpPr>
          <p:nvPr/>
        </p:nvCxnSpPr>
        <p:spPr>
          <a:xfrm>
            <a:off x="6467475" y="2740023"/>
            <a:ext cx="1129145" cy="73893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076414" y="3546201"/>
            <a:ext cx="322147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a:ln>
                  <a:noFill/>
                </a:ln>
                <a:solidFill>
                  <a:prstClr val="black"/>
                </a:solidFill>
                <a:effectLst/>
                <a:uLnTx/>
                <a:uFillTx/>
                <a:latin typeface="Calibri" panose="020F0502020204030204"/>
                <a:ea typeface="+mn-ea"/>
                <a:cs typeface="+mn-cs"/>
              </a:rPr>
              <a:t>Aandeelhoudersovereenkomst </a:t>
            </a:r>
          </a:p>
        </p:txBody>
      </p:sp>
      <p:sp>
        <p:nvSpPr>
          <p:cNvPr id="35" name="TextBox 34"/>
          <p:cNvSpPr txBox="1"/>
          <p:nvPr/>
        </p:nvSpPr>
        <p:spPr>
          <a:xfrm>
            <a:off x="10352791" y="4788581"/>
            <a:ext cx="1001009" cy="163121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nl-BE" sz="10000" b="0" i="0" u="none" strike="noStrike" kern="1200" cap="none" spc="0" normalizeH="0" baseline="0" noProof="0">
                <a:ln>
                  <a:noFill/>
                </a:ln>
                <a:solidFill>
                  <a:srgbClr val="92D05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56095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25FB47F-7941-4F1A-BA10-8CC31F5CF238}"/>
              </a:ext>
            </a:extLst>
          </p:cNvPr>
          <p:cNvSpPr>
            <a:spLocks noGrp="1"/>
          </p:cNvSpPr>
          <p:nvPr>
            <p:ph idx="1"/>
          </p:nvPr>
        </p:nvSpPr>
        <p:spPr>
          <a:xfrm>
            <a:off x="3517577" y="691693"/>
            <a:ext cx="5318234" cy="4101042"/>
          </a:xfrm>
        </p:spPr>
        <p:txBody>
          <a:bodyPr>
            <a:normAutofit/>
          </a:bodyPr>
          <a:lstStyle/>
          <a:p>
            <a:pPr marL="0" indent="0" algn="ctr">
              <a:buNone/>
            </a:pPr>
            <a:r>
              <a:rPr lang="nl-BE" b="1" dirty="0"/>
              <a:t>‘Aandeelhouders van een bepaalde soort kunnen zich ertoe verbinden om een soortwijziging steeds goed te keuren (en aldus te verzaken aan hun recht op bescherming inzake soortwijziging)’</a:t>
            </a:r>
          </a:p>
        </p:txBody>
      </p:sp>
      <p:sp>
        <p:nvSpPr>
          <p:cNvPr id="16" name="Content Placeholder 2">
            <a:extLst>
              <a:ext uri="{FF2B5EF4-FFF2-40B4-BE49-F238E27FC236}">
                <a16:creationId xmlns:a16="http://schemas.microsoft.com/office/drawing/2014/main" id="{C5B4D4AC-3518-43BE-A969-497281085FA1}"/>
              </a:ext>
            </a:extLst>
          </p:cNvPr>
          <p:cNvSpPr txBox="1">
            <a:spLocks/>
          </p:cNvSpPr>
          <p:nvPr/>
        </p:nvSpPr>
        <p:spPr>
          <a:xfrm>
            <a:off x="3606640" y="3882675"/>
            <a:ext cx="5318234" cy="41010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800" b="1" dirty="0">
                <a:solidFill>
                  <a:srgbClr val="FF0000"/>
                </a:solidFill>
              </a:rPr>
              <a:t>CONTRA</a:t>
            </a:r>
            <a:br>
              <a:rPr lang="en-US" sz="4800" dirty="0">
                <a:solidFill>
                  <a:schemeClr val="tx1">
                    <a:lumMod val="85000"/>
                    <a:lumOff val="15000"/>
                  </a:schemeClr>
                </a:solidFill>
              </a:rPr>
            </a:br>
            <a:endParaRPr lang="en-US" sz="4800" dirty="0">
              <a:solidFill>
                <a:schemeClr val="tx1">
                  <a:lumMod val="85000"/>
                  <a:lumOff val="15000"/>
                </a:schemeClr>
              </a:solidFill>
            </a:endParaRPr>
          </a:p>
          <a:p>
            <a:pPr marL="0" indent="0" algn="ctr">
              <a:buFont typeface="Arial" panose="020B0604020202020204" pitchFamily="34" charset="0"/>
              <a:buNone/>
            </a:pPr>
            <a:r>
              <a:rPr lang="en-US" sz="4800" dirty="0">
                <a:solidFill>
                  <a:schemeClr val="tx1">
                    <a:lumMod val="85000"/>
                    <a:lumOff val="15000"/>
                  </a:schemeClr>
                </a:solidFill>
              </a:rPr>
              <a:t>Carl Clottens</a:t>
            </a:r>
            <a:endParaRPr lang="en-US" sz="2400" dirty="0">
              <a:solidFill>
                <a:schemeClr val="tx1">
                  <a:lumMod val="85000"/>
                  <a:lumOff val="15000"/>
                </a:schemeClr>
              </a:solidFill>
            </a:endParaRPr>
          </a:p>
          <a:p>
            <a:pPr marL="0" indent="0" algn="ctr">
              <a:buFont typeface="Arial" panose="020B0604020202020204" pitchFamily="34" charset="0"/>
              <a:buNone/>
            </a:pPr>
            <a:r>
              <a:rPr lang="en-US" sz="2400" dirty="0">
                <a:solidFill>
                  <a:schemeClr val="tx1">
                    <a:lumMod val="85000"/>
                    <a:lumOff val="15000"/>
                  </a:schemeClr>
                </a:solidFill>
              </a:rPr>
              <a:t>KU Leuven</a:t>
            </a:r>
            <a:endParaRPr lang="nl-BE" sz="2400" dirty="0">
              <a:solidFill>
                <a:schemeClr val="tx1">
                  <a:lumMod val="85000"/>
                  <a:lumOff val="15000"/>
                </a:schemeClr>
              </a:solidFill>
            </a:endParaRPr>
          </a:p>
        </p:txBody>
      </p:sp>
    </p:spTree>
    <p:extLst>
      <p:ext uri="{BB962C8B-B14F-4D97-AF65-F5344CB8AC3E}">
        <p14:creationId xmlns:p14="http://schemas.microsoft.com/office/powerpoint/2010/main" val="1482981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96C08-9E77-4F23-91EA-D8E0A3886200}"/>
              </a:ext>
            </a:extLst>
          </p:cNvPr>
          <p:cNvSpPr>
            <a:spLocks noGrp="1"/>
          </p:cNvSpPr>
          <p:nvPr>
            <p:ph type="title"/>
          </p:nvPr>
        </p:nvSpPr>
        <p:spPr/>
        <p:txBody>
          <a:bodyPr>
            <a:normAutofit/>
          </a:bodyPr>
          <a:lstStyle/>
          <a:p>
            <a:r>
              <a:rPr lang="nl-BE" dirty="0"/>
              <a:t>Kern van betoog</a:t>
            </a:r>
          </a:p>
        </p:txBody>
      </p:sp>
      <p:sp>
        <p:nvSpPr>
          <p:cNvPr id="3" name="Content Placeholder 2">
            <a:extLst>
              <a:ext uri="{FF2B5EF4-FFF2-40B4-BE49-F238E27FC236}">
                <a16:creationId xmlns:a16="http://schemas.microsoft.com/office/drawing/2014/main" id="{45213174-E01E-4DC6-AB65-10C88728579A}"/>
              </a:ext>
            </a:extLst>
          </p:cNvPr>
          <p:cNvSpPr>
            <a:spLocks noGrp="1"/>
          </p:cNvSpPr>
          <p:nvPr>
            <p:ph idx="1"/>
          </p:nvPr>
        </p:nvSpPr>
        <p:spPr/>
        <p:txBody>
          <a:bodyPr/>
          <a:lstStyle/>
          <a:p>
            <a:r>
              <a:rPr lang="nl-BE" dirty="0"/>
              <a:t>Dergelijke stemverbintenis is nietig, minstens niet steeds afdwingbaar</a:t>
            </a:r>
          </a:p>
          <a:p>
            <a:pPr marL="0" indent="0">
              <a:buNone/>
            </a:pPr>
            <a:endParaRPr lang="nl-BE" dirty="0"/>
          </a:p>
          <a:p>
            <a:r>
              <a:rPr lang="nl-BE" dirty="0"/>
              <a:t>Nietigheidsgronden </a:t>
            </a:r>
          </a:p>
          <a:p>
            <a:r>
              <a:rPr lang="nl-BE" dirty="0"/>
              <a:t>Geldigheidsvoorwaarden</a:t>
            </a:r>
          </a:p>
          <a:p>
            <a:r>
              <a:rPr lang="nl-BE" dirty="0"/>
              <a:t>Afdwingbaarheid </a:t>
            </a:r>
          </a:p>
        </p:txBody>
      </p:sp>
    </p:spTree>
    <p:extLst>
      <p:ext uri="{BB962C8B-B14F-4D97-AF65-F5344CB8AC3E}">
        <p14:creationId xmlns:p14="http://schemas.microsoft.com/office/powerpoint/2010/main" val="4236258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96C08-9E77-4F23-91EA-D8E0A3886200}"/>
              </a:ext>
            </a:extLst>
          </p:cNvPr>
          <p:cNvSpPr>
            <a:spLocks noGrp="1"/>
          </p:cNvSpPr>
          <p:nvPr>
            <p:ph type="title"/>
          </p:nvPr>
        </p:nvSpPr>
        <p:spPr/>
        <p:txBody>
          <a:bodyPr>
            <a:normAutofit/>
          </a:bodyPr>
          <a:lstStyle/>
          <a:p>
            <a:r>
              <a:rPr lang="nl-BE" dirty="0"/>
              <a:t>Nietigheidsgronden (1/3)</a:t>
            </a:r>
          </a:p>
        </p:txBody>
      </p:sp>
      <p:sp>
        <p:nvSpPr>
          <p:cNvPr id="3" name="Content Placeholder 2">
            <a:extLst>
              <a:ext uri="{FF2B5EF4-FFF2-40B4-BE49-F238E27FC236}">
                <a16:creationId xmlns:a16="http://schemas.microsoft.com/office/drawing/2014/main" id="{45213174-E01E-4DC6-AB65-10C88728579A}"/>
              </a:ext>
            </a:extLst>
          </p:cNvPr>
          <p:cNvSpPr>
            <a:spLocks noGrp="1"/>
          </p:cNvSpPr>
          <p:nvPr>
            <p:ph idx="1"/>
          </p:nvPr>
        </p:nvSpPr>
        <p:spPr/>
        <p:txBody>
          <a:bodyPr/>
          <a:lstStyle/>
          <a:p>
            <a:r>
              <a:rPr lang="nl-BE" dirty="0"/>
              <a:t>Verbintenis mag niet worden aangegaan t.a.v. vennootschap (art. 7:56, §1, lid 3, 2° en 3° WVV)</a:t>
            </a:r>
          </a:p>
          <a:p>
            <a:pPr lvl="1"/>
            <a:r>
              <a:rPr lang="nl-BE" dirty="0"/>
              <a:t>Verbintenis aangegaan t.a.v. de vennootschap of één van haar organen om voorstellen uitgaande van de vennootschap of haar organen goed te keuren (of om te stemmen volgens hun instructie)</a:t>
            </a:r>
          </a:p>
          <a:p>
            <a:pPr lvl="2"/>
            <a:r>
              <a:rPr lang="nl-BE" dirty="0"/>
              <a:t>Verbod van autocontrole</a:t>
            </a:r>
          </a:p>
          <a:p>
            <a:pPr lvl="1"/>
            <a:r>
              <a:rPr lang="nl-BE" dirty="0"/>
              <a:t>&gt;&lt; Verbintenis t.a.v. één of meer medeaandeelhouders om steeds voor een  soortwijziging te stemmen die door die aandeelhouder(s) wordt gesteund of geïnitieerd (desnoods via feitelijke vertegenwoordigers in bestuursorgaan) kan </a:t>
            </a:r>
            <a:r>
              <a:rPr lang="nl-BE" i="1" dirty="0"/>
              <a:t>a contrario </a:t>
            </a:r>
            <a:r>
              <a:rPr lang="nl-BE" dirty="0"/>
              <a:t>wel</a:t>
            </a:r>
          </a:p>
          <a:p>
            <a:pPr lvl="2"/>
            <a:r>
              <a:rPr lang="nl-BE" dirty="0"/>
              <a:t>Onderscheid is nochtans artificieel ingeval van controlerende aandeelhouder die bestuur benoemt</a:t>
            </a:r>
          </a:p>
        </p:txBody>
      </p:sp>
    </p:spTree>
    <p:extLst>
      <p:ext uri="{BB962C8B-B14F-4D97-AF65-F5344CB8AC3E}">
        <p14:creationId xmlns:p14="http://schemas.microsoft.com/office/powerpoint/2010/main" val="2503471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96C08-9E77-4F23-91EA-D8E0A3886200}"/>
              </a:ext>
            </a:extLst>
          </p:cNvPr>
          <p:cNvSpPr>
            <a:spLocks noGrp="1"/>
          </p:cNvSpPr>
          <p:nvPr>
            <p:ph type="title"/>
          </p:nvPr>
        </p:nvSpPr>
        <p:spPr/>
        <p:txBody>
          <a:bodyPr>
            <a:normAutofit/>
          </a:bodyPr>
          <a:lstStyle/>
          <a:p>
            <a:r>
              <a:rPr lang="nl-BE" dirty="0"/>
              <a:t>Nietigheidsgronden (2/3)</a:t>
            </a:r>
          </a:p>
        </p:txBody>
      </p:sp>
      <p:sp>
        <p:nvSpPr>
          <p:cNvPr id="3" name="Content Placeholder 2">
            <a:extLst>
              <a:ext uri="{FF2B5EF4-FFF2-40B4-BE49-F238E27FC236}">
                <a16:creationId xmlns:a16="http://schemas.microsoft.com/office/drawing/2014/main" id="{45213174-E01E-4DC6-AB65-10C88728579A}"/>
              </a:ext>
            </a:extLst>
          </p:cNvPr>
          <p:cNvSpPr>
            <a:spLocks noGrp="1"/>
          </p:cNvSpPr>
          <p:nvPr>
            <p:ph idx="1"/>
          </p:nvPr>
        </p:nvSpPr>
        <p:spPr/>
        <p:txBody>
          <a:bodyPr>
            <a:normAutofit lnSpcReduction="10000"/>
          </a:bodyPr>
          <a:lstStyle/>
          <a:p>
            <a:r>
              <a:rPr lang="nl-BE" dirty="0"/>
              <a:t>Verbintenis mag niet strijdig zijn met WVV (art. 7:56, §1, lid 3, 1° WVV)</a:t>
            </a:r>
          </a:p>
          <a:p>
            <a:pPr lvl="1"/>
            <a:r>
              <a:rPr lang="nl-BE" dirty="0"/>
              <a:t>Art. 7:155 WVV is van dwingend recht (en wellicht zelfs van openbare orde: </a:t>
            </a:r>
            <a:r>
              <a:rPr lang="nl-BE" i="1" dirty="0"/>
              <a:t>Parl. St. </a:t>
            </a:r>
            <a:r>
              <a:rPr lang="nl-BE" dirty="0"/>
              <a:t>Kamer 1950-51, nr. 95, 7)</a:t>
            </a:r>
          </a:p>
          <a:p>
            <a:pPr lvl="1"/>
            <a:r>
              <a:rPr lang="nl-BE" dirty="0"/>
              <a:t>WVV bracht hier geen verandering in (</a:t>
            </a:r>
            <a:r>
              <a:rPr lang="nl-BE" i="1" dirty="0"/>
              <a:t>Parl. St. </a:t>
            </a:r>
            <a:r>
              <a:rPr lang="nl-BE" dirty="0"/>
              <a:t>Kamer 2017-18, nr. 3119/001, 248)</a:t>
            </a:r>
          </a:p>
          <a:p>
            <a:pPr lvl="2"/>
            <a:r>
              <a:rPr lang="nl-BE" dirty="0"/>
              <a:t>Volgens sommigen is </a:t>
            </a:r>
            <a:r>
              <a:rPr lang="nl-BE" i="1" dirty="0"/>
              <a:t>statutaire</a:t>
            </a:r>
            <a:r>
              <a:rPr lang="nl-BE" dirty="0"/>
              <a:t> </a:t>
            </a:r>
            <a:r>
              <a:rPr lang="nl-BE" i="1" dirty="0"/>
              <a:t>verstrenging</a:t>
            </a:r>
            <a:r>
              <a:rPr lang="nl-BE" dirty="0"/>
              <a:t> van quorum- en meerderheidsvereisten voor soortwijziging vandaag wel geoorloofd ingevolge subtiel tekstverschil t.o.v. </a:t>
            </a:r>
            <a:r>
              <a:rPr lang="nl-BE" dirty="0" err="1"/>
              <a:t>W.Venn</a:t>
            </a:r>
            <a:r>
              <a:rPr lang="nl-BE" dirty="0"/>
              <a:t>.</a:t>
            </a:r>
          </a:p>
          <a:p>
            <a:pPr lvl="1"/>
            <a:r>
              <a:rPr lang="nl-BE" dirty="0"/>
              <a:t>Wordt de facto uitgeschakeld/uitgehold indien alle/meerderheid van aandeelhouders van de soort verbonden</a:t>
            </a:r>
          </a:p>
          <a:p>
            <a:pPr lvl="1"/>
            <a:r>
              <a:rPr lang="nl-BE" dirty="0"/>
              <a:t>Omzeiling van dwingend recht = “bedrog” (cf. </a:t>
            </a:r>
            <a:r>
              <a:rPr lang="nl-BE" dirty="0" err="1"/>
              <a:t>Cass</a:t>
            </a:r>
            <a:r>
              <a:rPr lang="nl-BE" dirty="0"/>
              <a:t>. 13 april 1989) of wetsontduiking</a:t>
            </a:r>
          </a:p>
          <a:p>
            <a:pPr lvl="1"/>
            <a:endParaRPr lang="nl-BE" dirty="0"/>
          </a:p>
        </p:txBody>
      </p:sp>
    </p:spTree>
    <p:extLst>
      <p:ext uri="{BB962C8B-B14F-4D97-AF65-F5344CB8AC3E}">
        <p14:creationId xmlns:p14="http://schemas.microsoft.com/office/powerpoint/2010/main" val="2341444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817C5-1535-E21E-9FBD-003F2372F920}"/>
              </a:ext>
            </a:extLst>
          </p:cNvPr>
          <p:cNvSpPr>
            <a:spLocks noGrp="1"/>
          </p:cNvSpPr>
          <p:nvPr>
            <p:ph type="title"/>
          </p:nvPr>
        </p:nvSpPr>
        <p:spPr/>
        <p:txBody>
          <a:bodyPr/>
          <a:lstStyle/>
          <a:p>
            <a:r>
              <a:rPr lang="nl-BE" dirty="0"/>
              <a:t>Nietigheidsgronden (3/3)</a:t>
            </a:r>
          </a:p>
        </p:txBody>
      </p:sp>
      <p:sp>
        <p:nvSpPr>
          <p:cNvPr id="3" name="Content Placeholder 2">
            <a:extLst>
              <a:ext uri="{FF2B5EF4-FFF2-40B4-BE49-F238E27FC236}">
                <a16:creationId xmlns:a16="http://schemas.microsoft.com/office/drawing/2014/main" id="{690BF487-8F2E-24FD-5D12-FEA60DB3351D}"/>
              </a:ext>
            </a:extLst>
          </p:cNvPr>
          <p:cNvSpPr>
            <a:spLocks noGrp="1"/>
          </p:cNvSpPr>
          <p:nvPr>
            <p:ph idx="1"/>
          </p:nvPr>
        </p:nvSpPr>
        <p:spPr/>
        <p:txBody>
          <a:bodyPr>
            <a:normAutofit lnSpcReduction="10000"/>
          </a:bodyPr>
          <a:lstStyle/>
          <a:p>
            <a:r>
              <a:rPr lang="nl-BE" dirty="0"/>
              <a:t>Klassiek mag men niet bij overeenkomst afwijken van dwingend vennootschapsrecht</a:t>
            </a:r>
          </a:p>
          <a:p>
            <a:pPr lvl="1"/>
            <a:r>
              <a:rPr lang="nl-BE" dirty="0"/>
              <a:t>Bv. </a:t>
            </a:r>
            <a:r>
              <a:rPr lang="nl-BE" dirty="0" err="1"/>
              <a:t>portageovereenkomsten</a:t>
            </a:r>
            <a:r>
              <a:rPr lang="nl-BE" dirty="0"/>
              <a:t> tussen aandeelhouders ter omzeiling van verbod van </a:t>
            </a:r>
            <a:r>
              <a:rPr lang="nl-BE" dirty="0" err="1"/>
              <a:t>leonijns</a:t>
            </a:r>
            <a:r>
              <a:rPr lang="nl-BE" dirty="0"/>
              <a:t> beding (art. 32, lid 2 </a:t>
            </a:r>
            <a:r>
              <a:rPr lang="nl-BE" dirty="0" err="1"/>
              <a:t>W.Venn</a:t>
            </a:r>
            <a:r>
              <a:rPr lang="nl-BE" dirty="0"/>
              <a:t>.), dwingende stemkrachtbeperking (art. 76 </a:t>
            </a:r>
            <a:r>
              <a:rPr lang="nl-BE" dirty="0" err="1"/>
              <a:t>Venn.W</a:t>
            </a:r>
            <a:r>
              <a:rPr lang="nl-BE" dirty="0"/>
              <a:t>.) of verbod om met andermans aandelen aan de algemene vergadering deel te nemen (art. 200 </a:t>
            </a:r>
            <a:r>
              <a:rPr lang="nl-BE" dirty="0" err="1"/>
              <a:t>Venn.W</a:t>
            </a:r>
            <a:r>
              <a:rPr lang="nl-BE" dirty="0"/>
              <a:t>.)</a:t>
            </a:r>
          </a:p>
          <a:p>
            <a:pPr lvl="1"/>
            <a:r>
              <a:rPr lang="nl-BE" dirty="0"/>
              <a:t>Ad </a:t>
            </a:r>
            <a:r>
              <a:rPr lang="nl-BE" dirty="0" err="1"/>
              <a:t>nutum</a:t>
            </a:r>
            <a:r>
              <a:rPr lang="nl-BE" dirty="0"/>
              <a:t> herroepbaarheid van bestuurders in NV (</a:t>
            </a:r>
            <a:r>
              <a:rPr lang="nl-BE" dirty="0" err="1"/>
              <a:t>Cass</a:t>
            </a:r>
            <a:r>
              <a:rPr lang="nl-BE" dirty="0"/>
              <a:t>. 13 april 1989)</a:t>
            </a:r>
          </a:p>
          <a:p>
            <a:pPr lvl="2"/>
            <a:r>
              <a:rPr lang="nl-BE" dirty="0"/>
              <a:t>Vertaald naar vandaag: aandeelhouders kunnen zich niet </a:t>
            </a:r>
            <a:r>
              <a:rPr lang="nl-BE" i="1" dirty="0"/>
              <a:t>ex ante </a:t>
            </a:r>
            <a:r>
              <a:rPr lang="nl-BE" dirty="0"/>
              <a:t>verbinden om bestuurders </a:t>
            </a:r>
            <a:r>
              <a:rPr lang="nl-BE" i="1" dirty="0"/>
              <a:t>zelfs ingeval van wettige reden</a:t>
            </a:r>
            <a:r>
              <a:rPr lang="nl-BE" dirty="0"/>
              <a:t> niet te ontslaan </a:t>
            </a:r>
          </a:p>
          <a:p>
            <a:pPr lvl="1"/>
            <a:r>
              <a:rPr lang="nl-BE" dirty="0"/>
              <a:t>Dwingende bevoegdheidsverdeling tussen organen</a:t>
            </a:r>
          </a:p>
          <a:p>
            <a:pPr lvl="1"/>
            <a:r>
              <a:rPr lang="nl-BE" dirty="0"/>
              <a:t>Dwingende quorum- en meerderheidsvereisten</a:t>
            </a:r>
          </a:p>
          <a:p>
            <a:pPr lvl="2"/>
            <a:r>
              <a:rPr lang="nl-BE" dirty="0"/>
              <a:t>Bv. aandeelhouders die meer dan 75% van de aandelen bezitten kunnen niet onderling afspreken dat statutenwijzigingen bij gewone meerderheid kunnen</a:t>
            </a:r>
          </a:p>
        </p:txBody>
      </p:sp>
    </p:spTree>
    <p:extLst>
      <p:ext uri="{BB962C8B-B14F-4D97-AF65-F5344CB8AC3E}">
        <p14:creationId xmlns:p14="http://schemas.microsoft.com/office/powerpoint/2010/main" val="306698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FFE5-B5FE-DA93-BD2B-E9232D0398B1}"/>
              </a:ext>
            </a:extLst>
          </p:cNvPr>
          <p:cNvSpPr>
            <a:spLocks noGrp="1"/>
          </p:cNvSpPr>
          <p:nvPr>
            <p:ph type="title"/>
          </p:nvPr>
        </p:nvSpPr>
        <p:spPr/>
        <p:txBody>
          <a:bodyPr/>
          <a:lstStyle/>
          <a:p>
            <a:r>
              <a:rPr lang="nl-BE" dirty="0"/>
              <a:t>Geldigheidsvoorwaarden (1/2)</a:t>
            </a:r>
          </a:p>
        </p:txBody>
      </p:sp>
      <p:sp>
        <p:nvSpPr>
          <p:cNvPr id="3" name="Content Placeholder 2">
            <a:extLst>
              <a:ext uri="{FF2B5EF4-FFF2-40B4-BE49-F238E27FC236}">
                <a16:creationId xmlns:a16="http://schemas.microsoft.com/office/drawing/2014/main" id="{BF5295C0-26FC-C062-7612-2BD5A93C3502}"/>
              </a:ext>
            </a:extLst>
          </p:cNvPr>
          <p:cNvSpPr>
            <a:spLocks noGrp="1"/>
          </p:cNvSpPr>
          <p:nvPr>
            <p:ph idx="1"/>
          </p:nvPr>
        </p:nvSpPr>
        <p:spPr/>
        <p:txBody>
          <a:bodyPr/>
          <a:lstStyle/>
          <a:p>
            <a:r>
              <a:rPr lang="nl-BE" dirty="0"/>
              <a:t>PM. Verbintenis mag niet strijdig zijn met vennootschapsbelang bij aangaan van de overeenkomst </a:t>
            </a:r>
          </a:p>
          <a:p>
            <a:pPr marL="0" indent="0">
              <a:buNone/>
            </a:pPr>
            <a:endParaRPr lang="nl-BE" dirty="0"/>
          </a:p>
          <a:p>
            <a:r>
              <a:rPr lang="nl-BE" dirty="0"/>
              <a:t>Stemverbintenis van onbepaalde (of onredelijk lange) duur is nietig (art. 7:56, lid 2 WVV)</a:t>
            </a:r>
          </a:p>
          <a:p>
            <a:pPr lvl="1"/>
            <a:r>
              <a:rPr lang="nl-BE" dirty="0"/>
              <a:t>Sanctie = relatieve nietigheid</a:t>
            </a:r>
          </a:p>
          <a:p>
            <a:pPr lvl="2"/>
            <a:r>
              <a:rPr lang="nl-BE" dirty="0"/>
              <a:t>Niet: reductie tot redelijke duur of mogelijkheid om op elk moment te beëindigen mits redelijke opzegtermijn</a:t>
            </a:r>
          </a:p>
          <a:p>
            <a:pPr lvl="2"/>
            <a:r>
              <a:rPr lang="nl-BE" dirty="0"/>
              <a:t>Contractueel kan men wel bedingen dat de duur automatisch wordt gereduceerd tot wat aanvaardbaar is voor de rechter of dat nietige verbintenis zal worden vervangen </a:t>
            </a:r>
          </a:p>
          <a:p>
            <a:endParaRPr lang="nl-BE" dirty="0"/>
          </a:p>
        </p:txBody>
      </p:sp>
    </p:spTree>
    <p:extLst>
      <p:ext uri="{BB962C8B-B14F-4D97-AF65-F5344CB8AC3E}">
        <p14:creationId xmlns:p14="http://schemas.microsoft.com/office/powerpoint/2010/main" val="38116743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FFE5-B5FE-DA93-BD2B-E9232D0398B1}"/>
              </a:ext>
            </a:extLst>
          </p:cNvPr>
          <p:cNvSpPr>
            <a:spLocks noGrp="1"/>
          </p:cNvSpPr>
          <p:nvPr>
            <p:ph type="title"/>
          </p:nvPr>
        </p:nvSpPr>
        <p:spPr/>
        <p:txBody>
          <a:bodyPr/>
          <a:lstStyle/>
          <a:p>
            <a:r>
              <a:rPr lang="nl-BE" dirty="0"/>
              <a:t>Geldigheidsvoorwaarden (2/2)</a:t>
            </a:r>
          </a:p>
        </p:txBody>
      </p:sp>
      <p:sp>
        <p:nvSpPr>
          <p:cNvPr id="3" name="Content Placeholder 2">
            <a:extLst>
              <a:ext uri="{FF2B5EF4-FFF2-40B4-BE49-F238E27FC236}">
                <a16:creationId xmlns:a16="http://schemas.microsoft.com/office/drawing/2014/main" id="{BF5295C0-26FC-C062-7612-2BD5A93C3502}"/>
              </a:ext>
            </a:extLst>
          </p:cNvPr>
          <p:cNvSpPr>
            <a:spLocks noGrp="1"/>
          </p:cNvSpPr>
          <p:nvPr>
            <p:ph idx="1"/>
          </p:nvPr>
        </p:nvSpPr>
        <p:spPr/>
        <p:txBody>
          <a:bodyPr>
            <a:normAutofit lnSpcReduction="10000"/>
          </a:bodyPr>
          <a:lstStyle/>
          <a:p>
            <a:r>
              <a:rPr lang="nl-BE" dirty="0"/>
              <a:t>Stemverbintenis is ook qua voorwerp te ruim / onvoldoende bepaald</a:t>
            </a:r>
          </a:p>
          <a:p>
            <a:pPr lvl="1"/>
            <a:r>
              <a:rPr lang="nl-BE" dirty="0"/>
              <a:t>Gevolgen zijn niet voorzienbaar (“blanco cheque”)</a:t>
            </a:r>
          </a:p>
          <a:p>
            <a:pPr lvl="2"/>
            <a:r>
              <a:rPr lang="nl-BE" dirty="0"/>
              <a:t>Gevallen van soortwijziging zijn talrijk en zeer divers, gelet op ruime toepassingsgebied van art. 7:155 WVV</a:t>
            </a:r>
          </a:p>
          <a:p>
            <a:pPr lvl="3"/>
            <a:r>
              <a:rPr lang="nl-BE" dirty="0"/>
              <a:t>Elke toekomstige kapitaalverhoging (voor zover niet evenredig binnen elke soort)</a:t>
            </a:r>
          </a:p>
          <a:p>
            <a:pPr lvl="3"/>
            <a:r>
              <a:rPr lang="nl-BE" dirty="0"/>
              <a:t>Elke andere statutenwijziging die (het weze onrechtstreeks) een impact zou kunnen hebben op de verhouding tussen soorten</a:t>
            </a:r>
          </a:p>
          <a:p>
            <a:pPr lvl="3"/>
            <a:r>
              <a:rPr lang="nl-BE" dirty="0"/>
              <a:t>Vervanging van de betrokken soort door aandelen zonder stemrecht</a:t>
            </a:r>
          </a:p>
          <a:p>
            <a:pPr lvl="1"/>
            <a:r>
              <a:rPr lang="nl-BE" dirty="0"/>
              <a:t>Komt neer op algemene overdracht van stemrecht los van het aandeel</a:t>
            </a:r>
          </a:p>
          <a:p>
            <a:pPr lvl="1"/>
            <a:r>
              <a:rPr lang="nl-BE" dirty="0"/>
              <a:t>Verzaking aan (bescherming van) dwingend recht is niet mogelijk </a:t>
            </a:r>
            <a:r>
              <a:rPr lang="nl-BE" i="1" dirty="0"/>
              <a:t>ex ante</a:t>
            </a:r>
            <a:endParaRPr lang="nl-BE" dirty="0"/>
          </a:p>
          <a:p>
            <a:pPr lvl="2"/>
            <a:r>
              <a:rPr lang="nl-BE" dirty="0"/>
              <a:t>Bv. voorkeurrecht bij kapitaalverhoging in geld, kwijting, geschillenregeling,…</a:t>
            </a:r>
          </a:p>
          <a:p>
            <a:pPr lvl="1"/>
            <a:r>
              <a:rPr lang="nl-BE" dirty="0"/>
              <a:t>Onderscheid tussen zakenrechtelijke en verbintenisrechtelijke werking van  overdracht resp. afstand/verzaking is volstrekt kunstmatig</a:t>
            </a:r>
          </a:p>
          <a:p>
            <a:pPr lvl="2"/>
            <a:endParaRPr lang="nl-BE" dirty="0"/>
          </a:p>
        </p:txBody>
      </p:sp>
    </p:spTree>
    <p:extLst>
      <p:ext uri="{BB962C8B-B14F-4D97-AF65-F5344CB8AC3E}">
        <p14:creationId xmlns:p14="http://schemas.microsoft.com/office/powerpoint/2010/main" val="379503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500"/>
                                        <p:tgtEl>
                                          <p:spTgt spid="3">
                                            <p:txEl>
                                              <p:pRg st="7" end="7"/>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Effect transition="in" filter="fade">
                                      <p:cBhvr>
                                        <p:cTn id="15" dur="500"/>
                                        <p:tgtEl>
                                          <p:spTgt spid="3">
                                            <p:txEl>
                                              <p:pRg st="8" end="8"/>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9" end="9"/>
                                            </p:txEl>
                                          </p:spTgt>
                                        </p:tgtEl>
                                        <p:attrNameLst>
                                          <p:attrName>style.visibility</p:attrName>
                                        </p:attrNameLst>
                                      </p:cBhvr>
                                      <p:to>
                                        <p:strVal val="visible"/>
                                      </p:to>
                                    </p:set>
                                    <p:animEffect transition="in" filter="fade">
                                      <p:cBhvr>
                                        <p:cTn id="2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FFE5-B5FE-DA93-BD2B-E9232D0398B1}"/>
              </a:ext>
            </a:extLst>
          </p:cNvPr>
          <p:cNvSpPr>
            <a:spLocks noGrp="1"/>
          </p:cNvSpPr>
          <p:nvPr>
            <p:ph type="title"/>
          </p:nvPr>
        </p:nvSpPr>
        <p:spPr/>
        <p:txBody>
          <a:bodyPr/>
          <a:lstStyle/>
          <a:p>
            <a:r>
              <a:rPr lang="nl-BE" dirty="0"/>
              <a:t>Afdwingbaarheid</a:t>
            </a:r>
          </a:p>
        </p:txBody>
      </p:sp>
      <p:sp>
        <p:nvSpPr>
          <p:cNvPr id="3" name="Content Placeholder 2">
            <a:extLst>
              <a:ext uri="{FF2B5EF4-FFF2-40B4-BE49-F238E27FC236}">
                <a16:creationId xmlns:a16="http://schemas.microsoft.com/office/drawing/2014/main" id="{BF5295C0-26FC-C062-7612-2BD5A93C3502}"/>
              </a:ext>
            </a:extLst>
          </p:cNvPr>
          <p:cNvSpPr>
            <a:spLocks noGrp="1"/>
          </p:cNvSpPr>
          <p:nvPr>
            <p:ph idx="1"/>
          </p:nvPr>
        </p:nvSpPr>
        <p:spPr/>
        <p:txBody>
          <a:bodyPr>
            <a:normAutofit fontScale="92500"/>
          </a:bodyPr>
          <a:lstStyle/>
          <a:p>
            <a:r>
              <a:rPr lang="nl-BE" dirty="0"/>
              <a:t>Stemovereenkomst is niet tegenwerpelijk aan vennootschap </a:t>
            </a:r>
          </a:p>
          <a:p>
            <a:pPr lvl="1"/>
            <a:r>
              <a:rPr lang="nl-BE" dirty="0"/>
              <a:t>Vennootschap partij maken: resulteert in nietige verbintenis t.a.v. vennootschap (cf. supra)</a:t>
            </a:r>
          </a:p>
          <a:p>
            <a:pPr lvl="1"/>
            <a:r>
              <a:rPr lang="nl-BE" dirty="0"/>
              <a:t>Stemvolmacht: eveneens nietig indien onbeperkt qua duur én voorwerp (net zoals stemovereenkomst - functioneel equivalent)</a:t>
            </a:r>
          </a:p>
          <a:p>
            <a:r>
              <a:rPr lang="nl-BE" dirty="0"/>
              <a:t>Indien voorwaarden van concrete soortwijziging manifest onredelijk zijn (misbruik) is aandeelhouder niet gehouden tot uitvoering verbintenis</a:t>
            </a:r>
          </a:p>
          <a:p>
            <a:r>
              <a:rPr lang="nl-BE" dirty="0"/>
              <a:t>Indien besluit tot soortwijziging zelf strijdig is met dwingend recht, is de stemverbintenis ongeldig</a:t>
            </a:r>
          </a:p>
          <a:p>
            <a:pPr lvl="1"/>
            <a:r>
              <a:rPr lang="nl-BE" dirty="0"/>
              <a:t>Aandeelhouder kan zich niet verbinden om te stemmen voor een ongeldig besluit; afstand van nietigheidsvordering is niet mogelijk (zonder voorwerp) </a:t>
            </a:r>
            <a:r>
              <a:rPr lang="nl-BE" i="1" dirty="0"/>
              <a:t>ex ante</a:t>
            </a:r>
          </a:p>
        </p:txBody>
      </p:sp>
    </p:spTree>
    <p:extLst>
      <p:ext uri="{BB962C8B-B14F-4D97-AF65-F5344CB8AC3E}">
        <p14:creationId xmlns:p14="http://schemas.microsoft.com/office/powerpoint/2010/main" val="1485684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1FF2D-4F2B-6127-0266-BAD290AFFA68}"/>
              </a:ext>
            </a:extLst>
          </p:cNvPr>
          <p:cNvSpPr>
            <a:spLocks noGrp="1"/>
          </p:cNvSpPr>
          <p:nvPr>
            <p:ph type="title"/>
          </p:nvPr>
        </p:nvSpPr>
        <p:spPr/>
        <p:txBody>
          <a:bodyPr/>
          <a:lstStyle/>
          <a:p>
            <a:r>
              <a:rPr lang="nl-BE" dirty="0"/>
              <a:t>Besluit</a:t>
            </a:r>
          </a:p>
        </p:txBody>
      </p:sp>
      <p:sp>
        <p:nvSpPr>
          <p:cNvPr id="3" name="Content Placeholder 2">
            <a:extLst>
              <a:ext uri="{FF2B5EF4-FFF2-40B4-BE49-F238E27FC236}">
                <a16:creationId xmlns:a16="http://schemas.microsoft.com/office/drawing/2014/main" id="{3439805A-E8FC-CA25-EB9B-23DEA81745FF}"/>
              </a:ext>
            </a:extLst>
          </p:cNvPr>
          <p:cNvSpPr>
            <a:spLocks noGrp="1"/>
          </p:cNvSpPr>
          <p:nvPr>
            <p:ph idx="1"/>
          </p:nvPr>
        </p:nvSpPr>
        <p:spPr/>
        <p:txBody>
          <a:bodyPr/>
          <a:lstStyle/>
          <a:p>
            <a:r>
              <a:rPr lang="nl-BE" dirty="0"/>
              <a:t>Stemverbintenis om toekomstige soortwijzigingen steeds goed te keuren is niet zonder meer geldig/afdwingbaar</a:t>
            </a:r>
          </a:p>
          <a:p>
            <a:r>
              <a:rPr lang="nl-BE" dirty="0"/>
              <a:t>Tips om impact van (of kans op) nietigverklaring zoveel mogelijk te beperken:</a:t>
            </a:r>
          </a:p>
          <a:p>
            <a:pPr lvl="1"/>
            <a:r>
              <a:rPr lang="nl-BE" dirty="0"/>
              <a:t>Deelbaarheidsbeding opnemen (partiële nietigheid van overeenkomst)</a:t>
            </a:r>
          </a:p>
          <a:p>
            <a:pPr lvl="1"/>
            <a:r>
              <a:rPr lang="nl-BE" dirty="0"/>
              <a:t>Voorwerp van stemverbintenis zo precies/beperkt mogelijk omschrijven</a:t>
            </a:r>
          </a:p>
          <a:p>
            <a:pPr lvl="1"/>
            <a:r>
              <a:rPr lang="nl-BE" dirty="0"/>
              <a:t>Beding opnemen m.b.t. automatische reductie van duur tot wat aanvaardbaar is</a:t>
            </a:r>
          </a:p>
          <a:p>
            <a:pPr lvl="1"/>
            <a:r>
              <a:rPr lang="nl-BE" dirty="0"/>
              <a:t>Vennootschap niet (volwaardig) partij maken bij de overeenkomst</a:t>
            </a:r>
          </a:p>
          <a:p>
            <a:pPr lvl="1"/>
            <a:endParaRPr lang="nl-BE" dirty="0"/>
          </a:p>
          <a:p>
            <a:pPr lvl="1"/>
            <a:endParaRPr lang="nl-BE" dirty="0"/>
          </a:p>
        </p:txBody>
      </p:sp>
    </p:spTree>
    <p:extLst>
      <p:ext uri="{BB962C8B-B14F-4D97-AF65-F5344CB8AC3E}">
        <p14:creationId xmlns:p14="http://schemas.microsoft.com/office/powerpoint/2010/main" val="74695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2E3957"/>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s://corporatefinancelab.files.wordpress.com/2023/05/hallemeesch-vs-clottens-finaal-002.jpg?w=1200">
            <a:extLst>
              <a:ext uri="{FF2B5EF4-FFF2-40B4-BE49-F238E27FC236}">
                <a16:creationId xmlns:a16="http://schemas.microsoft.com/office/drawing/2014/main" id="{9E285C4E-D15B-4022-9029-7F4A54FB92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552" y="655796"/>
            <a:ext cx="9860281" cy="5546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8617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C9C486-380C-44D3-E0D2-CEDF641F8F89}"/>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Tree>
    <p:extLst>
      <p:ext uri="{BB962C8B-B14F-4D97-AF65-F5344CB8AC3E}">
        <p14:creationId xmlns:p14="http://schemas.microsoft.com/office/powerpoint/2010/main" val="14150881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8904B2-833B-6014-B2E1-D9199C15734C}"/>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Tree>
    <p:extLst>
      <p:ext uri="{BB962C8B-B14F-4D97-AF65-F5344CB8AC3E}">
        <p14:creationId xmlns:p14="http://schemas.microsoft.com/office/powerpoint/2010/main" val="17448465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B1158E-7AC2-47FC-EB41-A6ABEAE090A2}"/>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Tree>
    <p:extLst>
      <p:ext uri="{BB962C8B-B14F-4D97-AF65-F5344CB8AC3E}">
        <p14:creationId xmlns:p14="http://schemas.microsoft.com/office/powerpoint/2010/main" val="39623805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52" name="Rectangle 70">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E1AD5F-9910-4A55-9455-98E51A102097}"/>
              </a:ext>
            </a:extLst>
          </p:cNvPr>
          <p:cNvSpPr>
            <a:spLocks noGrp="1"/>
          </p:cNvSpPr>
          <p:nvPr>
            <p:ph type="ctrTitle"/>
          </p:nvPr>
        </p:nvSpPr>
        <p:spPr>
          <a:xfrm>
            <a:off x="345441" y="640080"/>
            <a:ext cx="4964736" cy="3566160"/>
          </a:xfrm>
        </p:spPr>
        <p:txBody>
          <a:bodyPr anchor="b">
            <a:normAutofit fontScale="90000"/>
          </a:bodyPr>
          <a:lstStyle/>
          <a:p>
            <a:pPr algn="l">
              <a:tabLst>
                <a:tab pos="1971675" algn="l"/>
              </a:tabLst>
            </a:pPr>
            <a:r>
              <a:rPr lang="en-US" sz="3400" b="1" dirty="0"/>
              <a:t> </a:t>
            </a:r>
            <a:br>
              <a:rPr lang="en-US" sz="3400" b="1" dirty="0"/>
            </a:br>
            <a:r>
              <a:rPr lang="en-US" sz="4400" b="1" dirty="0"/>
              <a:t>Quaestio 2</a:t>
            </a:r>
            <a:br>
              <a:rPr lang="en-US" sz="4400" b="1" dirty="0"/>
            </a:br>
            <a:br>
              <a:rPr lang="en-US" sz="4400" b="1" dirty="0"/>
            </a:br>
            <a:r>
              <a:rPr lang="en-US" sz="4400" b="1" dirty="0" err="1"/>
              <a:t>Sanctie</a:t>
            </a:r>
            <a:r>
              <a:rPr lang="en-US" sz="4400" b="1" dirty="0"/>
              <a:t> </a:t>
            </a:r>
            <a:r>
              <a:rPr lang="en-US" sz="4400" b="1" dirty="0" err="1"/>
              <a:t>bij</a:t>
            </a:r>
            <a:r>
              <a:rPr lang="en-US" sz="4400" b="1" dirty="0"/>
              <a:t> </a:t>
            </a:r>
            <a:r>
              <a:rPr lang="en-US" sz="4400" b="1" dirty="0" err="1"/>
              <a:t>schending</a:t>
            </a:r>
            <a:r>
              <a:rPr lang="en-US" sz="4400" b="1" dirty="0"/>
              <a:t> </a:t>
            </a:r>
            <a:r>
              <a:rPr lang="en-US" sz="4400" b="1" dirty="0" err="1"/>
              <a:t>belangenconflicten</a:t>
            </a:r>
            <a:r>
              <a:rPr lang="en-US" sz="4400" b="1" dirty="0"/>
              <a:t>-procedure</a:t>
            </a:r>
            <a:br>
              <a:rPr lang="en-US" sz="3400" b="1" dirty="0"/>
            </a:br>
            <a:br>
              <a:rPr lang="en-US" sz="3400" b="1" dirty="0"/>
            </a:br>
            <a:r>
              <a:rPr lang="en-US" sz="3400" b="1" i="1" dirty="0" err="1"/>
              <a:t>Praeses</a:t>
            </a:r>
            <a:r>
              <a:rPr lang="en-US" sz="3400" b="1" dirty="0"/>
              <a:t>: Joeri Vananroye</a:t>
            </a:r>
            <a:endParaRPr lang="nl-BE" sz="3400" b="1" dirty="0"/>
          </a:p>
        </p:txBody>
      </p:sp>
      <p:sp>
        <p:nvSpPr>
          <p:cNvPr id="7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A group of people in clothing&#10;&#10;Description automatically generated with low confidence">
            <a:extLst>
              <a:ext uri="{FF2B5EF4-FFF2-40B4-BE49-F238E27FC236}">
                <a16:creationId xmlns:a16="http://schemas.microsoft.com/office/drawing/2014/main" id="{AC38438B-7FEF-4828-98EE-5B617FF1D7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69" r="1"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783075"/>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4D8D136-668D-447B-99C6-021372E24EA6}"/>
              </a:ext>
            </a:extLst>
          </p:cNvPr>
          <p:cNvSpPr>
            <a:spLocks noGrp="1"/>
          </p:cNvSpPr>
          <p:nvPr>
            <p:ph idx="1"/>
          </p:nvPr>
        </p:nvSpPr>
        <p:spPr>
          <a:xfrm>
            <a:off x="838200" y="152400"/>
            <a:ext cx="10515600" cy="6543040"/>
          </a:xfrm>
        </p:spPr>
        <p:txBody>
          <a:bodyPr>
            <a:normAutofit fontScale="70000" lnSpcReduction="20000"/>
          </a:bodyPr>
          <a:lstStyle/>
          <a:p>
            <a:pPr marL="0" indent="0">
              <a:buNone/>
            </a:pPr>
            <a:r>
              <a:rPr lang="nl-BE" sz="3400" b="1" i="0" dirty="0">
                <a:solidFill>
                  <a:srgbClr val="595959"/>
                </a:solidFill>
                <a:effectLst/>
              </a:rPr>
              <a:t>Art. 7:96 WVV (excerpt)</a:t>
            </a:r>
            <a:br>
              <a:rPr lang="nl-BE" sz="3400" dirty="0"/>
            </a:br>
            <a:endParaRPr lang="nl-BE" sz="3400" dirty="0"/>
          </a:p>
          <a:p>
            <a:pPr marL="0" indent="0">
              <a:buNone/>
            </a:pPr>
            <a:r>
              <a:rPr lang="nl-BE" sz="3400" b="0" i="0" dirty="0">
                <a:solidFill>
                  <a:srgbClr val="595959"/>
                </a:solidFill>
                <a:effectLst/>
              </a:rPr>
              <a:t>§ 1. Wanneer een bestuurder een rechtstreeks of onrechtstreeks belang van vermogensrechtelijke aard heeft dat strijdig is met het belang van de vennootschap naar aanleiding van een beslissing of een verrichting die tot de bevoegdheid behoort van de raad van bestuur, moet de betrokken bestuurder dit mededelen aan de andere bestuurders vóór de raad van bestuur een besluit neemt.  […]</a:t>
            </a:r>
          </a:p>
          <a:p>
            <a:pPr marL="0" indent="0">
              <a:buNone/>
            </a:pPr>
            <a:br>
              <a:rPr lang="nl-BE" sz="3400" dirty="0"/>
            </a:br>
            <a:r>
              <a:rPr lang="nl-BE" sz="3400" b="0" i="0" dirty="0">
                <a:solidFill>
                  <a:srgbClr val="595959"/>
                </a:solidFill>
                <a:effectLst/>
              </a:rPr>
              <a:t>De bestuurder met een belangenconflict als bedoeld in het eerste lid mag niet deelnemen aan de beraadslagingen van de raad van bestuur over deze verrichtingen of beslissingen, noch aan de stemming in dat verband. Wanneer alle bestuurders een belangenconflict hebben, wordt de beslissing of de verrichting aan de algemene vergadering voorgelegd; ingeval de algemene vergadering de beslissing of de verrichting goedkeurt, kan het bestuursorgaan ze uitvoeren.</a:t>
            </a:r>
            <a:br>
              <a:rPr lang="nl-BE" sz="3400" dirty="0"/>
            </a:br>
            <a:r>
              <a:rPr lang="nl-BE" sz="3400" b="0" i="0" dirty="0">
                <a:solidFill>
                  <a:srgbClr val="595959"/>
                </a:solidFill>
                <a:effectLst/>
              </a:rPr>
              <a:t> </a:t>
            </a:r>
          </a:p>
          <a:p>
            <a:pPr marL="0" indent="0">
              <a:buNone/>
            </a:pPr>
            <a:r>
              <a:rPr lang="nl-BE" sz="3400" b="0" i="0" dirty="0">
                <a:solidFill>
                  <a:srgbClr val="595959"/>
                </a:solidFill>
                <a:effectLst/>
              </a:rPr>
              <a:t> § 2. Onverminderd het recht voor de in de artikelen 2:44 en 2:46 genoemde personen om de nietigheid of opschorting van het bestuursbesluit te vorderen, kan de vennootschap de nietigheid vorderen van besluiten of verrichtingen die hebben plaatsgevonden met overtreding van dit artikel, indien de wederpartij bij die besluiten of verrichtingen van die overtreding op de hoogte was of had moeten zijn.</a:t>
            </a:r>
            <a:endParaRPr lang="nl-BE" sz="3400" dirty="0"/>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EFDF6E81-8344-57A9-28B3-F6E0C5E05736}"/>
                  </a:ext>
                </a:extLst>
              </p14:cNvPr>
              <p14:cNvContentPartPr/>
              <p14:nvPr/>
            </p14:nvContentPartPr>
            <p14:xfrm>
              <a:off x="9537840" y="2610000"/>
              <a:ext cx="1079640" cy="38160"/>
            </p14:xfrm>
          </p:contentPart>
        </mc:Choice>
        <mc:Fallback xmlns="">
          <p:pic>
            <p:nvPicPr>
              <p:cNvPr id="2" name="Ink 1">
                <a:extLst>
                  <a:ext uri="{FF2B5EF4-FFF2-40B4-BE49-F238E27FC236}">
                    <a16:creationId xmlns:a16="http://schemas.microsoft.com/office/drawing/2014/main" id="{EFDF6E81-8344-57A9-28B3-F6E0C5E05736}"/>
                  </a:ext>
                </a:extLst>
              </p:cNvPr>
              <p:cNvPicPr/>
              <p:nvPr/>
            </p:nvPicPr>
            <p:blipFill>
              <a:blip r:embed="rId3"/>
              <a:stretch>
                <a:fillRect/>
              </a:stretch>
            </p:blipFill>
            <p:spPr>
              <a:xfrm>
                <a:off x="9522000" y="2546640"/>
                <a:ext cx="111096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5EB8C40B-5F06-3F6F-5C37-2056E9C8E0F0}"/>
                  </a:ext>
                </a:extLst>
              </p14:cNvPr>
              <p14:cNvContentPartPr/>
              <p14:nvPr/>
            </p14:nvContentPartPr>
            <p14:xfrm>
              <a:off x="1003320" y="2813040"/>
              <a:ext cx="4413600" cy="70200"/>
            </p14:xfrm>
          </p:contentPart>
        </mc:Choice>
        <mc:Fallback xmlns="">
          <p:pic>
            <p:nvPicPr>
              <p:cNvPr id="3" name="Ink 2">
                <a:extLst>
                  <a:ext uri="{FF2B5EF4-FFF2-40B4-BE49-F238E27FC236}">
                    <a16:creationId xmlns:a16="http://schemas.microsoft.com/office/drawing/2014/main" id="{5EB8C40B-5F06-3F6F-5C37-2056E9C8E0F0}"/>
                  </a:ext>
                </a:extLst>
              </p:cNvPr>
              <p:cNvPicPr/>
              <p:nvPr/>
            </p:nvPicPr>
            <p:blipFill>
              <a:blip r:embed="rId5"/>
              <a:stretch>
                <a:fillRect/>
              </a:stretch>
            </p:blipFill>
            <p:spPr>
              <a:xfrm>
                <a:off x="987480" y="2749680"/>
                <a:ext cx="444492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C610DB2A-BFF4-0A5E-91CB-B29A681BB5D1}"/>
                  </a:ext>
                </a:extLst>
              </p14:cNvPr>
              <p14:cNvContentPartPr/>
              <p14:nvPr/>
            </p14:nvContentPartPr>
            <p14:xfrm>
              <a:off x="4514760" y="3085920"/>
              <a:ext cx="2934000" cy="114840"/>
            </p14:xfrm>
          </p:contentPart>
        </mc:Choice>
        <mc:Fallback xmlns="">
          <p:pic>
            <p:nvPicPr>
              <p:cNvPr id="6" name="Ink 5">
                <a:extLst>
                  <a:ext uri="{FF2B5EF4-FFF2-40B4-BE49-F238E27FC236}">
                    <a16:creationId xmlns:a16="http://schemas.microsoft.com/office/drawing/2014/main" id="{C610DB2A-BFF4-0A5E-91CB-B29A681BB5D1}"/>
                  </a:ext>
                </a:extLst>
              </p:cNvPr>
              <p:cNvPicPr/>
              <p:nvPr/>
            </p:nvPicPr>
            <p:blipFill>
              <a:blip r:embed="rId7"/>
              <a:stretch>
                <a:fillRect/>
              </a:stretch>
            </p:blipFill>
            <p:spPr>
              <a:xfrm>
                <a:off x="4498920" y="3022560"/>
                <a:ext cx="2965320" cy="2415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CCA26D50-0056-1FC1-E50A-E89895A31022}"/>
                  </a:ext>
                </a:extLst>
              </p14:cNvPr>
              <p14:cNvContentPartPr/>
              <p14:nvPr/>
            </p14:nvContentPartPr>
            <p14:xfrm>
              <a:off x="3517920" y="5029200"/>
              <a:ext cx="1251360" cy="45719"/>
            </p14:xfrm>
          </p:contentPart>
        </mc:Choice>
        <mc:Fallback xmlns="">
          <p:pic>
            <p:nvPicPr>
              <p:cNvPr id="7" name="Ink 6">
                <a:extLst>
                  <a:ext uri="{FF2B5EF4-FFF2-40B4-BE49-F238E27FC236}">
                    <a16:creationId xmlns:a16="http://schemas.microsoft.com/office/drawing/2014/main" id="{CCA26D50-0056-1FC1-E50A-E89895A31022}"/>
                  </a:ext>
                </a:extLst>
              </p:cNvPr>
              <p:cNvPicPr/>
              <p:nvPr/>
            </p:nvPicPr>
            <p:blipFill>
              <a:blip r:embed="rId9"/>
              <a:stretch>
                <a:fillRect/>
              </a:stretch>
            </p:blipFill>
            <p:spPr>
              <a:xfrm>
                <a:off x="3502080" y="4965841"/>
                <a:ext cx="1282680" cy="172436"/>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a:extLst>
                  <a:ext uri="{FF2B5EF4-FFF2-40B4-BE49-F238E27FC236}">
                    <a16:creationId xmlns:a16="http://schemas.microsoft.com/office/drawing/2014/main" id="{CF6AC3F2-2F88-C23D-FDFE-0CF2A722D1FC}"/>
                  </a:ext>
                </a:extLst>
              </p14:cNvPr>
              <p14:cNvContentPartPr/>
              <p14:nvPr/>
            </p14:nvContentPartPr>
            <p14:xfrm>
              <a:off x="1022400" y="4800600"/>
              <a:ext cx="2165760" cy="495720"/>
            </p14:xfrm>
          </p:contentPart>
        </mc:Choice>
        <mc:Fallback xmlns="">
          <p:pic>
            <p:nvPicPr>
              <p:cNvPr id="8" name="Ink 7">
                <a:extLst>
                  <a:ext uri="{FF2B5EF4-FFF2-40B4-BE49-F238E27FC236}">
                    <a16:creationId xmlns:a16="http://schemas.microsoft.com/office/drawing/2014/main" id="{CF6AC3F2-2F88-C23D-FDFE-0CF2A722D1FC}"/>
                  </a:ext>
                </a:extLst>
              </p:cNvPr>
              <p:cNvPicPr/>
              <p:nvPr/>
            </p:nvPicPr>
            <p:blipFill>
              <a:blip r:embed="rId11"/>
              <a:stretch>
                <a:fillRect/>
              </a:stretch>
            </p:blipFill>
            <p:spPr>
              <a:xfrm>
                <a:off x="1013040" y="4791240"/>
                <a:ext cx="2184480" cy="514440"/>
              </a:xfrm>
              <a:prstGeom prst="rect">
                <a:avLst/>
              </a:prstGeom>
            </p:spPr>
          </p:pic>
        </mc:Fallback>
      </mc:AlternateContent>
    </p:spTree>
    <p:extLst>
      <p:ext uri="{BB962C8B-B14F-4D97-AF65-F5344CB8AC3E}">
        <p14:creationId xmlns:p14="http://schemas.microsoft.com/office/powerpoint/2010/main" val="4180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500"/>
                                        <p:tgtEl>
                                          <p:spTgt spid="5">
                                            <p:txEl>
                                              <p:pRg st="3" end="3"/>
                                            </p:txEl>
                                          </p:spTgt>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63"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2000" fill="hold"/>
                                        <p:tgtEl>
                                          <p:spTgt spid="8"/>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2F4565"/>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3650A66-253E-4E10-AE6B-FA879A8A8EAD}"/>
              </a:ext>
            </a:extLst>
          </p:cNvPr>
          <p:cNvPicPr>
            <a:picLocks noChangeAspect="1"/>
          </p:cNvPicPr>
          <p:nvPr/>
        </p:nvPicPr>
        <p:blipFill>
          <a:blip r:embed="rId2"/>
          <a:stretch>
            <a:fillRect/>
          </a:stretch>
        </p:blipFill>
        <p:spPr>
          <a:xfrm>
            <a:off x="1219200" y="685800"/>
            <a:ext cx="9753600" cy="5486400"/>
          </a:xfrm>
          <a:prstGeom prst="rect">
            <a:avLst/>
          </a:prstGeom>
        </p:spPr>
      </p:pic>
    </p:spTree>
    <p:extLst>
      <p:ext uri="{BB962C8B-B14F-4D97-AF65-F5344CB8AC3E}">
        <p14:creationId xmlns:p14="http://schemas.microsoft.com/office/powerpoint/2010/main" val="1472482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AE7EDF-A58B-9CE1-FDEA-78B0C7CDA4EC}"/>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Tree>
    <p:extLst>
      <p:ext uri="{BB962C8B-B14F-4D97-AF65-F5344CB8AC3E}">
        <p14:creationId xmlns:p14="http://schemas.microsoft.com/office/powerpoint/2010/main" val="19151386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25FB47F-7941-4F1A-BA10-8CC31F5CF238}"/>
              </a:ext>
            </a:extLst>
          </p:cNvPr>
          <p:cNvSpPr>
            <a:spLocks noGrp="1"/>
          </p:cNvSpPr>
          <p:nvPr>
            <p:ph idx="1"/>
          </p:nvPr>
        </p:nvSpPr>
        <p:spPr>
          <a:xfrm>
            <a:off x="2847974" y="691693"/>
            <a:ext cx="7019925" cy="4101042"/>
          </a:xfrm>
        </p:spPr>
        <p:txBody>
          <a:bodyPr>
            <a:normAutofit/>
          </a:bodyPr>
          <a:lstStyle/>
          <a:p>
            <a:pPr marL="0" indent="0" algn="ctr">
              <a:buNone/>
            </a:pPr>
            <a:r>
              <a:rPr lang="nl-BE" b="1" dirty="0"/>
              <a:t>‘De rechter kan de nietigheid uitspreken van een beslissing of verrichting wegens schending van de belangenconflict-procedure, zonder dat moet worden aangetoond dat de schending de totstandkoming van de beslissing of verrichting heeft kunnen beïnvloeden</a:t>
            </a:r>
          </a:p>
        </p:txBody>
      </p:sp>
      <p:sp>
        <p:nvSpPr>
          <p:cNvPr id="16" name="Content Placeholder 2">
            <a:extLst>
              <a:ext uri="{FF2B5EF4-FFF2-40B4-BE49-F238E27FC236}">
                <a16:creationId xmlns:a16="http://schemas.microsoft.com/office/drawing/2014/main" id="{C5B4D4AC-3518-43BE-A969-497281085FA1}"/>
              </a:ext>
            </a:extLst>
          </p:cNvPr>
          <p:cNvSpPr txBox="1">
            <a:spLocks/>
          </p:cNvSpPr>
          <p:nvPr/>
        </p:nvSpPr>
        <p:spPr>
          <a:xfrm>
            <a:off x="3616165" y="4187475"/>
            <a:ext cx="5318234" cy="41010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PRO</a:t>
            </a:r>
            <a:br>
              <a:rPr kumimoji="0" lang="en-US" sz="48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br>
            <a:endParaRPr kumimoji="0" lang="en-US" sz="48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4800" dirty="0">
                <a:solidFill>
                  <a:prstClr val="black">
                    <a:lumMod val="85000"/>
                    <a:lumOff val="15000"/>
                  </a:prstClr>
                </a:solidFill>
                <a:latin typeface="Calibri" panose="020F0502020204030204"/>
              </a:rPr>
              <a:t>Tom Vos</a:t>
            </a:r>
            <a:endParaRPr kumimoji="0" lang="en-US" sz="24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err="1">
                <a:ln>
                  <a:noFill/>
                </a:ln>
                <a:solidFill>
                  <a:prstClr val="black">
                    <a:lumMod val="85000"/>
                    <a:lumOff val="15000"/>
                  </a:prstClr>
                </a:solidFill>
                <a:effectLst/>
                <a:uLnTx/>
                <a:uFillTx/>
                <a:latin typeface="Calibri" panose="020F0502020204030204"/>
                <a:ea typeface="+mn-ea"/>
                <a:cs typeface="+mn-cs"/>
              </a:rPr>
              <a:t>UAntwerpen</a:t>
            </a:r>
            <a:endParaRPr kumimoji="0" lang="nl-BE" sz="24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50448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0FFD37-8C90-86ED-756D-14E18E893B0F}"/>
              </a:ext>
            </a:extLst>
          </p:cNvPr>
          <p:cNvSpPr>
            <a:spLocks noGrp="1"/>
          </p:cNvSpPr>
          <p:nvPr>
            <p:ph type="title"/>
          </p:nvPr>
        </p:nvSpPr>
        <p:spPr/>
        <p:txBody>
          <a:bodyPr/>
          <a:lstStyle/>
          <a:p>
            <a:r>
              <a:rPr lang="nl-BE" dirty="0"/>
              <a:t>Belangenconflictprocedure: toepassingsgebied</a:t>
            </a:r>
          </a:p>
        </p:txBody>
      </p:sp>
      <p:sp>
        <p:nvSpPr>
          <p:cNvPr id="3" name="Tijdelijke aanduiding voor inhoud 2">
            <a:extLst>
              <a:ext uri="{FF2B5EF4-FFF2-40B4-BE49-F238E27FC236}">
                <a16:creationId xmlns:a16="http://schemas.microsoft.com/office/drawing/2014/main" id="{9956EB39-C294-666D-9EE8-DD041B0F0EDC}"/>
              </a:ext>
            </a:extLst>
          </p:cNvPr>
          <p:cNvSpPr>
            <a:spLocks noGrp="1"/>
          </p:cNvSpPr>
          <p:nvPr>
            <p:ph idx="1"/>
          </p:nvPr>
        </p:nvSpPr>
        <p:spPr/>
        <p:txBody>
          <a:bodyPr/>
          <a:lstStyle/>
          <a:p>
            <a:r>
              <a:rPr lang="nl-BE" dirty="0"/>
              <a:t>Beslissing of verrichting onder bevoegdheid van het bestuursorgaan</a:t>
            </a:r>
          </a:p>
          <a:p>
            <a:r>
              <a:rPr lang="nl-BE" dirty="0"/>
              <a:t>Vermogensrechtelijk belangenconflict </a:t>
            </a:r>
          </a:p>
          <a:p>
            <a:pPr lvl="1"/>
            <a:r>
              <a:rPr lang="nl-BE" dirty="0"/>
              <a:t>Niet functioneel of familiaal</a:t>
            </a:r>
          </a:p>
          <a:p>
            <a:pPr lvl="1"/>
            <a:r>
              <a:rPr lang="nl-BE" dirty="0"/>
              <a:t>Rechtstreeks of onrechtstreeks</a:t>
            </a:r>
          </a:p>
          <a:p>
            <a:pPr lvl="1"/>
            <a:r>
              <a:rPr lang="nl-BE" dirty="0"/>
              <a:t>Betekenisvol</a:t>
            </a:r>
          </a:p>
          <a:p>
            <a:r>
              <a:rPr lang="nl-BE" dirty="0"/>
              <a:t>Uitzondering voor gebruikelijke verrichtingen</a:t>
            </a:r>
          </a:p>
          <a:p>
            <a:r>
              <a:rPr lang="nl-BE" dirty="0"/>
              <a:t>Uitzondering voor transacties met/tussen 95%-dochter- of zustervennootschappen </a:t>
            </a:r>
          </a:p>
          <a:p>
            <a:endParaRPr lang="nl-BE" dirty="0"/>
          </a:p>
        </p:txBody>
      </p:sp>
    </p:spTree>
    <p:extLst>
      <p:ext uri="{BB962C8B-B14F-4D97-AF65-F5344CB8AC3E}">
        <p14:creationId xmlns:p14="http://schemas.microsoft.com/office/powerpoint/2010/main" val="38583778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0FFD37-8C90-86ED-756D-14E18E893B0F}"/>
              </a:ext>
            </a:extLst>
          </p:cNvPr>
          <p:cNvSpPr>
            <a:spLocks noGrp="1"/>
          </p:cNvSpPr>
          <p:nvPr>
            <p:ph type="title"/>
          </p:nvPr>
        </p:nvSpPr>
        <p:spPr/>
        <p:txBody>
          <a:bodyPr/>
          <a:lstStyle/>
          <a:p>
            <a:r>
              <a:rPr lang="nl-BE" dirty="0"/>
              <a:t>Belangenconflictprocedure</a:t>
            </a:r>
          </a:p>
        </p:txBody>
      </p:sp>
      <p:sp>
        <p:nvSpPr>
          <p:cNvPr id="3" name="Tijdelijke aanduiding voor inhoud 2">
            <a:extLst>
              <a:ext uri="{FF2B5EF4-FFF2-40B4-BE49-F238E27FC236}">
                <a16:creationId xmlns:a16="http://schemas.microsoft.com/office/drawing/2014/main" id="{9956EB39-C294-666D-9EE8-DD041B0F0EDC}"/>
              </a:ext>
            </a:extLst>
          </p:cNvPr>
          <p:cNvSpPr>
            <a:spLocks noGrp="1"/>
          </p:cNvSpPr>
          <p:nvPr>
            <p:ph idx="1"/>
          </p:nvPr>
        </p:nvSpPr>
        <p:spPr/>
        <p:txBody>
          <a:bodyPr>
            <a:normAutofit/>
          </a:bodyPr>
          <a:lstStyle/>
          <a:p>
            <a:r>
              <a:rPr lang="nl-BE" dirty="0"/>
              <a:t>Transparantie:</a:t>
            </a:r>
          </a:p>
          <a:p>
            <a:pPr lvl="1"/>
            <a:r>
              <a:rPr lang="nl-BE" dirty="0"/>
              <a:t>Belangenconflict meedelen aan andere bestuurders</a:t>
            </a:r>
          </a:p>
          <a:p>
            <a:pPr lvl="1"/>
            <a:r>
              <a:rPr lang="nl-BE" dirty="0"/>
              <a:t>Verantwoording van beslissing/verrichting in notulen van bestuursorgaan</a:t>
            </a:r>
          </a:p>
          <a:p>
            <a:pPr lvl="1"/>
            <a:r>
              <a:rPr lang="nl-BE" dirty="0"/>
              <a:t>Publicatie relevant deel van notulen in jaarverslag </a:t>
            </a:r>
          </a:p>
          <a:p>
            <a:pPr lvl="1"/>
            <a:r>
              <a:rPr lang="nl-BE" dirty="0"/>
              <a:t>Verslag commissaris</a:t>
            </a:r>
          </a:p>
          <a:p>
            <a:r>
              <a:rPr lang="nl-BE" dirty="0"/>
              <a:t>Verbod op deelname aan beraadslaging en stemming voor geconflicteerde bestuurders</a:t>
            </a:r>
          </a:p>
          <a:p>
            <a:r>
              <a:rPr lang="nl-BE" dirty="0"/>
              <a:t>Bevoegdheidsverschuiving naar AV als alle bestuurders geconflicteerd zijn</a:t>
            </a:r>
          </a:p>
          <a:p>
            <a:pPr lvl="1"/>
            <a:endParaRPr lang="nl-BE" dirty="0"/>
          </a:p>
        </p:txBody>
      </p:sp>
    </p:spTree>
    <p:extLst>
      <p:ext uri="{BB962C8B-B14F-4D97-AF65-F5344CB8AC3E}">
        <p14:creationId xmlns:p14="http://schemas.microsoft.com/office/powerpoint/2010/main" val="29716242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BB4C7D-174A-803D-F705-EF975A924014}"/>
              </a:ext>
            </a:extLst>
          </p:cNvPr>
          <p:cNvSpPr>
            <a:spLocks noGrp="1"/>
          </p:cNvSpPr>
          <p:nvPr>
            <p:ph type="title"/>
          </p:nvPr>
        </p:nvSpPr>
        <p:spPr/>
        <p:txBody>
          <a:bodyPr/>
          <a:lstStyle/>
          <a:p>
            <a:r>
              <a:rPr lang="nl-BE" dirty="0"/>
              <a:t>Sanctie: nietigheid</a:t>
            </a:r>
          </a:p>
        </p:txBody>
      </p:sp>
      <p:sp>
        <p:nvSpPr>
          <p:cNvPr id="3" name="Tijdelijke aanduiding voor inhoud 2">
            <a:extLst>
              <a:ext uri="{FF2B5EF4-FFF2-40B4-BE49-F238E27FC236}">
                <a16:creationId xmlns:a16="http://schemas.microsoft.com/office/drawing/2014/main" id="{371B7388-0139-4E3B-4148-15EAA7F16B33}"/>
              </a:ext>
            </a:extLst>
          </p:cNvPr>
          <p:cNvSpPr>
            <a:spLocks noGrp="1"/>
          </p:cNvSpPr>
          <p:nvPr>
            <p:ph idx="1"/>
          </p:nvPr>
        </p:nvSpPr>
        <p:spPr/>
        <p:txBody>
          <a:bodyPr>
            <a:normAutofit fontScale="70000" lnSpcReduction="20000"/>
          </a:bodyPr>
          <a:lstStyle/>
          <a:p>
            <a:r>
              <a:rPr lang="nl-BE" b="1" dirty="0"/>
              <a:t>Artikel 7:96 §2 WVV: </a:t>
            </a:r>
            <a:r>
              <a:rPr lang="nl-BE" i="1" dirty="0"/>
              <a:t>“Onverminderd het recht voor de in de artikelen 2:44 en 2:46 genoemde personen om de nietigheid of opschorting van het bestuursbesluit te vorderen, </a:t>
            </a:r>
            <a:r>
              <a:rPr lang="nl-BE" b="1" i="1" dirty="0"/>
              <a:t>kan de vennootschap de nietigheid vorderen </a:t>
            </a:r>
            <a:r>
              <a:rPr lang="nl-BE" i="1" dirty="0"/>
              <a:t>van besluiten of verrichtingen die hebben plaatsgevonden met overtreding van dit artikel, indien de wederpartij bij die besluiten of verrichtingen van die overtreding op de hoogte was of had moeten zijn.” </a:t>
            </a:r>
          </a:p>
          <a:p>
            <a:r>
              <a:rPr lang="nl-BE" b="1" dirty="0"/>
              <a:t>Artikel 2:44 WVV: </a:t>
            </a:r>
            <a:r>
              <a:rPr lang="nl-BE" i="1" dirty="0"/>
              <a:t>“de ondernemingsrechtbank spreekt de nietigheid van een besluit uit op verzoek van de rechtspersoon of een persoon die belang heeft bij de naleving van de rechtsregel die niet is nagekomen.”</a:t>
            </a:r>
          </a:p>
          <a:p>
            <a:r>
              <a:rPr lang="nl-BE" b="1" dirty="0"/>
              <a:t>Artikel 2:42 WVV: </a:t>
            </a:r>
            <a:r>
              <a:rPr lang="nl-BE" i="1" dirty="0"/>
              <a:t>“Een besluit van een orgaan van een rechtspersoon of van de algemene vergadering van obligatiehouders is nietig:</a:t>
            </a:r>
          </a:p>
          <a:p>
            <a:pPr marL="971550" lvl="1" indent="-514350">
              <a:buFont typeface="+mj-lt"/>
              <a:buAutoNum type="arabicPeriod"/>
            </a:pPr>
            <a:r>
              <a:rPr lang="nl-BE" i="1" dirty="0"/>
              <a:t>wegens enige onregelmatigheid in de wijze waarop een besluit tot stand komt, </a:t>
            </a:r>
            <a:r>
              <a:rPr lang="nl-BE" b="1" i="1" dirty="0"/>
              <a:t>indien de eiser aantoont dat de begane onregelmatigheid hetzij de beraadslaging of de stemming heeft kunnen beïnvloeden</a:t>
            </a:r>
            <a:r>
              <a:rPr lang="nl-BE" i="1" dirty="0"/>
              <a:t>, hetzij met bedrieglijk opzet is begaan;</a:t>
            </a:r>
          </a:p>
          <a:p>
            <a:pPr marL="971550" lvl="1" indent="-514350">
              <a:buFont typeface="+mj-lt"/>
              <a:buAutoNum type="arabicPeriod"/>
            </a:pPr>
            <a:r>
              <a:rPr lang="nl-BE" i="1" dirty="0"/>
              <a:t>wegens rechtsmisbruik, misbruik, overschrijding of afwending van bevoegdheid;</a:t>
            </a:r>
          </a:p>
          <a:p>
            <a:pPr marL="971550" lvl="1" indent="-514350">
              <a:buFont typeface="+mj-lt"/>
              <a:buAutoNum type="arabicPeriod"/>
            </a:pPr>
            <a:r>
              <a:rPr lang="nl-BE" i="1" dirty="0"/>
              <a:t>wanneer stemrechten werden uitgeoefend die opgeschort zijn krachtens een wettelijke bepaling die niet in dit wetboek is opgenomen en, buiten deze onwettig uitgeoefende stemrechten, het aanwezigheids- of meerderheidsquorum vereist voor de besluiten ter algemene vergadering niet zou zijn bereikt;</a:t>
            </a:r>
          </a:p>
          <a:p>
            <a:pPr marL="971550" lvl="1" indent="-514350">
              <a:buFont typeface="+mj-lt"/>
              <a:buAutoNum type="arabicPeriod"/>
            </a:pPr>
            <a:r>
              <a:rPr lang="nl-BE" i="1" dirty="0"/>
              <a:t>wegens enige andere in dit wetboek vermelde reden.”</a:t>
            </a:r>
          </a:p>
        </p:txBody>
      </p:sp>
    </p:spTree>
    <p:extLst>
      <p:ext uri="{BB962C8B-B14F-4D97-AF65-F5344CB8AC3E}">
        <p14:creationId xmlns:p14="http://schemas.microsoft.com/office/powerpoint/2010/main" val="30125523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BB4C7D-174A-803D-F705-EF975A924014}"/>
              </a:ext>
            </a:extLst>
          </p:cNvPr>
          <p:cNvSpPr>
            <a:spLocks noGrp="1"/>
          </p:cNvSpPr>
          <p:nvPr>
            <p:ph type="title"/>
          </p:nvPr>
        </p:nvSpPr>
        <p:spPr/>
        <p:txBody>
          <a:bodyPr/>
          <a:lstStyle/>
          <a:p>
            <a:r>
              <a:rPr lang="nl-BE" dirty="0"/>
              <a:t>Sanctie: nietigheid</a:t>
            </a:r>
          </a:p>
        </p:txBody>
      </p:sp>
      <p:sp>
        <p:nvSpPr>
          <p:cNvPr id="3" name="Tijdelijke aanduiding voor inhoud 2">
            <a:extLst>
              <a:ext uri="{FF2B5EF4-FFF2-40B4-BE49-F238E27FC236}">
                <a16:creationId xmlns:a16="http://schemas.microsoft.com/office/drawing/2014/main" id="{371B7388-0139-4E3B-4148-15EAA7F16B33}"/>
              </a:ext>
            </a:extLst>
          </p:cNvPr>
          <p:cNvSpPr>
            <a:spLocks noGrp="1"/>
          </p:cNvSpPr>
          <p:nvPr>
            <p:ph idx="1"/>
          </p:nvPr>
        </p:nvSpPr>
        <p:spPr/>
        <p:txBody>
          <a:bodyPr>
            <a:normAutofit fontScale="92500" lnSpcReduction="10000"/>
          </a:bodyPr>
          <a:lstStyle/>
          <a:p>
            <a:r>
              <a:rPr lang="nl-BE" dirty="0"/>
              <a:t>Stelling: </a:t>
            </a:r>
            <a:r>
              <a:rPr lang="nl-BE" i="1" dirty="0"/>
              <a:t>“De rechter kan de nietigheid uitspreken van een beslissing of verrichting wegens schending van de belangenconflictprocedure, zonder dat moet worden aangetoond dat de schending de totstandkoming van de beslissing of verrichting heeft kunnen beïnvloeden”</a:t>
            </a:r>
          </a:p>
          <a:p>
            <a:r>
              <a:rPr lang="nl-BE" dirty="0"/>
              <a:t>M.a.w.: geldt de voorwaarde in artikel 2:42, 1° WVV ook voor de nietigheid in artikel 7:96 §2 WVV en gelijkaardige bepalingen (stelling contra – De Dier), of zijn die laatste bepalingen een zelfstandige nietigheidsgrond, een nietigheid wegens “enige andere in dit wetboek vermelde reden” (stelling pro – Vos)?</a:t>
            </a:r>
          </a:p>
          <a:p>
            <a:r>
              <a:rPr lang="nl-BE" dirty="0"/>
              <a:t>M.a.w.: is artikel 7:96 §2 WVV aanvullende of exclusieve lex specialis?</a:t>
            </a:r>
          </a:p>
          <a:p>
            <a:r>
              <a:rPr lang="nl-BE" dirty="0"/>
              <a:t>M.a.w: is “belangenschade” een voorwaarde voor nietigheid? </a:t>
            </a:r>
          </a:p>
        </p:txBody>
      </p:sp>
    </p:spTree>
    <p:extLst>
      <p:ext uri="{BB962C8B-B14F-4D97-AF65-F5344CB8AC3E}">
        <p14:creationId xmlns:p14="http://schemas.microsoft.com/office/powerpoint/2010/main" val="26247663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BB4C7D-174A-803D-F705-EF975A924014}"/>
              </a:ext>
            </a:extLst>
          </p:cNvPr>
          <p:cNvSpPr>
            <a:spLocks noGrp="1"/>
          </p:cNvSpPr>
          <p:nvPr>
            <p:ph type="title"/>
          </p:nvPr>
        </p:nvSpPr>
        <p:spPr/>
        <p:txBody>
          <a:bodyPr/>
          <a:lstStyle/>
          <a:p>
            <a:r>
              <a:rPr lang="nl-BE" dirty="0"/>
              <a:t>Sanctie: nietigheid</a:t>
            </a:r>
          </a:p>
        </p:txBody>
      </p:sp>
      <p:sp>
        <p:nvSpPr>
          <p:cNvPr id="3" name="Tijdelijke aanduiding voor inhoud 2">
            <a:extLst>
              <a:ext uri="{FF2B5EF4-FFF2-40B4-BE49-F238E27FC236}">
                <a16:creationId xmlns:a16="http://schemas.microsoft.com/office/drawing/2014/main" id="{371B7388-0139-4E3B-4148-15EAA7F16B33}"/>
              </a:ext>
            </a:extLst>
          </p:cNvPr>
          <p:cNvSpPr>
            <a:spLocks noGrp="1"/>
          </p:cNvSpPr>
          <p:nvPr>
            <p:ph idx="1"/>
          </p:nvPr>
        </p:nvSpPr>
        <p:spPr/>
        <p:txBody>
          <a:bodyPr/>
          <a:lstStyle/>
          <a:p>
            <a:r>
              <a:rPr lang="nl-BE" b="1" dirty="0"/>
              <a:t>Cass. 9 december 2021: stelling contra (onder oud recht)</a:t>
            </a:r>
          </a:p>
          <a:p>
            <a:pPr lvl="1"/>
            <a:r>
              <a:rPr lang="nl-BE" i="1" dirty="0"/>
              <a:t>“Krachtens artikel 523, § 2 Wetboek van Vennootschappen </a:t>
            </a:r>
            <a:r>
              <a:rPr lang="nl-BE" dirty="0"/>
              <a:t>[nu: artikel 7:96 §2 WVV] </a:t>
            </a:r>
            <a:r>
              <a:rPr lang="nl-BE" i="1" dirty="0"/>
              <a:t>kan de vennootschap de nietigheid vorderen van beslissingen of verrichtingen die hebben plaatsgevonden met overtreding van de in dit artikel bepaalde regels, indien de wederpartij bij die beslissingen of verrichtingen van die overtreding op de hoogte was of had moeten zijn.</a:t>
            </a:r>
          </a:p>
          <a:p>
            <a:pPr lvl="1"/>
            <a:r>
              <a:rPr lang="nl-BE" i="1" dirty="0"/>
              <a:t>Een beslissing of verrichting kan worden nietig verklaard indien de schending van de belangenconflictregeling de totstandkoming ervan heeft kunnen beïnvloeden.</a:t>
            </a:r>
          </a:p>
          <a:p>
            <a:pPr lvl="1"/>
            <a:r>
              <a:rPr lang="nl-BE" i="1" dirty="0"/>
              <a:t>Dit is het geval wanneer de naleving van het voorschrift kon hebben geleid tot het afwijzen van de voorgenomen beslissing of verrichting of tot de aanvaarding ervan onder sterk verschillende voorwaarden.”</a:t>
            </a:r>
          </a:p>
        </p:txBody>
      </p:sp>
    </p:spTree>
    <p:extLst>
      <p:ext uri="{BB962C8B-B14F-4D97-AF65-F5344CB8AC3E}">
        <p14:creationId xmlns:p14="http://schemas.microsoft.com/office/powerpoint/2010/main" val="5151701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0D276-C890-4D69-ADFC-7F6C0A0F11EA}"/>
              </a:ext>
            </a:extLst>
          </p:cNvPr>
          <p:cNvSpPr>
            <a:spLocks noGrp="1"/>
          </p:cNvSpPr>
          <p:nvPr>
            <p:ph type="title"/>
          </p:nvPr>
        </p:nvSpPr>
        <p:spPr/>
        <p:txBody>
          <a:bodyPr/>
          <a:lstStyle/>
          <a:p>
            <a:r>
              <a:rPr lang="nl-BE" dirty="0"/>
              <a:t>4 argumenten pro</a:t>
            </a:r>
          </a:p>
        </p:txBody>
      </p:sp>
      <p:sp>
        <p:nvSpPr>
          <p:cNvPr id="3" name="Content Placeholder 2">
            <a:extLst>
              <a:ext uri="{FF2B5EF4-FFF2-40B4-BE49-F238E27FC236}">
                <a16:creationId xmlns:a16="http://schemas.microsoft.com/office/drawing/2014/main" id="{22A10435-B7C8-4698-801C-188E2011E768}"/>
              </a:ext>
            </a:extLst>
          </p:cNvPr>
          <p:cNvSpPr>
            <a:spLocks noGrp="1"/>
          </p:cNvSpPr>
          <p:nvPr>
            <p:ph idx="1"/>
          </p:nvPr>
        </p:nvSpPr>
        <p:spPr/>
        <p:txBody>
          <a:bodyPr>
            <a:normAutofit lnSpcReduction="10000"/>
          </a:bodyPr>
          <a:lstStyle/>
          <a:p>
            <a:pPr marL="514350" indent="-514350">
              <a:buFont typeface="+mj-lt"/>
              <a:buAutoNum type="arabicPeriod"/>
            </a:pPr>
            <a:r>
              <a:rPr lang="nl-BE" dirty="0"/>
              <a:t>Lees de wetteksten: Cassatie is en was een foute wetsinterpretatie</a:t>
            </a:r>
          </a:p>
          <a:p>
            <a:pPr marL="514350" indent="-514350">
              <a:buFont typeface="+mj-lt"/>
              <a:buAutoNum type="arabicPeriod"/>
            </a:pPr>
            <a:endParaRPr lang="nl-BE" dirty="0"/>
          </a:p>
          <a:p>
            <a:pPr marL="514350" indent="-514350">
              <a:buFont typeface="+mj-lt"/>
              <a:buAutoNum type="arabicPeriod"/>
            </a:pPr>
            <a:r>
              <a:rPr lang="nl-BE" dirty="0"/>
              <a:t>Ken de wetsgeschiedenis: de interpretatie van Cassatie was nooit de bedoeling van de wetgever</a:t>
            </a:r>
          </a:p>
          <a:p>
            <a:pPr marL="514350" indent="-514350">
              <a:buFont typeface="+mj-lt"/>
              <a:buAutoNum type="arabicPeriod"/>
            </a:pPr>
            <a:endParaRPr lang="nl-BE" dirty="0"/>
          </a:p>
          <a:p>
            <a:pPr marL="514350" indent="-514350">
              <a:buFont typeface="+mj-lt"/>
              <a:buAutoNum type="arabicPeriod"/>
            </a:pPr>
            <a:r>
              <a:rPr lang="nl-BE" dirty="0"/>
              <a:t>Normatief: de stelling contra (en Cassatie) is onwenselijk de lege ferenda</a:t>
            </a:r>
          </a:p>
          <a:p>
            <a:pPr marL="514350" indent="-514350">
              <a:buFont typeface="+mj-lt"/>
              <a:buAutoNum type="arabicPeriod"/>
            </a:pPr>
            <a:endParaRPr lang="nl-BE" dirty="0"/>
          </a:p>
          <a:p>
            <a:pPr marL="514350" indent="-514350">
              <a:buFont typeface="+mj-lt"/>
              <a:buAutoNum type="arabicPeriod"/>
            </a:pPr>
            <a:r>
              <a:rPr lang="nl-BE" dirty="0"/>
              <a:t>Niet-naleving van de procedure heeft altijd een impact: Cassatie is irrelevant na het WVV</a:t>
            </a:r>
          </a:p>
          <a:p>
            <a:pPr marL="514350" indent="-514350">
              <a:buFont typeface="+mj-lt"/>
              <a:buAutoNum type="arabicPeriod"/>
            </a:pPr>
            <a:endParaRPr lang="nl-BE" dirty="0"/>
          </a:p>
        </p:txBody>
      </p:sp>
    </p:spTree>
    <p:extLst>
      <p:ext uri="{BB962C8B-B14F-4D97-AF65-F5344CB8AC3E}">
        <p14:creationId xmlns:p14="http://schemas.microsoft.com/office/powerpoint/2010/main" val="1296233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F0C5E0-8AEE-E1B1-6B84-BF0A7032ACE3}"/>
              </a:ext>
            </a:extLst>
          </p:cNvPr>
          <p:cNvSpPr>
            <a:spLocks noGrp="1"/>
          </p:cNvSpPr>
          <p:nvPr>
            <p:ph type="title"/>
          </p:nvPr>
        </p:nvSpPr>
        <p:spPr/>
        <p:txBody>
          <a:bodyPr/>
          <a:lstStyle/>
          <a:p>
            <a:r>
              <a:rPr lang="nl-BE" dirty="0"/>
              <a:t>1. Letterlijke interpretatie van de wettekst</a:t>
            </a:r>
          </a:p>
        </p:txBody>
      </p:sp>
      <p:sp>
        <p:nvSpPr>
          <p:cNvPr id="3" name="Tijdelijke aanduiding voor inhoud 2">
            <a:extLst>
              <a:ext uri="{FF2B5EF4-FFF2-40B4-BE49-F238E27FC236}">
                <a16:creationId xmlns:a16="http://schemas.microsoft.com/office/drawing/2014/main" id="{1100C9B4-07CD-FC75-05C1-1D5CE78E1A9C}"/>
              </a:ext>
            </a:extLst>
          </p:cNvPr>
          <p:cNvSpPr>
            <a:spLocks noGrp="1"/>
          </p:cNvSpPr>
          <p:nvPr>
            <p:ph idx="1"/>
          </p:nvPr>
        </p:nvSpPr>
        <p:spPr/>
        <p:txBody>
          <a:bodyPr>
            <a:normAutofit/>
          </a:bodyPr>
          <a:lstStyle/>
          <a:p>
            <a:r>
              <a:rPr lang="nl-BE" dirty="0"/>
              <a:t>Cassatie voert een voorwaarde toe aan de wet</a:t>
            </a:r>
          </a:p>
          <a:p>
            <a:pPr lvl="1"/>
            <a:r>
              <a:rPr lang="nl-BE" i="1" dirty="0"/>
              <a:t>“de vennootschap [kan] de nietigheid vorderen van besluiten of verrichtingen die hebben plaatsgevonden met overtreding van dit artikel, indien de wederpartij bij die besluiten of verrichtingen van die overtreding op de hoogte was of had moeten zijn.”  </a:t>
            </a:r>
            <a:r>
              <a:rPr lang="nl-BE" dirty="0"/>
              <a:t>(artikel 7:96 WVV)</a:t>
            </a:r>
            <a:endParaRPr lang="nl-BE" i="1" dirty="0"/>
          </a:p>
          <a:p>
            <a:pPr lvl="1"/>
            <a:r>
              <a:rPr lang="nl-BE" i="1" dirty="0"/>
              <a:t>“Een beslissing of verrichting kan worden nietig verklaard indien de schending van de belangenconflictregeling de totstandkoming ervan heeft kunnen beïnvloeden.” </a:t>
            </a:r>
            <a:r>
              <a:rPr lang="nl-BE" dirty="0"/>
              <a:t>(Cassatie - staat nergens in artikel 7:96 WVV)</a:t>
            </a:r>
          </a:p>
          <a:p>
            <a:pPr lvl="1"/>
            <a:r>
              <a:rPr lang="nl-BE" i="1" dirty="0"/>
              <a:t>“Onverminderd het recht voor de in de artikelen 2:44 en 2:46 genoemde personen om de nietigheid of opschorting van het bestuursbesluit te vorderen” </a:t>
            </a:r>
            <a:r>
              <a:rPr lang="nl-BE" dirty="0"/>
              <a:t>(artikel 7:96 WVV: maakt duidelijk dat voor andere belanghebbenden dan de vennootschap het gemeenrechtelijk regime geldt)</a:t>
            </a:r>
            <a:endParaRPr lang="nl-BE" i="1" dirty="0"/>
          </a:p>
          <a:p>
            <a:pPr lvl="1"/>
            <a:endParaRPr lang="nl-BE" dirty="0"/>
          </a:p>
          <a:p>
            <a:pPr lvl="1"/>
            <a:endParaRPr lang="nl-BE" dirty="0"/>
          </a:p>
        </p:txBody>
      </p:sp>
    </p:spTree>
    <p:extLst>
      <p:ext uri="{BB962C8B-B14F-4D97-AF65-F5344CB8AC3E}">
        <p14:creationId xmlns:p14="http://schemas.microsoft.com/office/powerpoint/2010/main" val="37631540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92C799-A87B-3E83-845D-4A51CD6E3DAE}"/>
              </a:ext>
            </a:extLst>
          </p:cNvPr>
          <p:cNvSpPr>
            <a:spLocks noGrp="1"/>
          </p:cNvSpPr>
          <p:nvPr>
            <p:ph type="title"/>
          </p:nvPr>
        </p:nvSpPr>
        <p:spPr/>
        <p:txBody>
          <a:bodyPr/>
          <a:lstStyle/>
          <a:p>
            <a:r>
              <a:rPr lang="nl-BE" dirty="0"/>
              <a:t>2. Wetsgeschiedenis </a:t>
            </a:r>
          </a:p>
        </p:txBody>
      </p:sp>
      <p:sp>
        <p:nvSpPr>
          <p:cNvPr id="3" name="Tijdelijke aanduiding voor inhoud 2">
            <a:extLst>
              <a:ext uri="{FF2B5EF4-FFF2-40B4-BE49-F238E27FC236}">
                <a16:creationId xmlns:a16="http://schemas.microsoft.com/office/drawing/2014/main" id="{A7212A0F-181C-AC58-CB15-29ECAD769CD1}"/>
              </a:ext>
            </a:extLst>
          </p:cNvPr>
          <p:cNvSpPr>
            <a:spLocks noGrp="1"/>
          </p:cNvSpPr>
          <p:nvPr>
            <p:ph idx="1"/>
          </p:nvPr>
        </p:nvSpPr>
        <p:spPr/>
        <p:txBody>
          <a:bodyPr>
            <a:normAutofit fontScale="70000" lnSpcReduction="20000"/>
          </a:bodyPr>
          <a:lstStyle/>
          <a:p>
            <a:r>
              <a:rPr lang="nl-BE" dirty="0"/>
              <a:t>1991: nietigheid wegens niet-naleving van de belangenconflictprocedure wettelijk ingevoerd </a:t>
            </a:r>
          </a:p>
          <a:p>
            <a:r>
              <a:rPr lang="nl-BE" dirty="0"/>
              <a:t>1993: eerste algemene wettelijke regeling van nietigheid van besluiten ingevoerd (enkel voor AV)</a:t>
            </a:r>
          </a:p>
          <a:p>
            <a:r>
              <a:rPr lang="nl-BE" dirty="0"/>
              <a:t>➢ Toen de specifieke nietigheid voor niet-naleving van de belangenconflictprocedure werd ingevoerd, bestond er nog geen algemene wettelijke regeling</a:t>
            </a:r>
          </a:p>
          <a:p>
            <a:r>
              <a:rPr lang="nl-BE" dirty="0"/>
              <a:t>➢ De wetgever kan niet de bedoeling hebben gehad dat de algemene voorwaarde van belangenschade van toepassing was, want die algemene voorwaarde stond nog niet in de wet! </a:t>
            </a:r>
          </a:p>
          <a:p>
            <a:pPr lvl="1"/>
            <a:r>
              <a:rPr lang="nl-BE" dirty="0"/>
              <a:t>Lex posterior generalis non derogat legi priori speciali: latere algemene wet (van 1993) wijzigt de interpretatie van de eerdere bijzondere wet (van 1991) niet</a:t>
            </a:r>
          </a:p>
          <a:p>
            <a:endParaRPr lang="nl-BE" dirty="0"/>
          </a:p>
          <a:p>
            <a:r>
              <a:rPr lang="nl-BE" dirty="0"/>
              <a:t>1991: nietigheid had als voorwaarde dat bestuurder onrechtmatig voordeel ten nadele van vennootschap had verworven</a:t>
            </a:r>
          </a:p>
          <a:p>
            <a:r>
              <a:rPr lang="nl-BE" dirty="0"/>
              <a:t>1995: afschaffing van de voorwaarde van benadeling</a:t>
            </a:r>
          </a:p>
          <a:p>
            <a:r>
              <a:rPr lang="nl-BE" dirty="0"/>
              <a:t>➢ Wetgever heeft na 1995 nooit bedoeld dat belangenschade een voorwaarde was voor nietigheid</a:t>
            </a:r>
          </a:p>
        </p:txBody>
      </p:sp>
    </p:spTree>
    <p:extLst>
      <p:ext uri="{BB962C8B-B14F-4D97-AF65-F5344CB8AC3E}">
        <p14:creationId xmlns:p14="http://schemas.microsoft.com/office/powerpoint/2010/main" val="385783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7D721A-805B-7CE2-2B8E-C163FCB94B07}"/>
              </a:ext>
            </a:extLst>
          </p:cNvPr>
          <p:cNvSpPr>
            <a:spLocks noGrp="1"/>
          </p:cNvSpPr>
          <p:nvPr>
            <p:ph type="title"/>
          </p:nvPr>
        </p:nvSpPr>
        <p:spPr/>
        <p:txBody>
          <a:bodyPr/>
          <a:lstStyle/>
          <a:p>
            <a:r>
              <a:rPr lang="nl-BE" dirty="0"/>
              <a:t>3. Normatief</a:t>
            </a:r>
          </a:p>
        </p:txBody>
      </p:sp>
      <p:sp>
        <p:nvSpPr>
          <p:cNvPr id="3" name="Tijdelijke aanduiding voor inhoud 2">
            <a:extLst>
              <a:ext uri="{FF2B5EF4-FFF2-40B4-BE49-F238E27FC236}">
                <a16:creationId xmlns:a16="http://schemas.microsoft.com/office/drawing/2014/main" id="{38F77A32-2340-98F4-6D49-C4791513D6C4}"/>
              </a:ext>
            </a:extLst>
          </p:cNvPr>
          <p:cNvSpPr>
            <a:spLocks noGrp="1"/>
          </p:cNvSpPr>
          <p:nvPr>
            <p:ph idx="1"/>
          </p:nvPr>
        </p:nvSpPr>
        <p:spPr>
          <a:xfrm>
            <a:off x="838200" y="1904999"/>
            <a:ext cx="10515600" cy="4271963"/>
          </a:xfrm>
        </p:spPr>
        <p:txBody>
          <a:bodyPr>
            <a:normAutofit fontScale="62500" lnSpcReduction="20000"/>
          </a:bodyPr>
          <a:lstStyle/>
          <a:p>
            <a:r>
              <a:rPr lang="nl-BE" b="1" dirty="0"/>
              <a:t>Wat is het doel van de belangenconflictprocedure?</a:t>
            </a:r>
          </a:p>
          <a:p>
            <a:pPr lvl="1"/>
            <a:r>
              <a:rPr lang="nl-BE" dirty="0"/>
              <a:t>Aandeelhoudersbescherming in vennootschap</a:t>
            </a:r>
          </a:p>
          <a:p>
            <a:pPr lvl="1"/>
            <a:r>
              <a:rPr lang="nl-BE" dirty="0"/>
              <a:t>Bescherming van belangeloos doel in vzw/stichting</a:t>
            </a:r>
          </a:p>
          <a:p>
            <a:pPr lvl="1"/>
            <a:r>
              <a:rPr lang="nl-BE" dirty="0"/>
              <a:t>Indirect (en soms zelfs direct) ook schuldeisersbescherming</a:t>
            </a:r>
          </a:p>
          <a:p>
            <a:r>
              <a:rPr lang="nl-BE" b="1" dirty="0"/>
              <a:t>Waarom niet gewoon open norm (vennootschapsbelang) en bestuurdersaansprakelijkheid (”standards”)?</a:t>
            </a:r>
          </a:p>
          <a:p>
            <a:pPr lvl="1"/>
            <a:r>
              <a:rPr lang="nl-BE" dirty="0"/>
              <a:t>Standards zijn sterker afhankelijk van de enforcement door rechtbanken, doordat uitkomst ex ante onzeker is </a:t>
            </a:r>
          </a:p>
          <a:p>
            <a:pPr lvl="1"/>
            <a:r>
              <a:rPr lang="nl-BE" dirty="0"/>
              <a:t>Trage rechtsgang, barrières om vorderingen in te stellen, laag aantal vennootschapsrechtelijke precedenten en weinig gespecialiseerde vennootschapsrechters maken “standards” minder geschikt in België dan in pakweg Delaware</a:t>
            </a:r>
          </a:p>
          <a:p>
            <a:pPr lvl="1"/>
            <a:r>
              <a:rPr lang="nl-BE" dirty="0"/>
              <a:t>Specifieke “rules”, zoals belangenconflictprocedures, zijn dus efficiënter dan “standards” in een Belgische context</a:t>
            </a:r>
          </a:p>
          <a:p>
            <a:pPr lvl="1"/>
            <a:r>
              <a:rPr lang="nl-BE" dirty="0"/>
              <a:t>➢ Belangenconflictprocedure spelen een belangrijke preventieve rol: strikte procedures om te volgen, omdat de kans dat minderheidsaandeelhouders succesvol kunnen vorderen wegens bestuurdersaansprakelijkheid klein is</a:t>
            </a:r>
          </a:p>
          <a:p>
            <a:r>
              <a:rPr lang="nl-BE" dirty="0"/>
              <a:t>De Dier maakt van de belangenconflictprocedure een </a:t>
            </a:r>
            <a:r>
              <a:rPr lang="nl-BE" b="1" dirty="0"/>
              <a:t>“liability rule” in plaats van een “property rule”: </a:t>
            </a:r>
            <a:r>
              <a:rPr lang="nl-BE" dirty="0"/>
              <a:t>optioneel als de bestuurders het belangenconflict kennen en de transactie geen schade toebrengt aan de vennootschap en bestuurdersaansprakelijkheid dus onmogelijk is (zie Calabresi &amp; Melamed, 1972)</a:t>
            </a:r>
          </a:p>
          <a:p>
            <a:pPr lvl="1"/>
            <a:r>
              <a:rPr lang="nl-BE" dirty="0"/>
              <a:t>Cfr. Frankrijk: enkel nietigheid wegens schending van de belangenconflictprocedure bij schade aan de vennootschap</a:t>
            </a:r>
          </a:p>
          <a:p>
            <a:pPr lvl="1"/>
            <a:r>
              <a:rPr lang="nl-BE" dirty="0"/>
              <a:t>Dit tast de preventieve werking van de belangenconflictprocedure aan</a:t>
            </a:r>
          </a:p>
          <a:p>
            <a:pPr lvl="1"/>
            <a:r>
              <a:rPr lang="nl-BE" dirty="0"/>
              <a:t>“Property rules” werken beter als rechtbanken weinig efficiënt zijn, omdat grotere tussenkomst van de rechter vereist is bij “liability rule” (Goshen, 2003)</a:t>
            </a:r>
          </a:p>
          <a:p>
            <a:endParaRPr lang="nl-BE" dirty="0"/>
          </a:p>
          <a:p>
            <a:endParaRPr lang="nl-BE" dirty="0"/>
          </a:p>
        </p:txBody>
      </p:sp>
    </p:spTree>
    <p:extLst>
      <p:ext uri="{BB962C8B-B14F-4D97-AF65-F5344CB8AC3E}">
        <p14:creationId xmlns:p14="http://schemas.microsoft.com/office/powerpoint/2010/main" val="135512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F0C5E0-8AEE-E1B1-6B84-BF0A7032ACE3}"/>
              </a:ext>
            </a:extLst>
          </p:cNvPr>
          <p:cNvSpPr>
            <a:spLocks noGrp="1"/>
          </p:cNvSpPr>
          <p:nvPr>
            <p:ph type="title"/>
          </p:nvPr>
        </p:nvSpPr>
        <p:spPr/>
        <p:txBody>
          <a:bodyPr/>
          <a:lstStyle/>
          <a:p>
            <a:r>
              <a:rPr lang="nl-BE" dirty="0"/>
              <a:t>4</a:t>
            </a:r>
            <a:r>
              <a:rPr lang="nl-BE"/>
              <a:t>. </a:t>
            </a:r>
            <a:r>
              <a:rPr lang="nl-BE" dirty="0"/>
              <a:t>Niet-naleving heeft vaak/altijd impact</a:t>
            </a:r>
          </a:p>
        </p:txBody>
      </p:sp>
      <p:sp>
        <p:nvSpPr>
          <p:cNvPr id="3" name="Tijdelijke aanduiding voor inhoud 2">
            <a:extLst>
              <a:ext uri="{FF2B5EF4-FFF2-40B4-BE49-F238E27FC236}">
                <a16:creationId xmlns:a16="http://schemas.microsoft.com/office/drawing/2014/main" id="{1100C9B4-07CD-FC75-05C1-1D5CE78E1A9C}"/>
              </a:ext>
            </a:extLst>
          </p:cNvPr>
          <p:cNvSpPr>
            <a:spLocks noGrp="1"/>
          </p:cNvSpPr>
          <p:nvPr>
            <p:ph idx="1"/>
          </p:nvPr>
        </p:nvSpPr>
        <p:spPr>
          <a:xfrm>
            <a:off x="838200" y="1825625"/>
            <a:ext cx="10515600" cy="4531632"/>
          </a:xfrm>
        </p:spPr>
        <p:txBody>
          <a:bodyPr>
            <a:normAutofit fontScale="55000" lnSpcReduction="20000"/>
          </a:bodyPr>
          <a:lstStyle/>
          <a:p>
            <a:r>
              <a:rPr lang="nl-BE" dirty="0"/>
              <a:t>100%-dochtervennootschap van bestuurder A is de wederpartij in een transactie met vennootschap X</a:t>
            </a:r>
          </a:p>
          <a:p>
            <a:r>
              <a:rPr lang="nl-BE" dirty="0"/>
              <a:t>Bestuurder A heeft dus een vermogensrechtelijk belangenconflict</a:t>
            </a:r>
          </a:p>
          <a:p>
            <a:r>
              <a:rPr lang="nl-BE" b="1" dirty="0"/>
              <a:t>Voorbeeld 1: </a:t>
            </a:r>
            <a:r>
              <a:rPr lang="nl-BE" dirty="0"/>
              <a:t>bestuurder A deelt vermogensrechtelijk belangenconflict niet mee aan de andere bestuurders, die ook geen weet hebben van het belangenconflict. De procedure wordt niet toegepast.</a:t>
            </a:r>
          </a:p>
          <a:p>
            <a:pPr lvl="1"/>
            <a:r>
              <a:rPr lang="nl-BE" dirty="0"/>
              <a:t>De kennis van het belangenconflict had de bestuurders tot een andere beoordeling kunnen leiden </a:t>
            </a:r>
          </a:p>
          <a:p>
            <a:r>
              <a:rPr lang="nl-BE" b="1" dirty="0"/>
              <a:t>Voorbeeld 2: </a:t>
            </a:r>
            <a:r>
              <a:rPr lang="nl-BE" dirty="0"/>
              <a:t>de andere bestuurders kennen het belangenconflict, maar de procedure wordt niet correct toegepast: bestuurder A neemt wel mee aan de beraadslaging en stemming.</a:t>
            </a:r>
          </a:p>
          <a:p>
            <a:pPr lvl="1"/>
            <a:r>
              <a:rPr lang="nl-BE" dirty="0"/>
              <a:t>De deelname van bestuurder A aan de vergadering kan een impact hebben op wat andere bestuurders zeggen en hoe ze stemmen </a:t>
            </a:r>
          </a:p>
          <a:p>
            <a:pPr lvl="1"/>
            <a:r>
              <a:rPr lang="nl-BE" dirty="0"/>
              <a:t>“De loutere aanwezigheid van een geconflicteerde bestuurder bij de beraadslaging en/of stemming zal quasi altijd invloed (kunnen) hebben op de besluitvorming” (De Dier &amp; Rosseel, 2023, p. 142)</a:t>
            </a:r>
          </a:p>
          <a:p>
            <a:r>
              <a:rPr lang="nl-BE" b="1" dirty="0"/>
              <a:t>Voorbeeld 3: </a:t>
            </a:r>
            <a:r>
              <a:rPr lang="nl-BE" dirty="0"/>
              <a:t>bestuurder A is de enige bestuurder in een BV, en heeft een meerderheid van de stemmen op de AV. Bestuurder A neemt toch de beslissing als bestuurder, en verwijst de beslissing niet door naar de AV (ook al wettelijk vereist – artikel 5:76 §3), onder het argument dat de AV toch dezelfde beslissing zou hebben genomen.</a:t>
            </a:r>
          </a:p>
          <a:p>
            <a:pPr lvl="1"/>
            <a:r>
              <a:rPr lang="nl-BE" dirty="0"/>
              <a:t>Nietigheid is mogelijk wegens overschrijding van bevoegdheid (artikel 2:42, 2° WVV)</a:t>
            </a:r>
          </a:p>
          <a:p>
            <a:r>
              <a:rPr lang="nl-BE" b="1" dirty="0"/>
              <a:t>Voorbeeld 4</a:t>
            </a:r>
            <a:r>
              <a:rPr lang="nl-BE" dirty="0"/>
              <a:t>: bestuurder A is de enige bestuurder in een BV, en is ook de enige aandeelhouder. Bestuurder A neemt zelf de beslissing (zie artikel 5:76 §4), maar hij stelt geen verslag op en neemt dit niet op in het jaarverslag, in strijd met artikel 5:77.</a:t>
            </a:r>
          </a:p>
          <a:p>
            <a:pPr lvl="1"/>
            <a:r>
              <a:rPr lang="nl-BE" dirty="0"/>
              <a:t>Wymeersch, De Wulf, De Dier &amp; Rosseel: niet publiceren in jaarverslag heeft geen impact op besluitvorming</a:t>
            </a:r>
          </a:p>
          <a:p>
            <a:pPr lvl="1"/>
            <a:r>
              <a:rPr lang="nl-BE" dirty="0">
                <a:sym typeface="Wingdings" pitchFamily="2" charset="2"/>
              </a:rPr>
              <a:t> W</a:t>
            </a:r>
            <a:r>
              <a:rPr lang="nl-BE" dirty="0"/>
              <a:t>etenschap dat beslissing openbaar zou worden zou bestuursorgaan tot een andere beslissing kunnen hebben gedwongen</a:t>
            </a:r>
          </a:p>
          <a:p>
            <a:pPr lvl="1"/>
            <a:r>
              <a:rPr lang="nl-BE" dirty="0"/>
              <a:t>+ Openbare orde? Blijkbaar niet enkel ter bescherming van aandeelhouders …</a:t>
            </a:r>
          </a:p>
          <a:p>
            <a:pPr lvl="1"/>
            <a:endParaRPr lang="nl-BE" dirty="0"/>
          </a:p>
          <a:p>
            <a:endParaRPr lang="nl-BE" dirty="0"/>
          </a:p>
          <a:p>
            <a:pPr lvl="1"/>
            <a:endParaRPr lang="nl-BE" dirty="0"/>
          </a:p>
          <a:p>
            <a:endParaRPr lang="nl-BE" dirty="0"/>
          </a:p>
        </p:txBody>
      </p:sp>
    </p:spTree>
    <p:extLst>
      <p:ext uri="{BB962C8B-B14F-4D97-AF65-F5344CB8AC3E}">
        <p14:creationId xmlns:p14="http://schemas.microsoft.com/office/powerpoint/2010/main" val="2380811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F0C5E0-8AEE-E1B1-6B84-BF0A7032ACE3}"/>
              </a:ext>
            </a:extLst>
          </p:cNvPr>
          <p:cNvSpPr>
            <a:spLocks noGrp="1"/>
          </p:cNvSpPr>
          <p:nvPr>
            <p:ph type="title"/>
          </p:nvPr>
        </p:nvSpPr>
        <p:spPr/>
        <p:txBody>
          <a:bodyPr/>
          <a:lstStyle/>
          <a:p>
            <a:r>
              <a:rPr lang="nl-BE" dirty="0"/>
              <a:t>Tegenargumenten weerlegd</a:t>
            </a:r>
          </a:p>
        </p:txBody>
      </p:sp>
      <p:sp>
        <p:nvSpPr>
          <p:cNvPr id="3" name="Tijdelijke aanduiding voor inhoud 2">
            <a:extLst>
              <a:ext uri="{FF2B5EF4-FFF2-40B4-BE49-F238E27FC236}">
                <a16:creationId xmlns:a16="http://schemas.microsoft.com/office/drawing/2014/main" id="{1100C9B4-07CD-FC75-05C1-1D5CE78E1A9C}"/>
              </a:ext>
            </a:extLst>
          </p:cNvPr>
          <p:cNvSpPr>
            <a:spLocks noGrp="1"/>
          </p:cNvSpPr>
          <p:nvPr>
            <p:ph idx="1"/>
          </p:nvPr>
        </p:nvSpPr>
        <p:spPr/>
        <p:txBody>
          <a:bodyPr/>
          <a:lstStyle/>
          <a:p>
            <a:r>
              <a:rPr lang="nl-BE" i="1" dirty="0"/>
              <a:t>“We moeten voorzichtig omspringen met nietigheid” </a:t>
            </a:r>
          </a:p>
          <a:p>
            <a:pPr lvl="1"/>
            <a:r>
              <a:rPr lang="nl-BE" dirty="0"/>
              <a:t>Niet bij de belangenconflictprocedure: dat zijn formele regels, maar dat is de bedoeling, wegens de preventieve werking ervan</a:t>
            </a:r>
          </a:p>
          <a:p>
            <a:pPr lvl="1"/>
            <a:r>
              <a:rPr lang="nl-BE" dirty="0"/>
              <a:t>Zachte heelmeesters maken stinkende wonden</a:t>
            </a:r>
          </a:p>
          <a:p>
            <a:pPr lvl="1"/>
            <a:r>
              <a:rPr lang="nl-BE" dirty="0"/>
              <a:t>We hebben al veel regels die de scherpe kantjes ervan af vijlen (derdenbescherming, wederpartij moet op de hoogte zijn, vordering door bestuursorgaan in vennootschapsbelang, …)</a:t>
            </a:r>
          </a:p>
          <a:p>
            <a:pPr marL="0" indent="0">
              <a:buNone/>
            </a:pPr>
            <a:endParaRPr lang="nl-BE" dirty="0"/>
          </a:p>
        </p:txBody>
      </p:sp>
    </p:spTree>
    <p:extLst>
      <p:ext uri="{BB962C8B-B14F-4D97-AF65-F5344CB8AC3E}">
        <p14:creationId xmlns:p14="http://schemas.microsoft.com/office/powerpoint/2010/main" val="41428542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FEF57B-D009-5E36-35BA-127F72725FFD}"/>
              </a:ext>
            </a:extLst>
          </p:cNvPr>
          <p:cNvSpPr>
            <a:spLocks noGrp="1"/>
          </p:cNvSpPr>
          <p:nvPr>
            <p:ph type="title"/>
          </p:nvPr>
        </p:nvSpPr>
        <p:spPr/>
        <p:txBody>
          <a:bodyPr/>
          <a:lstStyle/>
          <a:p>
            <a:r>
              <a:rPr lang="nl-BE" dirty="0"/>
              <a:t>Tegenargumenten weerlegd</a:t>
            </a:r>
          </a:p>
        </p:txBody>
      </p:sp>
      <p:sp>
        <p:nvSpPr>
          <p:cNvPr id="3" name="Tijdelijke aanduiding voor inhoud 2">
            <a:extLst>
              <a:ext uri="{FF2B5EF4-FFF2-40B4-BE49-F238E27FC236}">
                <a16:creationId xmlns:a16="http://schemas.microsoft.com/office/drawing/2014/main" id="{49D4C8C3-C876-C456-7436-868B19D00FDD}"/>
              </a:ext>
            </a:extLst>
          </p:cNvPr>
          <p:cNvSpPr>
            <a:spLocks noGrp="1"/>
          </p:cNvSpPr>
          <p:nvPr>
            <p:ph idx="1"/>
          </p:nvPr>
        </p:nvSpPr>
        <p:spPr/>
        <p:txBody>
          <a:bodyPr>
            <a:normAutofit lnSpcReduction="10000"/>
          </a:bodyPr>
          <a:lstStyle/>
          <a:p>
            <a:r>
              <a:rPr lang="nl-BE" i="1" dirty="0"/>
              <a:t>“Automatische nietigheid kan ertoe leiden dat elke transactie op de helling komt te staan wegens loutere voetfouten, ook al zijn ze in het vennootschapsbelang”</a:t>
            </a:r>
          </a:p>
          <a:p>
            <a:pPr lvl="1"/>
            <a:r>
              <a:rPr lang="nl-BE" dirty="0"/>
              <a:t>Neen, de vennootschap (lees: het bestuursorgaan) moet de nietigheid vorderen </a:t>
            </a:r>
          </a:p>
          <a:p>
            <a:pPr lvl="1"/>
            <a:r>
              <a:rPr lang="nl-BE" dirty="0"/>
              <a:t>Bestuursorgaan moet handelen in het vennootschapsbelang</a:t>
            </a:r>
          </a:p>
          <a:p>
            <a:pPr lvl="1"/>
            <a:r>
              <a:rPr lang="nl-BE" dirty="0"/>
              <a:t> ➢ Nietigheid kan enkel worden gevorderd indien dat in het vennootschapsbelang is</a:t>
            </a:r>
          </a:p>
          <a:p>
            <a:pPr lvl="1"/>
            <a:r>
              <a:rPr lang="nl-BE" dirty="0"/>
              <a:t>De vennootschap kan ook de beslissing of verrichting bevestigen of afstand doen van de nietigheidsvordering</a:t>
            </a:r>
          </a:p>
          <a:p>
            <a:pPr lvl="1"/>
            <a:r>
              <a:rPr lang="nl-BE" dirty="0"/>
              <a:t> ➢ Geen echte automatische nietigheid </a:t>
            </a:r>
          </a:p>
          <a:p>
            <a:pPr lvl="2"/>
            <a:r>
              <a:rPr lang="nl-BE" dirty="0">
                <a:sym typeface="Wingdings" pitchFamily="2" charset="2"/>
              </a:rPr>
              <a:t> Artikel 7:155 WVV (soortwijziging): “Wanneer deze verslagen ontbreken is het besluit van de algemene vergadering nietig”</a:t>
            </a:r>
            <a:endParaRPr lang="nl-BE" dirty="0"/>
          </a:p>
        </p:txBody>
      </p:sp>
    </p:spTree>
    <p:extLst>
      <p:ext uri="{BB962C8B-B14F-4D97-AF65-F5344CB8AC3E}">
        <p14:creationId xmlns:p14="http://schemas.microsoft.com/office/powerpoint/2010/main" val="28069266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EBFA0C-EE5C-4853-24A1-12921926FA28}"/>
              </a:ext>
            </a:extLst>
          </p:cNvPr>
          <p:cNvSpPr>
            <a:spLocks noGrp="1"/>
          </p:cNvSpPr>
          <p:nvPr>
            <p:ph type="title"/>
          </p:nvPr>
        </p:nvSpPr>
        <p:spPr/>
        <p:txBody>
          <a:bodyPr/>
          <a:lstStyle/>
          <a:p>
            <a:r>
              <a:rPr lang="nl-BE" dirty="0"/>
              <a:t>Tegenargumenten weerlegd</a:t>
            </a:r>
          </a:p>
        </p:txBody>
      </p:sp>
      <p:sp>
        <p:nvSpPr>
          <p:cNvPr id="3" name="Tijdelijke aanduiding voor inhoud 2">
            <a:extLst>
              <a:ext uri="{FF2B5EF4-FFF2-40B4-BE49-F238E27FC236}">
                <a16:creationId xmlns:a16="http://schemas.microsoft.com/office/drawing/2014/main" id="{9D8232A0-1B79-D46D-F9BF-F08ADA711BB1}"/>
              </a:ext>
            </a:extLst>
          </p:cNvPr>
          <p:cNvSpPr>
            <a:spLocks noGrp="1"/>
          </p:cNvSpPr>
          <p:nvPr>
            <p:ph idx="1"/>
          </p:nvPr>
        </p:nvSpPr>
        <p:spPr/>
        <p:txBody>
          <a:bodyPr>
            <a:normAutofit lnSpcReduction="10000"/>
          </a:bodyPr>
          <a:lstStyle/>
          <a:p>
            <a:r>
              <a:rPr lang="nl-BE" i="1" dirty="0"/>
              <a:t>“Automatische nietigheid geeft een vennootschap een goedkope optie om zich onderuit een transactie te muizen als de transactie door omstandigheden nadeliger is geworden voor de vennootschap, door een schending van de belangenconflictprocedure te orchestreren”</a:t>
            </a:r>
          </a:p>
          <a:p>
            <a:pPr lvl="1"/>
            <a:r>
              <a:rPr lang="nl-BE" dirty="0"/>
              <a:t>Deels fout: enkel indien de wederpartij op de hoogte was van de overtreding of had moeten zijn</a:t>
            </a:r>
          </a:p>
          <a:p>
            <a:pPr lvl="1"/>
            <a:r>
              <a:rPr lang="nl-BE" dirty="0"/>
              <a:t>Deels juist, maar dat is ook goed: de wederpartij (vaak een insider!) wordt zo ingeschakeld om de naleving van de belangenconflictprocedure mee te monitoren</a:t>
            </a:r>
          </a:p>
          <a:p>
            <a:pPr lvl="2"/>
            <a:r>
              <a:rPr lang="nl-BE" dirty="0"/>
              <a:t>Bij de stelling contra zouden we zeer veel preventieve werking opgeven, en wat krijgen we ervoor terug? Bescherming van de onoplettenden en insiders …</a:t>
            </a:r>
          </a:p>
          <a:p>
            <a:pPr lvl="1"/>
            <a:r>
              <a:rPr lang="nl-BE" dirty="0"/>
              <a:t>Misbruik kan ook beteugeld worden door verbod op rechtsmisbruik</a:t>
            </a:r>
            <a:endParaRPr lang="nl-BE" dirty="0">
              <a:highlight>
                <a:srgbClr val="FFFF00"/>
              </a:highlight>
            </a:endParaRPr>
          </a:p>
        </p:txBody>
      </p:sp>
    </p:spTree>
    <p:extLst>
      <p:ext uri="{BB962C8B-B14F-4D97-AF65-F5344CB8AC3E}">
        <p14:creationId xmlns:p14="http://schemas.microsoft.com/office/powerpoint/2010/main" val="2955208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EBFA0C-EE5C-4853-24A1-12921926FA28}"/>
              </a:ext>
            </a:extLst>
          </p:cNvPr>
          <p:cNvSpPr>
            <a:spLocks noGrp="1"/>
          </p:cNvSpPr>
          <p:nvPr>
            <p:ph type="title"/>
          </p:nvPr>
        </p:nvSpPr>
        <p:spPr/>
        <p:txBody>
          <a:bodyPr/>
          <a:lstStyle/>
          <a:p>
            <a:r>
              <a:rPr lang="nl-BE" dirty="0"/>
              <a:t>Tegenargumenten weerlegd</a:t>
            </a:r>
          </a:p>
        </p:txBody>
      </p:sp>
      <p:sp>
        <p:nvSpPr>
          <p:cNvPr id="3" name="Tijdelijke aanduiding voor inhoud 2">
            <a:extLst>
              <a:ext uri="{FF2B5EF4-FFF2-40B4-BE49-F238E27FC236}">
                <a16:creationId xmlns:a16="http://schemas.microsoft.com/office/drawing/2014/main" id="{9D8232A0-1B79-D46D-F9BF-F08ADA711BB1}"/>
              </a:ext>
            </a:extLst>
          </p:cNvPr>
          <p:cNvSpPr>
            <a:spLocks noGrp="1"/>
          </p:cNvSpPr>
          <p:nvPr>
            <p:ph idx="1"/>
          </p:nvPr>
        </p:nvSpPr>
        <p:spPr/>
        <p:txBody>
          <a:bodyPr>
            <a:normAutofit/>
          </a:bodyPr>
          <a:lstStyle/>
          <a:p>
            <a:r>
              <a:rPr lang="nl-BE" i="1" dirty="0"/>
              <a:t>“Gemeen burgerlijk recht in art. 5.57 (nieuw) BW vereist beoordeling of </a:t>
            </a:r>
            <a:r>
              <a:rPr lang="nl-BE" i="1" dirty="0">
                <a:solidFill>
                  <a:srgbClr val="010106"/>
                </a:solidFill>
                <a:effectLst/>
              </a:rPr>
              <a:t>nietigheidssanctie “kennelijk ongeschikt” is”</a:t>
            </a:r>
            <a:endParaRPr lang="nl-BE" i="1" dirty="0"/>
          </a:p>
          <a:p>
            <a:pPr lvl="1"/>
            <a:r>
              <a:rPr lang="nl-BE" dirty="0"/>
              <a:t>“lex posterior generalis non derogat legi priori speciali”: latere algemene wet (nieuw BW) wijzigt de interpretatie van een eerdere meer specifieke wet (nietigheid wegens belangenconflictprocedures) niet</a:t>
            </a:r>
          </a:p>
          <a:p>
            <a:pPr lvl="1"/>
            <a:r>
              <a:rPr lang="nl-BE" dirty="0"/>
              <a:t>Belangenconflictprocedure is bijzonder: strengere nietigheidsregel is gerechtvaardigd</a:t>
            </a:r>
          </a:p>
          <a:p>
            <a:pPr marL="0" indent="0">
              <a:buNone/>
            </a:pPr>
            <a:endParaRPr lang="nl-BE" dirty="0"/>
          </a:p>
        </p:txBody>
      </p:sp>
    </p:spTree>
    <p:extLst>
      <p:ext uri="{BB962C8B-B14F-4D97-AF65-F5344CB8AC3E}">
        <p14:creationId xmlns:p14="http://schemas.microsoft.com/office/powerpoint/2010/main" val="26844012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EBFA0C-EE5C-4853-24A1-12921926FA28}"/>
              </a:ext>
            </a:extLst>
          </p:cNvPr>
          <p:cNvSpPr>
            <a:spLocks noGrp="1"/>
          </p:cNvSpPr>
          <p:nvPr>
            <p:ph type="title"/>
          </p:nvPr>
        </p:nvSpPr>
        <p:spPr/>
        <p:txBody>
          <a:bodyPr/>
          <a:lstStyle/>
          <a:p>
            <a:r>
              <a:rPr lang="nl-BE" dirty="0"/>
              <a:t>Tegenargumenten weerlegd</a:t>
            </a:r>
          </a:p>
        </p:txBody>
      </p:sp>
      <p:sp>
        <p:nvSpPr>
          <p:cNvPr id="3" name="Tijdelijke aanduiding voor inhoud 2">
            <a:extLst>
              <a:ext uri="{FF2B5EF4-FFF2-40B4-BE49-F238E27FC236}">
                <a16:creationId xmlns:a16="http://schemas.microsoft.com/office/drawing/2014/main" id="{9D8232A0-1B79-D46D-F9BF-F08ADA711BB1}"/>
              </a:ext>
            </a:extLst>
          </p:cNvPr>
          <p:cNvSpPr>
            <a:spLocks noGrp="1"/>
          </p:cNvSpPr>
          <p:nvPr>
            <p:ph idx="1"/>
          </p:nvPr>
        </p:nvSpPr>
        <p:spPr/>
        <p:txBody>
          <a:bodyPr>
            <a:normAutofit lnSpcReduction="10000"/>
          </a:bodyPr>
          <a:lstStyle/>
          <a:p>
            <a:r>
              <a:rPr lang="nl-BE" i="1" dirty="0"/>
              <a:t>“Er zijn ook al voor de invoering in 1991 van de nietigheid wegens niet-naleving van de belangenconflictprocedure sporen te vinden van de voorwaarde van belangenschade in rechtspraak en parlementaire voorbereiding”</a:t>
            </a:r>
          </a:p>
          <a:p>
            <a:pPr lvl="1"/>
            <a:r>
              <a:rPr lang="nl-BE" dirty="0"/>
              <a:t>Ja, maar niet in de wettekst</a:t>
            </a:r>
          </a:p>
          <a:p>
            <a:pPr lvl="1"/>
            <a:r>
              <a:rPr lang="nl-BE" dirty="0"/>
              <a:t>+ “lex posterior generalis non derogat legi priori speciali”: latere algemene wet (nietigheidsregel van gemeen recht in 1993) wijzigt de interpretatie van een eerdere meer specifieke wet (nietigheid wegens niet-naleving van belangenconflictprocedures) niet</a:t>
            </a:r>
          </a:p>
          <a:p>
            <a:pPr lvl="1"/>
            <a:r>
              <a:rPr lang="nl-BE" dirty="0"/>
              <a:t>➢ Ook vandaag moet de voorwaarde van belangenschade niet worden toegevoegd aan de wettekst m.b.t. nietigheid wegens niet-naleving van de belangenconflictprocedure</a:t>
            </a:r>
          </a:p>
        </p:txBody>
      </p:sp>
    </p:spTree>
    <p:extLst>
      <p:ext uri="{BB962C8B-B14F-4D97-AF65-F5344CB8AC3E}">
        <p14:creationId xmlns:p14="http://schemas.microsoft.com/office/powerpoint/2010/main" val="14172099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B76F4B-291A-A9CB-FEA1-DD22B768B85D}"/>
              </a:ext>
            </a:extLst>
          </p:cNvPr>
          <p:cNvSpPr>
            <a:spLocks noGrp="1"/>
          </p:cNvSpPr>
          <p:nvPr>
            <p:ph idx="1"/>
          </p:nvPr>
        </p:nvSpPr>
        <p:spPr/>
        <p:txBody>
          <a:bodyPr/>
          <a:lstStyle/>
          <a:p>
            <a:pPr marL="0" indent="0">
              <a:buNone/>
            </a:pPr>
            <a:r>
              <a:rPr lang="nl-BE" sz="3600" b="1" i="1" dirty="0">
                <a:effectLst/>
              </a:rPr>
              <a:t>Kan de vennootschap de nietigheid vorderen wegens elke schending van de belangenconflictregels?</a:t>
            </a:r>
          </a:p>
          <a:p>
            <a:pPr marL="0" indent="0">
              <a:buNone/>
            </a:pPr>
            <a:endParaRPr lang="nl-BE" dirty="0"/>
          </a:p>
          <a:p>
            <a:pPr marL="0" indent="0">
              <a:buNone/>
            </a:pPr>
            <a:r>
              <a:rPr lang="nl-BE" dirty="0"/>
              <a:t>Ja (of dat zou toch moeten kunnen …).</a:t>
            </a:r>
          </a:p>
          <a:p>
            <a:pPr marL="0" indent="0">
              <a:buNone/>
            </a:pPr>
            <a:endParaRPr lang="nl-BE" dirty="0"/>
          </a:p>
        </p:txBody>
      </p:sp>
    </p:spTree>
    <p:extLst>
      <p:ext uri="{BB962C8B-B14F-4D97-AF65-F5344CB8AC3E}">
        <p14:creationId xmlns:p14="http://schemas.microsoft.com/office/powerpoint/2010/main" val="1197799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Content Placeholder 2">
            <a:extLst>
              <a:ext uri="{FF2B5EF4-FFF2-40B4-BE49-F238E27FC236}">
                <a16:creationId xmlns:a16="http://schemas.microsoft.com/office/drawing/2014/main" id="{C5B4D4AC-3518-43BE-A969-497281085FA1}"/>
              </a:ext>
            </a:extLst>
          </p:cNvPr>
          <p:cNvSpPr txBox="1">
            <a:spLocks/>
          </p:cNvSpPr>
          <p:nvPr/>
        </p:nvSpPr>
        <p:spPr>
          <a:xfrm>
            <a:off x="3606640" y="3882675"/>
            <a:ext cx="5318234" cy="41010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srgbClr val="FF0000"/>
                </a:solidFill>
                <a:effectLst/>
                <a:uLnTx/>
                <a:uFillTx/>
                <a:latin typeface="Calibri" panose="020F0502020204030204"/>
                <a:ea typeface="+mn-ea"/>
                <a:cs typeface="+mn-cs"/>
              </a:rPr>
              <a:t>CONTRA</a:t>
            </a:r>
            <a:br>
              <a:rPr kumimoji="0" lang="en-US" sz="48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br>
            <a:endParaRPr kumimoji="0" lang="en-US" sz="48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Stijn De </a:t>
            </a:r>
            <a:r>
              <a:rPr kumimoji="0" lang="en-US" sz="4800" b="0" i="0" u="none" strike="noStrike" kern="1200" cap="none" spc="0" normalizeH="0" baseline="0" noProof="0" dirty="0" err="1">
                <a:ln>
                  <a:noFill/>
                </a:ln>
                <a:solidFill>
                  <a:prstClr val="black">
                    <a:lumMod val="85000"/>
                    <a:lumOff val="15000"/>
                  </a:prstClr>
                </a:solidFill>
                <a:effectLst/>
                <a:uLnTx/>
                <a:uFillTx/>
                <a:latin typeface="Calibri" panose="020F0502020204030204"/>
                <a:ea typeface="+mn-ea"/>
                <a:cs typeface="+mn-cs"/>
              </a:rPr>
              <a:t>Dier</a:t>
            </a:r>
            <a:endParaRPr kumimoji="0" lang="en-US" sz="24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dirty="0" err="1">
                <a:solidFill>
                  <a:prstClr val="black">
                    <a:lumMod val="85000"/>
                    <a:lumOff val="15000"/>
                  </a:prstClr>
                </a:solidFill>
                <a:latin typeface="Calibri" panose="020F0502020204030204"/>
              </a:rPr>
              <a:t>UAntwerpen</a:t>
            </a:r>
            <a:endParaRPr kumimoji="0" lang="nl-BE" sz="24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D0CC2DF6-E7C5-4C45-A409-C18434CF6C21}"/>
              </a:ext>
            </a:extLst>
          </p:cNvPr>
          <p:cNvSpPr txBox="1">
            <a:spLocks/>
          </p:cNvSpPr>
          <p:nvPr/>
        </p:nvSpPr>
        <p:spPr>
          <a:xfrm>
            <a:off x="2847974" y="691693"/>
            <a:ext cx="7019925" cy="41010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BE" b="1" dirty="0"/>
              <a:t>‘De rechter kan de nietigheid uitspreken van een beslissing of verrichting wegens schending van de belangenconflict-procedure, zonder dat moet worden aangetoond dat de schending de totstandkoming van de beslissing of verrichting heeft kunnen beïnvloeden’</a:t>
            </a:r>
          </a:p>
        </p:txBody>
      </p:sp>
    </p:spTree>
    <p:extLst>
      <p:ext uri="{BB962C8B-B14F-4D97-AF65-F5344CB8AC3E}">
        <p14:creationId xmlns:p14="http://schemas.microsoft.com/office/powerpoint/2010/main" val="41055182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B76F4B-291A-A9CB-FEA1-DD22B768B85D}"/>
              </a:ext>
            </a:extLst>
          </p:cNvPr>
          <p:cNvSpPr>
            <a:spLocks noGrp="1"/>
          </p:cNvSpPr>
          <p:nvPr>
            <p:ph idx="1"/>
          </p:nvPr>
        </p:nvSpPr>
        <p:spPr/>
        <p:txBody>
          <a:bodyPr/>
          <a:lstStyle/>
          <a:p>
            <a:pPr marL="0" indent="0">
              <a:buNone/>
            </a:pPr>
            <a:endParaRPr lang="nl-BE" sz="3600" b="1" i="1" dirty="0">
              <a:effectLst/>
            </a:endParaRPr>
          </a:p>
          <a:p>
            <a:pPr marL="0" indent="0" algn="just">
              <a:buNone/>
            </a:pPr>
            <a:r>
              <a:rPr lang="nl-BE" sz="3600" b="1" i="1" dirty="0">
                <a:effectLst/>
              </a:rPr>
              <a:t>Leidt elke schending van de belangenconflictregels tot nietigheid?</a:t>
            </a:r>
          </a:p>
          <a:p>
            <a:pPr marL="0" indent="0">
              <a:buNone/>
            </a:pPr>
            <a:endParaRPr lang="nl-BE" dirty="0"/>
          </a:p>
          <a:p>
            <a:pPr marL="0" indent="0">
              <a:buNone/>
            </a:pPr>
            <a:r>
              <a:rPr lang="nl-BE" dirty="0"/>
              <a:t>Nee.</a:t>
            </a:r>
          </a:p>
          <a:p>
            <a:pPr marL="0" indent="0">
              <a:buNone/>
            </a:pPr>
            <a:endParaRPr lang="nl-BE" dirty="0"/>
          </a:p>
          <a:p>
            <a:pPr marL="0" indent="0">
              <a:buNone/>
            </a:pPr>
            <a:r>
              <a:rPr lang="nl-BE" dirty="0"/>
              <a:t>Geen nietigheid zonder belangenschade.</a:t>
            </a:r>
          </a:p>
          <a:p>
            <a:pPr marL="0" indent="0">
              <a:buNone/>
            </a:pPr>
            <a:endParaRPr lang="nl-BE" dirty="0"/>
          </a:p>
        </p:txBody>
      </p:sp>
      <p:sp>
        <p:nvSpPr>
          <p:cNvPr id="2" name="Title 1">
            <a:extLst>
              <a:ext uri="{FF2B5EF4-FFF2-40B4-BE49-F238E27FC236}">
                <a16:creationId xmlns:a16="http://schemas.microsoft.com/office/drawing/2014/main" id="{87A053A6-C099-E941-BAFA-FBF1C278BB96}"/>
              </a:ext>
            </a:extLst>
          </p:cNvPr>
          <p:cNvSpPr>
            <a:spLocks noGrp="1"/>
          </p:cNvSpPr>
          <p:nvPr>
            <p:ph type="title"/>
          </p:nvPr>
        </p:nvSpPr>
        <p:spPr>
          <a:xfrm>
            <a:off x="838200" y="365125"/>
            <a:ext cx="10515600" cy="1325563"/>
          </a:xfrm>
        </p:spPr>
        <p:txBody>
          <a:bodyPr/>
          <a:lstStyle/>
          <a:p>
            <a:r>
              <a:rPr lang="nl-BE" dirty="0"/>
              <a:t>Stelling</a:t>
            </a:r>
            <a:endParaRPr lang="en-BE" dirty="0"/>
          </a:p>
        </p:txBody>
      </p:sp>
    </p:spTree>
    <p:extLst>
      <p:ext uri="{BB962C8B-B14F-4D97-AF65-F5344CB8AC3E}">
        <p14:creationId xmlns:p14="http://schemas.microsoft.com/office/powerpoint/2010/main" val="1772903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71D3C-A9A0-C22E-D875-B2A584919EA9}"/>
              </a:ext>
            </a:extLst>
          </p:cNvPr>
          <p:cNvSpPr>
            <a:spLocks noGrp="1"/>
          </p:cNvSpPr>
          <p:nvPr>
            <p:ph type="title"/>
          </p:nvPr>
        </p:nvSpPr>
        <p:spPr/>
        <p:txBody>
          <a:bodyPr/>
          <a:lstStyle/>
          <a:p>
            <a:r>
              <a:rPr lang="nl-BE" dirty="0"/>
              <a:t>1. Gemeen (burgerlijk) recht</a:t>
            </a:r>
            <a:endParaRPr lang="en-BE" dirty="0"/>
          </a:p>
        </p:txBody>
      </p:sp>
      <p:pic>
        <p:nvPicPr>
          <p:cNvPr id="5" name="Content Placeholder 4" descr="A picture containing text, font, screenshot, graphics&#10;&#10;Description automatically generated">
            <a:extLst>
              <a:ext uri="{FF2B5EF4-FFF2-40B4-BE49-F238E27FC236}">
                <a16:creationId xmlns:a16="http://schemas.microsoft.com/office/drawing/2014/main" id="{4F7411A5-5A2F-7F3C-CE7D-3F31E3D8119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52159" y="1435396"/>
            <a:ext cx="10287682" cy="5169638"/>
          </a:xfrm>
        </p:spPr>
      </p:pic>
    </p:spTree>
    <p:extLst>
      <p:ext uri="{BB962C8B-B14F-4D97-AF65-F5344CB8AC3E}">
        <p14:creationId xmlns:p14="http://schemas.microsoft.com/office/powerpoint/2010/main" val="152406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71D3C-A9A0-C22E-D875-B2A584919EA9}"/>
              </a:ext>
            </a:extLst>
          </p:cNvPr>
          <p:cNvSpPr>
            <a:spLocks noGrp="1"/>
          </p:cNvSpPr>
          <p:nvPr>
            <p:ph type="title"/>
          </p:nvPr>
        </p:nvSpPr>
        <p:spPr/>
        <p:txBody>
          <a:bodyPr/>
          <a:lstStyle/>
          <a:p>
            <a:r>
              <a:rPr lang="nl-BE" dirty="0"/>
              <a:t>1. Gemeen (burgerlijk) recht</a:t>
            </a:r>
            <a:endParaRPr lang="en-BE" dirty="0"/>
          </a:p>
        </p:txBody>
      </p:sp>
      <p:sp>
        <p:nvSpPr>
          <p:cNvPr id="4" name="Content Placeholder 3">
            <a:extLst>
              <a:ext uri="{FF2B5EF4-FFF2-40B4-BE49-F238E27FC236}">
                <a16:creationId xmlns:a16="http://schemas.microsoft.com/office/drawing/2014/main" id="{7C7BE135-CEE4-8907-BA80-B193FF812D17}"/>
              </a:ext>
            </a:extLst>
          </p:cNvPr>
          <p:cNvSpPr>
            <a:spLocks noGrp="1"/>
          </p:cNvSpPr>
          <p:nvPr>
            <p:ph idx="1"/>
          </p:nvPr>
        </p:nvSpPr>
        <p:spPr/>
        <p:txBody>
          <a:bodyPr/>
          <a:lstStyle/>
          <a:p>
            <a:pPr marL="0" indent="0" algn="l">
              <a:buNone/>
            </a:pPr>
            <a:r>
              <a:rPr lang="nl-BE" b="0" i="0" dirty="0">
                <a:solidFill>
                  <a:srgbClr val="010106"/>
                </a:solidFill>
                <a:effectLst/>
                <a:latin typeface="Lato" panose="020F0502020204030203" pitchFamily="34" charset="0"/>
              </a:rPr>
              <a:t>Art. 5.57 (nieuw) BW.</a:t>
            </a:r>
          </a:p>
          <a:p>
            <a:pPr marL="0" indent="0" algn="l">
              <a:buNone/>
            </a:pPr>
            <a:endParaRPr lang="nl-BE" dirty="0">
              <a:solidFill>
                <a:srgbClr val="010106"/>
              </a:solidFill>
              <a:latin typeface="Lato" panose="020F0502020204030203" pitchFamily="34" charset="0"/>
            </a:endParaRPr>
          </a:p>
          <a:p>
            <a:pPr marL="0" indent="0" algn="just">
              <a:buNone/>
            </a:pPr>
            <a:r>
              <a:rPr lang="nl-BE" b="0" i="0" dirty="0">
                <a:solidFill>
                  <a:srgbClr val="010106"/>
                </a:solidFill>
                <a:effectLst/>
                <a:latin typeface="Lato" panose="020F0502020204030203" pitchFamily="34" charset="0"/>
              </a:rPr>
              <a:t>“</a:t>
            </a:r>
            <a:r>
              <a:rPr lang="nl-BE" b="0" i="1" dirty="0">
                <a:solidFill>
                  <a:srgbClr val="010106"/>
                </a:solidFill>
                <a:effectLst/>
              </a:rPr>
              <a:t>Een contract dat niet voldoet aan de geldigheidsvereisten is nietig.</a:t>
            </a:r>
          </a:p>
          <a:p>
            <a:pPr marL="0" indent="0" algn="just">
              <a:buNone/>
            </a:pPr>
            <a:r>
              <a:rPr lang="nl-BE" b="0" i="1" dirty="0">
                <a:solidFill>
                  <a:srgbClr val="010106"/>
                </a:solidFill>
                <a:effectLst/>
              </a:rPr>
              <a:t>Het contract blijft evenwel geldig in de gevallen die door de wet zijn bepaald of </a:t>
            </a:r>
            <a:r>
              <a:rPr lang="nl-BE" b="1" i="1" dirty="0">
                <a:solidFill>
                  <a:srgbClr val="010106"/>
                </a:solidFill>
                <a:effectLst/>
              </a:rPr>
              <a:t>wanneer uit de omstandigheden blijkt dat de nietigheidssanctie kennelijk ongeschikt zou zijn, gelet op het doel van de geschonden regel</a:t>
            </a:r>
            <a:r>
              <a:rPr lang="nl-BE" b="0" i="1" dirty="0">
                <a:solidFill>
                  <a:srgbClr val="010106"/>
                </a:solidFill>
                <a:effectLst/>
              </a:rPr>
              <a:t>.</a:t>
            </a:r>
            <a:r>
              <a:rPr lang="nl-BE" b="0" i="0" dirty="0">
                <a:solidFill>
                  <a:srgbClr val="010106"/>
                </a:solidFill>
                <a:effectLst/>
                <a:latin typeface="Lato" panose="020F0502020204030203" pitchFamily="34" charset="0"/>
              </a:rPr>
              <a:t>”</a:t>
            </a:r>
          </a:p>
          <a:p>
            <a:endParaRPr lang="en-BE" dirty="0"/>
          </a:p>
        </p:txBody>
      </p:sp>
    </p:spTree>
    <p:extLst>
      <p:ext uri="{BB962C8B-B14F-4D97-AF65-F5344CB8AC3E}">
        <p14:creationId xmlns:p14="http://schemas.microsoft.com/office/powerpoint/2010/main" val="40875105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71D3C-A9A0-C22E-D875-B2A584919EA9}"/>
              </a:ext>
            </a:extLst>
          </p:cNvPr>
          <p:cNvSpPr>
            <a:spLocks noGrp="1"/>
          </p:cNvSpPr>
          <p:nvPr>
            <p:ph type="title"/>
          </p:nvPr>
        </p:nvSpPr>
        <p:spPr/>
        <p:txBody>
          <a:bodyPr/>
          <a:lstStyle/>
          <a:p>
            <a:r>
              <a:rPr lang="nl-BE" dirty="0"/>
              <a:t>2. Regel bij vormgebreken</a:t>
            </a:r>
            <a:endParaRPr lang="en-BE" dirty="0"/>
          </a:p>
        </p:txBody>
      </p:sp>
      <p:sp>
        <p:nvSpPr>
          <p:cNvPr id="4" name="Content Placeholder 3">
            <a:extLst>
              <a:ext uri="{FF2B5EF4-FFF2-40B4-BE49-F238E27FC236}">
                <a16:creationId xmlns:a16="http://schemas.microsoft.com/office/drawing/2014/main" id="{7C7BE135-CEE4-8907-BA80-B193FF812D17}"/>
              </a:ext>
            </a:extLst>
          </p:cNvPr>
          <p:cNvSpPr>
            <a:spLocks noGrp="1"/>
          </p:cNvSpPr>
          <p:nvPr>
            <p:ph idx="1"/>
          </p:nvPr>
        </p:nvSpPr>
        <p:spPr/>
        <p:txBody>
          <a:bodyPr>
            <a:normAutofit/>
          </a:bodyPr>
          <a:lstStyle/>
          <a:p>
            <a:pPr marL="0" indent="0">
              <a:buNone/>
            </a:pPr>
            <a:r>
              <a:rPr lang="nl-BE" sz="2400" dirty="0"/>
              <a:t>Artikel 2:42 WVV:</a:t>
            </a:r>
          </a:p>
          <a:p>
            <a:pPr marL="0" indent="0" algn="just">
              <a:buNone/>
            </a:pPr>
            <a:endParaRPr lang="nl-BE" sz="2400" i="1" dirty="0"/>
          </a:p>
          <a:p>
            <a:pPr marL="0" indent="0" algn="just">
              <a:buNone/>
            </a:pPr>
            <a:r>
              <a:rPr lang="nl-BE" sz="2400" i="1" dirty="0"/>
              <a:t>“Een besluit van een orgaan van een rechtspersoon of van de algemene vergadering van obligatiehouders is nietig [...] wegens enige onregelmatigheid in de wijze waarop een besluit tot stand komt, </a:t>
            </a:r>
            <a:r>
              <a:rPr lang="nl-BE" sz="2400" b="1" i="1" dirty="0"/>
              <a:t>indien de eiser aantoont dat de begane onregelmatigheid hetzij de beraadslaging of de stemming heeft kunnen beïnvloeden</a:t>
            </a:r>
            <a:r>
              <a:rPr lang="nl-BE" sz="2400" i="1" dirty="0"/>
              <a:t>, hetzij met bedrieglijk opzet is begaan”</a:t>
            </a:r>
          </a:p>
          <a:p>
            <a:pPr marL="0" indent="0" algn="just">
              <a:buNone/>
            </a:pPr>
            <a:endParaRPr lang="nl-BE" sz="2000" i="1" dirty="0"/>
          </a:p>
          <a:p>
            <a:pPr marL="0" indent="0" algn="just">
              <a:buNone/>
            </a:pPr>
            <a:r>
              <a:rPr lang="nl-BE" sz="2000" dirty="0"/>
              <a:t>Parl.St. Kamer 1645/2 1990-91:</a:t>
            </a:r>
          </a:p>
        </p:txBody>
      </p:sp>
      <p:pic>
        <p:nvPicPr>
          <p:cNvPr id="5" name="Picture 4">
            <a:extLst>
              <a:ext uri="{FF2B5EF4-FFF2-40B4-BE49-F238E27FC236}">
                <a16:creationId xmlns:a16="http://schemas.microsoft.com/office/drawing/2014/main" id="{337BD128-81B5-44BB-33AB-1F12C0A16889}"/>
              </a:ext>
            </a:extLst>
          </p:cNvPr>
          <p:cNvPicPr>
            <a:picLocks noChangeAspect="1"/>
          </p:cNvPicPr>
          <p:nvPr/>
        </p:nvPicPr>
        <p:blipFill>
          <a:blip r:embed="rId2"/>
          <a:stretch>
            <a:fillRect/>
          </a:stretch>
        </p:blipFill>
        <p:spPr>
          <a:xfrm>
            <a:off x="4837791" y="4877176"/>
            <a:ext cx="6516009" cy="952633"/>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E253B382-965D-D08C-F1FA-E1A4676AE313}"/>
                  </a:ext>
                </a:extLst>
              </p14:cNvPr>
              <p14:cNvContentPartPr/>
              <p14:nvPr/>
            </p14:nvContentPartPr>
            <p14:xfrm>
              <a:off x="9836280" y="5245200"/>
              <a:ext cx="1460880" cy="159120"/>
            </p14:xfrm>
          </p:contentPart>
        </mc:Choice>
        <mc:Fallback xmlns="">
          <p:pic>
            <p:nvPicPr>
              <p:cNvPr id="6" name="Ink 5">
                <a:extLst>
                  <a:ext uri="{FF2B5EF4-FFF2-40B4-BE49-F238E27FC236}">
                    <a16:creationId xmlns:a16="http://schemas.microsoft.com/office/drawing/2014/main" id="{E253B382-965D-D08C-F1FA-E1A4676AE313}"/>
                  </a:ext>
                </a:extLst>
              </p:cNvPr>
              <p:cNvPicPr/>
              <p:nvPr/>
            </p:nvPicPr>
            <p:blipFill>
              <a:blip r:embed="rId4"/>
              <a:stretch>
                <a:fillRect/>
              </a:stretch>
            </p:blipFill>
            <p:spPr>
              <a:xfrm>
                <a:off x="9820440" y="5181840"/>
                <a:ext cx="1492200" cy="2858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A71EF95A-2F15-C2C9-58F0-6C912DC83CC3}"/>
                  </a:ext>
                </a:extLst>
              </p14:cNvPr>
              <p14:cNvContentPartPr/>
              <p14:nvPr/>
            </p14:nvContentPartPr>
            <p14:xfrm>
              <a:off x="4883040" y="5619600"/>
              <a:ext cx="1022760" cy="89280"/>
            </p14:xfrm>
          </p:contentPart>
        </mc:Choice>
        <mc:Fallback xmlns="">
          <p:pic>
            <p:nvPicPr>
              <p:cNvPr id="7" name="Ink 6">
                <a:extLst>
                  <a:ext uri="{FF2B5EF4-FFF2-40B4-BE49-F238E27FC236}">
                    <a16:creationId xmlns:a16="http://schemas.microsoft.com/office/drawing/2014/main" id="{A71EF95A-2F15-C2C9-58F0-6C912DC83CC3}"/>
                  </a:ext>
                </a:extLst>
              </p:cNvPr>
              <p:cNvPicPr/>
              <p:nvPr/>
            </p:nvPicPr>
            <p:blipFill>
              <a:blip r:embed="rId6"/>
              <a:stretch>
                <a:fillRect/>
              </a:stretch>
            </p:blipFill>
            <p:spPr>
              <a:xfrm>
                <a:off x="4867200" y="5556240"/>
                <a:ext cx="1054080" cy="216000"/>
              </a:xfrm>
              <a:prstGeom prst="rect">
                <a:avLst/>
              </a:prstGeom>
            </p:spPr>
          </p:pic>
        </mc:Fallback>
      </mc:AlternateContent>
    </p:spTree>
    <p:extLst>
      <p:ext uri="{BB962C8B-B14F-4D97-AF65-F5344CB8AC3E}">
        <p14:creationId xmlns:p14="http://schemas.microsoft.com/office/powerpoint/2010/main" val="2713885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188E-7B1F-35A7-B96E-4CAAC87C0CEA}"/>
              </a:ext>
            </a:extLst>
          </p:cNvPr>
          <p:cNvSpPr>
            <a:spLocks noGrp="1"/>
          </p:cNvSpPr>
          <p:nvPr>
            <p:ph type="title"/>
          </p:nvPr>
        </p:nvSpPr>
        <p:spPr/>
        <p:txBody>
          <a:bodyPr/>
          <a:lstStyle/>
          <a:p>
            <a:r>
              <a:rPr lang="nl-BE" dirty="0"/>
              <a:t>2. Regel bij vormgebreken</a:t>
            </a:r>
            <a:endParaRPr lang="en-BE" dirty="0"/>
          </a:p>
        </p:txBody>
      </p:sp>
      <p:sp>
        <p:nvSpPr>
          <p:cNvPr id="6" name="Tekstvak 10">
            <a:extLst>
              <a:ext uri="{FF2B5EF4-FFF2-40B4-BE49-F238E27FC236}">
                <a16:creationId xmlns:a16="http://schemas.microsoft.com/office/drawing/2014/main" id="{421C029B-A8F9-2399-076A-CDBF5099F8A3}"/>
              </a:ext>
            </a:extLst>
          </p:cNvPr>
          <p:cNvSpPr txBox="1"/>
          <p:nvPr/>
        </p:nvSpPr>
        <p:spPr>
          <a:xfrm>
            <a:off x="838200" y="1557205"/>
            <a:ext cx="2343733" cy="430887"/>
          </a:xfrm>
          <a:prstGeom prst="rect">
            <a:avLst/>
          </a:prstGeom>
          <a:solidFill>
            <a:schemeClr val="bg1">
              <a:lumMod val="95000"/>
            </a:schemeClr>
          </a:solidFill>
          <a:ln w="25400">
            <a:solidFill>
              <a:srgbClr val="FFC000"/>
            </a:solidFill>
            <a:prstDash val="solid"/>
          </a:ln>
          <a:effectLst>
            <a:outerShdw blurRad="50800" dist="127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200" b="0" i="0" u="none" strike="noStrike" kern="1200" cap="none" spc="0" normalizeH="0" baseline="0" noProof="0" dirty="0">
                <a:ln>
                  <a:noFill/>
                </a:ln>
                <a:solidFill>
                  <a:prstClr val="black"/>
                </a:solidFill>
                <a:effectLst/>
                <a:uLnTx/>
                <a:uFillTx/>
                <a:latin typeface="Calibri" panose="020F0502020204030204"/>
                <a:ea typeface="+mn-ea"/>
                <a:cs typeface="+mn-cs"/>
              </a:rPr>
              <a:t>Vanaf 1873</a:t>
            </a:r>
          </a:p>
        </p:txBody>
      </p:sp>
      <p:sp>
        <p:nvSpPr>
          <p:cNvPr id="8" name="Tekstvak 12">
            <a:extLst>
              <a:ext uri="{FF2B5EF4-FFF2-40B4-BE49-F238E27FC236}">
                <a16:creationId xmlns:a16="http://schemas.microsoft.com/office/drawing/2014/main" id="{EAA36FDA-A4E1-9AAC-273D-30F7CE867893}"/>
              </a:ext>
            </a:extLst>
          </p:cNvPr>
          <p:cNvSpPr txBox="1"/>
          <p:nvPr/>
        </p:nvSpPr>
        <p:spPr>
          <a:xfrm>
            <a:off x="3584864" y="1557205"/>
            <a:ext cx="7768936" cy="2246769"/>
          </a:xfrm>
          <a:prstGeom prst="rect">
            <a:avLst/>
          </a:prstGeom>
          <a:solidFill>
            <a:schemeClr val="bg1">
              <a:lumMod val="95000"/>
            </a:schemeClr>
          </a:solidFill>
          <a:ln w="25400">
            <a:solidFill>
              <a:srgbClr val="FFC000"/>
            </a:solidFill>
            <a:prstDash val="solid"/>
          </a:ln>
          <a:effectLst>
            <a:outerShdw blurRad="50800" dist="12700" dir="2700000" algn="tl" rotWithShape="0">
              <a:prstClr val="black">
                <a:alpha val="40000"/>
              </a:prstClr>
            </a:outerShdw>
          </a:effectLst>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Rechtspraak</a:t>
            </a:r>
            <a:r>
              <a:rPr kumimoji="0" lang="fr-F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fr-FR"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ontwikkelt</a:t>
            </a:r>
            <a:r>
              <a:rPr kumimoji="0" lang="fr-F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fr-FR"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nietigheidsregeling</a:t>
            </a:r>
            <a:endParaRPr kumimoji="0" lang="fr-F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Cass. 5 </a:t>
            </a:r>
            <a:r>
              <a:rPr kumimoji="0" lang="fr-FR"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juli</a:t>
            </a:r>
            <a:r>
              <a:rPr kumimoji="0" lang="fr-F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1878, </a:t>
            </a:r>
            <a:r>
              <a:rPr kumimoji="0" lang="fr-FR"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Pas. </a:t>
            </a:r>
            <a:r>
              <a:rPr kumimoji="0" lang="fr-F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1878, 304-305: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fr-FR"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 validité des délibérations des assemblées générales doit être </a:t>
            </a:r>
            <a:r>
              <a:rPr kumimoji="0" lang="fr-FR" sz="20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appreciée</a:t>
            </a:r>
            <a:r>
              <a:rPr kumimoji="0" lang="fr-FR"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d’après la nature des faits, par </a:t>
            </a:r>
            <a:r>
              <a:rPr kumimoji="0" lang="fr-FR" sz="2000" b="1"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les tribunaux </a:t>
            </a:r>
            <a:r>
              <a:rPr kumimoji="0" lang="fr-FR"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qui </a:t>
            </a:r>
            <a:r>
              <a:rPr kumimoji="0" lang="fr-FR" sz="2000" b="1"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ne doivent prononcer la nullité que si l’omission de formalités légales ou statutaires vicie essentiellement les décisions intervenues</a:t>
            </a:r>
            <a:r>
              <a:rPr kumimoji="0" lang="fr-F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kstvak 33">
            <a:extLst>
              <a:ext uri="{FF2B5EF4-FFF2-40B4-BE49-F238E27FC236}">
                <a16:creationId xmlns:a16="http://schemas.microsoft.com/office/drawing/2014/main" id="{080E5B9E-1F26-D717-AAA5-0459E839D8CD}"/>
              </a:ext>
            </a:extLst>
          </p:cNvPr>
          <p:cNvSpPr txBox="1"/>
          <p:nvPr/>
        </p:nvSpPr>
        <p:spPr>
          <a:xfrm>
            <a:off x="3584864" y="3994573"/>
            <a:ext cx="7768936" cy="430887"/>
          </a:xfrm>
          <a:prstGeom prst="rect">
            <a:avLst/>
          </a:prstGeom>
          <a:solidFill>
            <a:schemeClr val="bg1">
              <a:lumMod val="95000"/>
            </a:schemeClr>
          </a:solidFill>
          <a:ln w="25400">
            <a:solidFill>
              <a:srgbClr val="FFC000"/>
            </a:solidFill>
            <a:prstDash val="solid"/>
          </a:ln>
          <a:effectLst>
            <a:outerShdw blurRad="50800" dist="127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200" b="0" i="0" u="none" strike="noStrike" kern="1200" cap="none" spc="0" normalizeH="0" baseline="0" noProof="0" dirty="0">
                <a:ln>
                  <a:noFill/>
                </a:ln>
                <a:solidFill>
                  <a:prstClr val="black"/>
                </a:solidFill>
                <a:effectLst/>
                <a:uLnTx/>
                <a:uFillTx/>
                <a:latin typeface="Calibri" panose="020F0502020204030204"/>
                <a:ea typeface="+mn-ea"/>
                <a:cs typeface="+mn-cs"/>
              </a:rPr>
              <a:t>Doctrinaire aandacht voor nietigheid besluiten</a:t>
            </a:r>
          </a:p>
        </p:txBody>
      </p:sp>
      <p:sp>
        <p:nvSpPr>
          <p:cNvPr id="13" name="Tekstvak 31">
            <a:extLst>
              <a:ext uri="{FF2B5EF4-FFF2-40B4-BE49-F238E27FC236}">
                <a16:creationId xmlns:a16="http://schemas.microsoft.com/office/drawing/2014/main" id="{0148FF25-C1F2-69F4-61F1-0BE07A879861}"/>
              </a:ext>
            </a:extLst>
          </p:cNvPr>
          <p:cNvSpPr txBox="1"/>
          <p:nvPr/>
        </p:nvSpPr>
        <p:spPr>
          <a:xfrm>
            <a:off x="838200" y="3994572"/>
            <a:ext cx="2343732" cy="430887"/>
          </a:xfrm>
          <a:prstGeom prst="rect">
            <a:avLst/>
          </a:prstGeom>
          <a:solidFill>
            <a:schemeClr val="bg1">
              <a:lumMod val="95000"/>
            </a:schemeClr>
          </a:solidFill>
          <a:ln w="25400">
            <a:solidFill>
              <a:srgbClr val="FFC000"/>
            </a:solidFill>
            <a:prstDash val="solid"/>
          </a:ln>
          <a:effectLst>
            <a:outerShdw blurRad="50800" dist="127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200" b="0" i="0" u="none" strike="noStrike" kern="1200" cap="none" spc="0" normalizeH="0" baseline="0" noProof="0" dirty="0">
                <a:ln>
                  <a:noFill/>
                </a:ln>
                <a:solidFill>
                  <a:prstClr val="black"/>
                </a:solidFill>
                <a:effectLst/>
                <a:uLnTx/>
                <a:uFillTx/>
                <a:latin typeface="Calibri" panose="020F0502020204030204"/>
                <a:ea typeface="+mn-ea"/>
                <a:cs typeface="+mn-cs"/>
              </a:rPr>
              <a:t>Vanaf 1940</a:t>
            </a:r>
          </a:p>
        </p:txBody>
      </p:sp>
      <p:sp>
        <p:nvSpPr>
          <p:cNvPr id="17" name="Tekstvak 33">
            <a:extLst>
              <a:ext uri="{FF2B5EF4-FFF2-40B4-BE49-F238E27FC236}">
                <a16:creationId xmlns:a16="http://schemas.microsoft.com/office/drawing/2014/main" id="{C642A72E-4AC6-E991-2CC0-05D612397098}"/>
              </a:ext>
            </a:extLst>
          </p:cNvPr>
          <p:cNvSpPr txBox="1"/>
          <p:nvPr/>
        </p:nvSpPr>
        <p:spPr>
          <a:xfrm>
            <a:off x="3584864" y="4589323"/>
            <a:ext cx="7768936" cy="430887"/>
          </a:xfrm>
          <a:prstGeom prst="rect">
            <a:avLst/>
          </a:prstGeom>
          <a:solidFill>
            <a:schemeClr val="bg1">
              <a:lumMod val="95000"/>
            </a:schemeClr>
          </a:solidFill>
          <a:ln w="25400">
            <a:solidFill>
              <a:srgbClr val="FFC000"/>
            </a:solidFill>
            <a:prstDash val="solid"/>
          </a:ln>
          <a:effectLst>
            <a:outerShdw blurRad="50800" dist="127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200" b="0" i="0" u="none" strike="noStrike" kern="1200" cap="none" spc="0" normalizeH="0" baseline="0" noProof="0" dirty="0">
                <a:ln>
                  <a:noFill/>
                </a:ln>
                <a:solidFill>
                  <a:prstClr val="black"/>
                </a:solidFill>
                <a:effectLst/>
                <a:uLnTx/>
                <a:uFillTx/>
                <a:latin typeface="Calibri" panose="020F0502020204030204"/>
                <a:ea typeface="+mn-ea"/>
                <a:cs typeface="+mn-cs"/>
              </a:rPr>
              <a:t>Groot ontwerp</a:t>
            </a:r>
          </a:p>
        </p:txBody>
      </p:sp>
      <p:sp>
        <p:nvSpPr>
          <p:cNvPr id="18" name="Tekstvak 31">
            <a:extLst>
              <a:ext uri="{FF2B5EF4-FFF2-40B4-BE49-F238E27FC236}">
                <a16:creationId xmlns:a16="http://schemas.microsoft.com/office/drawing/2014/main" id="{39B6CE6A-3AD1-4531-8BDA-47BDA365B57E}"/>
              </a:ext>
            </a:extLst>
          </p:cNvPr>
          <p:cNvSpPr txBox="1"/>
          <p:nvPr/>
        </p:nvSpPr>
        <p:spPr>
          <a:xfrm>
            <a:off x="838200" y="4548135"/>
            <a:ext cx="2343732" cy="430887"/>
          </a:xfrm>
          <a:prstGeom prst="rect">
            <a:avLst/>
          </a:prstGeom>
          <a:solidFill>
            <a:schemeClr val="bg1">
              <a:lumMod val="95000"/>
            </a:schemeClr>
          </a:solidFill>
          <a:ln w="25400">
            <a:solidFill>
              <a:srgbClr val="FFC000"/>
            </a:solidFill>
            <a:prstDash val="solid"/>
          </a:ln>
          <a:effectLst>
            <a:outerShdw blurRad="50800" dist="127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200" b="0" i="0" u="none" strike="noStrike" kern="1200" cap="none" spc="0" normalizeH="0" baseline="0" noProof="0" dirty="0">
                <a:ln>
                  <a:noFill/>
                </a:ln>
                <a:solidFill>
                  <a:prstClr val="black"/>
                </a:solidFill>
                <a:effectLst/>
                <a:uLnTx/>
                <a:uFillTx/>
                <a:latin typeface="Calibri" panose="020F0502020204030204"/>
                <a:ea typeface="+mn-ea"/>
                <a:cs typeface="+mn-cs"/>
              </a:rPr>
              <a:t>1979</a:t>
            </a:r>
          </a:p>
        </p:txBody>
      </p:sp>
      <p:sp>
        <p:nvSpPr>
          <p:cNvPr id="21" name="Tekstvak 33">
            <a:extLst>
              <a:ext uri="{FF2B5EF4-FFF2-40B4-BE49-F238E27FC236}">
                <a16:creationId xmlns:a16="http://schemas.microsoft.com/office/drawing/2014/main" id="{67359A0A-287B-30F5-6D1F-5E0A638D042A}"/>
              </a:ext>
            </a:extLst>
          </p:cNvPr>
          <p:cNvSpPr txBox="1"/>
          <p:nvPr/>
        </p:nvSpPr>
        <p:spPr>
          <a:xfrm>
            <a:off x="3584864" y="5212514"/>
            <a:ext cx="7768936" cy="430887"/>
          </a:xfrm>
          <a:prstGeom prst="rect">
            <a:avLst/>
          </a:prstGeom>
          <a:solidFill>
            <a:schemeClr val="bg1">
              <a:lumMod val="95000"/>
            </a:schemeClr>
          </a:solidFill>
          <a:ln w="25400">
            <a:solidFill>
              <a:srgbClr val="FFC000"/>
            </a:solidFill>
            <a:prstDash val="solid"/>
          </a:ln>
          <a:effectLst>
            <a:outerShdw blurRad="50800" dist="127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200" b="0" i="0" u="none" strike="noStrike" kern="1200" cap="none" spc="0" normalizeH="0" baseline="0" noProof="0" dirty="0">
                <a:ln>
                  <a:noFill/>
                </a:ln>
                <a:solidFill>
                  <a:prstClr val="black"/>
                </a:solidFill>
                <a:effectLst/>
                <a:uLnTx/>
                <a:uFillTx/>
                <a:latin typeface="Calibri" panose="020F0502020204030204"/>
                <a:ea typeface="+mn-ea"/>
                <a:cs typeface="+mn-cs"/>
              </a:rPr>
              <a:t>Nietigheid van besluiten van AV</a:t>
            </a:r>
          </a:p>
        </p:txBody>
      </p:sp>
      <p:sp>
        <p:nvSpPr>
          <p:cNvPr id="3" name="Tekstvak 31">
            <a:extLst>
              <a:ext uri="{FF2B5EF4-FFF2-40B4-BE49-F238E27FC236}">
                <a16:creationId xmlns:a16="http://schemas.microsoft.com/office/drawing/2014/main" id="{3640C266-ACBA-D01A-6757-D6780C8C7626}"/>
              </a:ext>
            </a:extLst>
          </p:cNvPr>
          <p:cNvSpPr txBox="1"/>
          <p:nvPr/>
        </p:nvSpPr>
        <p:spPr>
          <a:xfrm>
            <a:off x="838200" y="5194465"/>
            <a:ext cx="2343732" cy="430887"/>
          </a:xfrm>
          <a:prstGeom prst="rect">
            <a:avLst/>
          </a:prstGeom>
          <a:solidFill>
            <a:schemeClr val="bg1">
              <a:lumMod val="95000"/>
            </a:schemeClr>
          </a:solidFill>
          <a:ln w="25400">
            <a:solidFill>
              <a:srgbClr val="FFC000"/>
            </a:solidFill>
            <a:prstDash val="solid"/>
          </a:ln>
          <a:effectLst>
            <a:outerShdw blurRad="50800" dist="127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200" b="0" i="0" u="none" strike="noStrike" kern="1200" cap="none" spc="0" normalizeH="0" baseline="0" noProof="0" dirty="0">
                <a:ln>
                  <a:noFill/>
                </a:ln>
                <a:solidFill>
                  <a:prstClr val="black"/>
                </a:solidFill>
                <a:effectLst/>
                <a:uLnTx/>
                <a:uFillTx/>
                <a:latin typeface="Calibri" panose="020F0502020204030204"/>
                <a:ea typeface="+mn-ea"/>
                <a:cs typeface="+mn-cs"/>
              </a:rPr>
              <a:t>1993</a:t>
            </a:r>
          </a:p>
        </p:txBody>
      </p:sp>
      <p:sp>
        <p:nvSpPr>
          <p:cNvPr id="4" name="Tekstvak 31">
            <a:extLst>
              <a:ext uri="{FF2B5EF4-FFF2-40B4-BE49-F238E27FC236}">
                <a16:creationId xmlns:a16="http://schemas.microsoft.com/office/drawing/2014/main" id="{26C78E6A-2755-A395-2617-5CF16F799532}"/>
              </a:ext>
            </a:extLst>
          </p:cNvPr>
          <p:cNvSpPr txBox="1"/>
          <p:nvPr/>
        </p:nvSpPr>
        <p:spPr>
          <a:xfrm>
            <a:off x="838200" y="5840795"/>
            <a:ext cx="2343732" cy="430887"/>
          </a:xfrm>
          <a:prstGeom prst="rect">
            <a:avLst/>
          </a:prstGeom>
          <a:solidFill>
            <a:schemeClr val="bg1">
              <a:lumMod val="95000"/>
            </a:schemeClr>
          </a:solidFill>
          <a:ln w="25400">
            <a:solidFill>
              <a:srgbClr val="FFC000"/>
            </a:solidFill>
            <a:prstDash val="solid"/>
          </a:ln>
          <a:effectLst>
            <a:outerShdw blurRad="50800" dist="127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200" b="0" i="0" u="none" strike="noStrike" kern="1200" cap="none" spc="0" normalizeH="0" baseline="0" noProof="0" dirty="0">
                <a:ln>
                  <a:noFill/>
                </a:ln>
                <a:solidFill>
                  <a:prstClr val="black"/>
                </a:solidFill>
                <a:effectLst/>
                <a:uLnTx/>
                <a:uFillTx/>
                <a:latin typeface="Calibri" panose="020F0502020204030204"/>
                <a:ea typeface="+mn-ea"/>
                <a:cs typeface="+mn-cs"/>
              </a:rPr>
              <a:t>2019</a:t>
            </a:r>
          </a:p>
        </p:txBody>
      </p:sp>
      <p:sp>
        <p:nvSpPr>
          <p:cNvPr id="5" name="Tekstvak 33">
            <a:extLst>
              <a:ext uri="{FF2B5EF4-FFF2-40B4-BE49-F238E27FC236}">
                <a16:creationId xmlns:a16="http://schemas.microsoft.com/office/drawing/2014/main" id="{574FAD95-0C8D-DCAC-C07C-68FF5E519ECC}"/>
              </a:ext>
            </a:extLst>
          </p:cNvPr>
          <p:cNvSpPr txBox="1"/>
          <p:nvPr/>
        </p:nvSpPr>
        <p:spPr>
          <a:xfrm>
            <a:off x="3584864" y="5876670"/>
            <a:ext cx="7768936" cy="430887"/>
          </a:xfrm>
          <a:prstGeom prst="rect">
            <a:avLst/>
          </a:prstGeom>
          <a:solidFill>
            <a:schemeClr val="bg1">
              <a:lumMod val="95000"/>
            </a:schemeClr>
          </a:solidFill>
          <a:ln w="25400">
            <a:solidFill>
              <a:srgbClr val="FFC000"/>
            </a:solidFill>
            <a:prstDash val="solid"/>
          </a:ln>
          <a:effectLst>
            <a:outerShdw blurRad="50800" dist="127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200" b="0" i="0" u="none" strike="noStrike" kern="1200" cap="none" spc="0" normalizeH="0" baseline="0" noProof="0" dirty="0">
                <a:ln>
                  <a:noFill/>
                </a:ln>
                <a:solidFill>
                  <a:prstClr val="black"/>
                </a:solidFill>
                <a:effectLst/>
                <a:uLnTx/>
                <a:uFillTx/>
                <a:latin typeface="Calibri" panose="020F0502020204030204"/>
                <a:ea typeface="+mn-ea"/>
                <a:cs typeface="+mn-cs"/>
              </a:rPr>
              <a:t>Nietigheid van besluiten van organen</a:t>
            </a:r>
          </a:p>
        </p:txBody>
      </p:sp>
    </p:spTree>
    <p:extLst>
      <p:ext uri="{BB962C8B-B14F-4D97-AF65-F5344CB8AC3E}">
        <p14:creationId xmlns:p14="http://schemas.microsoft.com/office/powerpoint/2010/main" val="27811589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71D3C-A9A0-C22E-D875-B2A584919EA9}"/>
              </a:ext>
            </a:extLst>
          </p:cNvPr>
          <p:cNvSpPr>
            <a:spLocks noGrp="1"/>
          </p:cNvSpPr>
          <p:nvPr>
            <p:ph type="title"/>
          </p:nvPr>
        </p:nvSpPr>
        <p:spPr/>
        <p:txBody>
          <a:bodyPr/>
          <a:lstStyle/>
          <a:p>
            <a:r>
              <a:rPr lang="nl-BE" dirty="0"/>
              <a:t>2. Regel bij vormgebreken</a:t>
            </a:r>
            <a:endParaRPr lang="en-BE" dirty="0"/>
          </a:p>
        </p:txBody>
      </p:sp>
      <p:pic>
        <p:nvPicPr>
          <p:cNvPr id="5" name="Picture 4">
            <a:extLst>
              <a:ext uri="{FF2B5EF4-FFF2-40B4-BE49-F238E27FC236}">
                <a16:creationId xmlns:a16="http://schemas.microsoft.com/office/drawing/2014/main" id="{ADFC77AE-CABE-2E2E-7604-5C6F6CD636A4}"/>
              </a:ext>
            </a:extLst>
          </p:cNvPr>
          <p:cNvPicPr>
            <a:picLocks noChangeAspect="1"/>
          </p:cNvPicPr>
          <p:nvPr/>
        </p:nvPicPr>
        <p:blipFill>
          <a:blip r:embed="rId2"/>
          <a:stretch>
            <a:fillRect/>
          </a:stretch>
        </p:blipFill>
        <p:spPr>
          <a:xfrm>
            <a:off x="838200" y="1541298"/>
            <a:ext cx="4443091" cy="2165202"/>
          </a:xfrm>
          <a:prstGeom prst="rect">
            <a:avLst/>
          </a:prstGeom>
          <a:effectLst>
            <a:softEdge rad="25400"/>
          </a:effectLst>
        </p:spPr>
      </p:pic>
      <p:pic>
        <p:nvPicPr>
          <p:cNvPr id="3" name="Picture 2">
            <a:extLst>
              <a:ext uri="{FF2B5EF4-FFF2-40B4-BE49-F238E27FC236}">
                <a16:creationId xmlns:a16="http://schemas.microsoft.com/office/drawing/2014/main" id="{279162EE-7784-2F61-ECBC-894F8F5EC78F}"/>
              </a:ext>
            </a:extLst>
          </p:cNvPr>
          <p:cNvPicPr>
            <a:picLocks noChangeAspect="1"/>
          </p:cNvPicPr>
          <p:nvPr/>
        </p:nvPicPr>
        <p:blipFill>
          <a:blip r:embed="rId3"/>
          <a:stretch>
            <a:fillRect/>
          </a:stretch>
        </p:blipFill>
        <p:spPr>
          <a:xfrm>
            <a:off x="2722366" y="4176439"/>
            <a:ext cx="6747267" cy="1140263"/>
          </a:xfrm>
          <a:prstGeom prst="rect">
            <a:avLst/>
          </a:prstGeom>
          <a:effectLst>
            <a:softEdge rad="25400"/>
          </a:effectLst>
        </p:spPr>
      </p:pic>
      <p:pic>
        <p:nvPicPr>
          <p:cNvPr id="7" name="Picture 6">
            <a:extLst>
              <a:ext uri="{FF2B5EF4-FFF2-40B4-BE49-F238E27FC236}">
                <a16:creationId xmlns:a16="http://schemas.microsoft.com/office/drawing/2014/main" id="{D26EAB2B-AD0A-4351-25D2-59E070EFE968}"/>
              </a:ext>
            </a:extLst>
          </p:cNvPr>
          <p:cNvPicPr>
            <a:picLocks noChangeAspect="1"/>
          </p:cNvPicPr>
          <p:nvPr/>
        </p:nvPicPr>
        <p:blipFill>
          <a:blip r:embed="rId4"/>
          <a:stretch>
            <a:fillRect/>
          </a:stretch>
        </p:blipFill>
        <p:spPr>
          <a:xfrm>
            <a:off x="5653323" y="1541298"/>
            <a:ext cx="5938300" cy="1012600"/>
          </a:xfrm>
          <a:prstGeom prst="rect">
            <a:avLst/>
          </a:prstGeom>
          <a:effectLst>
            <a:softEdge rad="25400"/>
          </a:effectLst>
        </p:spPr>
      </p:pic>
      <p:pic>
        <p:nvPicPr>
          <p:cNvPr id="9" name="Picture 8">
            <a:extLst>
              <a:ext uri="{FF2B5EF4-FFF2-40B4-BE49-F238E27FC236}">
                <a16:creationId xmlns:a16="http://schemas.microsoft.com/office/drawing/2014/main" id="{59954F78-42DC-5329-2D98-4B56BE2B10AD}"/>
              </a:ext>
            </a:extLst>
          </p:cNvPr>
          <p:cNvPicPr>
            <a:picLocks noChangeAspect="1"/>
          </p:cNvPicPr>
          <p:nvPr/>
        </p:nvPicPr>
        <p:blipFill>
          <a:blip r:embed="rId5"/>
          <a:stretch>
            <a:fillRect/>
          </a:stretch>
        </p:blipFill>
        <p:spPr>
          <a:xfrm>
            <a:off x="5273968" y="2664150"/>
            <a:ext cx="6697010" cy="828791"/>
          </a:xfrm>
          <a:prstGeom prst="rect">
            <a:avLst/>
          </a:prstGeom>
          <a:effectLst>
            <a:softEdge rad="25400"/>
          </a:effectLst>
        </p:spPr>
      </p:pic>
    </p:spTree>
    <p:extLst>
      <p:ext uri="{BB962C8B-B14F-4D97-AF65-F5344CB8AC3E}">
        <p14:creationId xmlns:p14="http://schemas.microsoft.com/office/powerpoint/2010/main" val="7870416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71D3C-A9A0-C22E-D875-B2A584919EA9}"/>
              </a:ext>
            </a:extLst>
          </p:cNvPr>
          <p:cNvSpPr>
            <a:spLocks noGrp="1"/>
          </p:cNvSpPr>
          <p:nvPr>
            <p:ph type="title"/>
          </p:nvPr>
        </p:nvSpPr>
        <p:spPr/>
        <p:txBody>
          <a:bodyPr/>
          <a:lstStyle/>
          <a:p>
            <a:r>
              <a:rPr lang="nl-BE" dirty="0"/>
              <a:t>3. Geen “exclusieve” lex specialis</a:t>
            </a:r>
            <a:endParaRPr lang="en-BE" i="1" dirty="0"/>
          </a:p>
        </p:txBody>
      </p:sp>
      <p:sp>
        <p:nvSpPr>
          <p:cNvPr id="4" name="Content Placeholder 3">
            <a:extLst>
              <a:ext uri="{FF2B5EF4-FFF2-40B4-BE49-F238E27FC236}">
                <a16:creationId xmlns:a16="http://schemas.microsoft.com/office/drawing/2014/main" id="{7C7BE135-CEE4-8907-BA80-B193FF812D17}"/>
              </a:ext>
            </a:extLst>
          </p:cNvPr>
          <p:cNvSpPr>
            <a:spLocks noGrp="1"/>
          </p:cNvSpPr>
          <p:nvPr>
            <p:ph idx="1"/>
          </p:nvPr>
        </p:nvSpPr>
        <p:spPr>
          <a:xfrm>
            <a:off x="838200" y="1825625"/>
            <a:ext cx="10515600" cy="4755928"/>
          </a:xfrm>
        </p:spPr>
        <p:txBody>
          <a:bodyPr>
            <a:normAutofit/>
          </a:bodyPr>
          <a:lstStyle/>
          <a:p>
            <a:pPr marL="0" indent="0" algn="just">
              <a:buNone/>
            </a:pPr>
            <a:r>
              <a:rPr lang="nl-BE" dirty="0"/>
              <a:t>Bestaansreden van nietigheidssanctie bij belangenconflicten:</a:t>
            </a:r>
          </a:p>
          <a:p>
            <a:pPr algn="just">
              <a:buFont typeface="Wingdings" panose="05000000000000000000" pitchFamily="2" charset="2"/>
              <a:buChar char="§"/>
            </a:pPr>
            <a:endParaRPr lang="nl-BE" dirty="0"/>
          </a:p>
          <a:p>
            <a:pPr algn="just">
              <a:buFont typeface="Wingdings" panose="05000000000000000000" pitchFamily="2" charset="2"/>
              <a:buChar char="§"/>
            </a:pPr>
            <a:r>
              <a:rPr lang="nl-BE" dirty="0"/>
              <a:t>“Ja, het kan” (&lt;-&gt; Cass. 21 juni 1956)</a:t>
            </a:r>
          </a:p>
          <a:p>
            <a:pPr algn="just">
              <a:buFont typeface="Wingdings" panose="05000000000000000000" pitchFamily="2" charset="2"/>
              <a:buChar char="§"/>
            </a:pPr>
            <a:endParaRPr lang="nl-BE" dirty="0"/>
          </a:p>
          <a:p>
            <a:pPr algn="just">
              <a:buFont typeface="Wingdings" panose="05000000000000000000" pitchFamily="2" charset="2"/>
              <a:buChar char="§"/>
            </a:pPr>
            <a:r>
              <a:rPr lang="nl-BE" dirty="0"/>
              <a:t>“Enkel vennootschap kan het, niet derde-wederpartij”</a:t>
            </a:r>
          </a:p>
          <a:p>
            <a:pPr marL="0" indent="0" algn="just">
              <a:buNone/>
            </a:pPr>
            <a:endParaRPr lang="nl-BE" sz="2400" dirty="0"/>
          </a:p>
          <a:p>
            <a:pPr marL="0" indent="0" algn="just">
              <a:buNone/>
            </a:pPr>
            <a:r>
              <a:rPr lang="nl-BE" sz="2400" u="sng" dirty="0"/>
              <a:t>Daarom</a:t>
            </a:r>
            <a:r>
              <a:rPr lang="nl-BE" sz="2400" dirty="0"/>
              <a:t>: “</a:t>
            </a:r>
            <a:r>
              <a:rPr lang="nl-BE" sz="2400" i="1" dirty="0"/>
              <a:t>Onverminderd het recht voor de in de artikelen 2:44 en 2:46 genoemde personen om de nietigheid of opschorting van het bestuursbesluit te vorderen [...]</a:t>
            </a:r>
            <a:r>
              <a:rPr lang="nl-BE" sz="2400" dirty="0"/>
              <a:t>”</a:t>
            </a:r>
          </a:p>
          <a:p>
            <a:pPr marL="0" indent="0" algn="just">
              <a:buNone/>
            </a:pPr>
            <a:endParaRPr lang="nl-BE" sz="2400" dirty="0"/>
          </a:p>
          <a:p>
            <a:pPr marL="0" indent="0" algn="just">
              <a:buNone/>
            </a:pPr>
            <a:endParaRPr lang="nl-BE" sz="2400" dirty="0"/>
          </a:p>
          <a:p>
            <a:pPr marL="0" indent="0" algn="just">
              <a:buNone/>
            </a:pPr>
            <a:endParaRPr lang="nl-BE" sz="2400" dirty="0"/>
          </a:p>
          <a:p>
            <a:pPr marL="0" indent="0" algn="just">
              <a:buNone/>
            </a:pPr>
            <a:endParaRPr lang="nl-BE" i="1" dirty="0"/>
          </a:p>
          <a:p>
            <a:pPr marL="0" indent="0" algn="just">
              <a:buNone/>
            </a:pPr>
            <a:endParaRPr lang="nl-BE" i="1" dirty="0"/>
          </a:p>
        </p:txBody>
      </p:sp>
    </p:spTree>
    <p:extLst>
      <p:ext uri="{BB962C8B-B14F-4D97-AF65-F5344CB8AC3E}">
        <p14:creationId xmlns:p14="http://schemas.microsoft.com/office/powerpoint/2010/main" val="107044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71D3C-A9A0-C22E-D875-B2A584919EA9}"/>
              </a:ext>
            </a:extLst>
          </p:cNvPr>
          <p:cNvSpPr>
            <a:spLocks noGrp="1"/>
          </p:cNvSpPr>
          <p:nvPr>
            <p:ph type="title"/>
          </p:nvPr>
        </p:nvSpPr>
        <p:spPr/>
        <p:txBody>
          <a:bodyPr/>
          <a:lstStyle/>
          <a:p>
            <a:r>
              <a:rPr lang="nl-BE" dirty="0"/>
              <a:t>4. Geen risico op opportunisme</a:t>
            </a:r>
            <a:endParaRPr lang="en-BE" i="1" dirty="0"/>
          </a:p>
        </p:txBody>
      </p:sp>
      <p:sp>
        <p:nvSpPr>
          <p:cNvPr id="4" name="Content Placeholder 3">
            <a:extLst>
              <a:ext uri="{FF2B5EF4-FFF2-40B4-BE49-F238E27FC236}">
                <a16:creationId xmlns:a16="http://schemas.microsoft.com/office/drawing/2014/main" id="{7C7BE135-CEE4-8907-BA80-B193FF812D17}"/>
              </a:ext>
            </a:extLst>
          </p:cNvPr>
          <p:cNvSpPr>
            <a:spLocks noGrp="1"/>
          </p:cNvSpPr>
          <p:nvPr>
            <p:ph idx="1"/>
          </p:nvPr>
        </p:nvSpPr>
        <p:spPr>
          <a:xfrm>
            <a:off x="838200" y="1825625"/>
            <a:ext cx="10515600" cy="4755928"/>
          </a:xfrm>
        </p:spPr>
        <p:txBody>
          <a:bodyPr>
            <a:normAutofit/>
          </a:bodyPr>
          <a:lstStyle/>
          <a:p>
            <a:pPr marL="0" indent="0" algn="just">
              <a:buNone/>
            </a:pPr>
            <a:r>
              <a:rPr lang="nl-BE" sz="2400" dirty="0"/>
              <a:t>Daarom is Cass. 9 december 2021 juist</a:t>
            </a:r>
          </a:p>
          <a:p>
            <a:pPr marL="0" indent="0" algn="just">
              <a:buNone/>
            </a:pPr>
            <a:endParaRPr lang="nl-BE" sz="2400" dirty="0"/>
          </a:p>
          <a:p>
            <a:pPr marL="0" indent="0" algn="just">
              <a:buNone/>
            </a:pPr>
            <a:r>
              <a:rPr lang="nl-BE" sz="2400" dirty="0"/>
              <a:t>Monitoring door derden vs. derdenbescherming</a:t>
            </a:r>
          </a:p>
          <a:p>
            <a:pPr marL="0" indent="0" algn="just">
              <a:buNone/>
            </a:pPr>
            <a:endParaRPr lang="nl-BE" sz="2400" dirty="0"/>
          </a:p>
          <a:p>
            <a:pPr marL="0" indent="0" algn="just">
              <a:buNone/>
            </a:pPr>
            <a:endParaRPr lang="nl-BE" sz="2400" dirty="0"/>
          </a:p>
          <a:p>
            <a:pPr marL="0" indent="0" algn="just">
              <a:buNone/>
            </a:pPr>
            <a:endParaRPr lang="nl-BE" sz="2400" dirty="0"/>
          </a:p>
          <a:p>
            <a:pPr marL="0" indent="0" algn="just">
              <a:buNone/>
            </a:pPr>
            <a:endParaRPr lang="nl-BE" sz="2400" dirty="0"/>
          </a:p>
          <a:p>
            <a:pPr marL="0" indent="0" algn="just">
              <a:buNone/>
            </a:pPr>
            <a:endParaRPr lang="nl-BE" sz="2400" dirty="0"/>
          </a:p>
          <a:p>
            <a:pPr marL="0" indent="0" algn="just">
              <a:buNone/>
            </a:pPr>
            <a:endParaRPr lang="nl-BE" sz="2400" dirty="0"/>
          </a:p>
          <a:p>
            <a:pPr marL="0" indent="0" algn="just">
              <a:buNone/>
            </a:pPr>
            <a:endParaRPr lang="nl-BE" i="1" dirty="0"/>
          </a:p>
          <a:p>
            <a:pPr marL="0" indent="0" algn="just">
              <a:buNone/>
            </a:pPr>
            <a:endParaRPr lang="nl-BE" i="1" dirty="0"/>
          </a:p>
        </p:txBody>
      </p:sp>
      <p:pic>
        <p:nvPicPr>
          <p:cNvPr id="1026" name="Picture 2" descr="Prokura Images – Browse 128 Stock Photos, Vectors, and Video | Adobe Stock">
            <a:extLst>
              <a:ext uri="{FF2B5EF4-FFF2-40B4-BE49-F238E27FC236}">
                <a16:creationId xmlns:a16="http://schemas.microsoft.com/office/drawing/2014/main" id="{E4122B05-A528-62DB-D935-B83E96F906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2658" y="3516202"/>
            <a:ext cx="3146683" cy="2097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448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12288-5162-19AF-BA2B-3C99E07CBFC1}"/>
              </a:ext>
            </a:extLst>
          </p:cNvPr>
          <p:cNvSpPr>
            <a:spLocks noGrp="1"/>
          </p:cNvSpPr>
          <p:nvPr>
            <p:ph type="title"/>
          </p:nvPr>
        </p:nvSpPr>
        <p:spPr/>
        <p:txBody>
          <a:bodyPr/>
          <a:lstStyle/>
          <a:p>
            <a:r>
              <a:rPr lang="nl-BE" dirty="0"/>
              <a:t>De tegenargumenten gewogen</a:t>
            </a:r>
            <a:endParaRPr lang="en-BE" dirty="0"/>
          </a:p>
        </p:txBody>
      </p:sp>
      <p:sp>
        <p:nvSpPr>
          <p:cNvPr id="8" name="Content Placeholder 2">
            <a:extLst>
              <a:ext uri="{FF2B5EF4-FFF2-40B4-BE49-F238E27FC236}">
                <a16:creationId xmlns:a16="http://schemas.microsoft.com/office/drawing/2014/main" id="{CEA17EEF-421D-5105-D17D-69DE9D624684}"/>
              </a:ext>
            </a:extLst>
          </p:cNvPr>
          <p:cNvSpPr>
            <a:spLocks noGrp="1"/>
          </p:cNvSpPr>
          <p:nvPr>
            <p:ph idx="1"/>
          </p:nvPr>
        </p:nvSpPr>
        <p:spPr>
          <a:xfrm>
            <a:off x="838200" y="1825625"/>
            <a:ext cx="10515600" cy="4351338"/>
          </a:xfrm>
        </p:spPr>
        <p:txBody>
          <a:bodyPr>
            <a:normAutofit/>
          </a:bodyPr>
          <a:lstStyle/>
          <a:p>
            <a:pPr marL="514350" indent="-514350">
              <a:buFont typeface="+mj-lt"/>
              <a:buAutoNum type="arabicPeriod"/>
            </a:pPr>
            <a:r>
              <a:rPr lang="nl-BE" dirty="0"/>
              <a:t>“Zie wettekst”</a:t>
            </a:r>
          </a:p>
          <a:p>
            <a:pPr marL="514350" indent="-514350">
              <a:buFont typeface="+mj-lt"/>
              <a:buAutoNum type="arabicPeriod"/>
            </a:pPr>
            <a:endParaRPr lang="nl-BE" dirty="0"/>
          </a:p>
          <a:p>
            <a:pPr marL="514350" indent="-514350">
              <a:buFont typeface="+mj-lt"/>
              <a:buAutoNum type="arabicPeriod"/>
            </a:pPr>
            <a:r>
              <a:rPr lang="nl-BE" dirty="0"/>
              <a:t>“Zie wetsgeschiedenis”</a:t>
            </a:r>
          </a:p>
          <a:p>
            <a:pPr marL="514350" indent="-514350">
              <a:buFont typeface="+mj-lt"/>
              <a:buAutoNum type="arabicPeriod"/>
            </a:pPr>
            <a:endParaRPr lang="nl-BE" dirty="0"/>
          </a:p>
          <a:p>
            <a:pPr marL="514350" indent="-514350">
              <a:buFont typeface="+mj-lt"/>
              <a:buAutoNum type="arabicPeriod"/>
            </a:pPr>
            <a:r>
              <a:rPr lang="nl-BE" dirty="0"/>
              <a:t>“Belangenschade is er toch altijd”</a:t>
            </a:r>
          </a:p>
          <a:p>
            <a:pPr marL="514350" indent="-514350">
              <a:buFont typeface="+mj-lt"/>
              <a:buAutoNum type="arabicPeriod"/>
            </a:pPr>
            <a:endParaRPr lang="nl-BE" dirty="0"/>
          </a:p>
          <a:p>
            <a:pPr marL="514350" indent="-514350">
              <a:buFont typeface="+mj-lt"/>
              <a:buAutoNum type="arabicPeriod"/>
            </a:pPr>
            <a:r>
              <a:rPr lang="nl-BE" dirty="0"/>
              <a:t>“Vereiste van belangenschade is onwenselijk”</a:t>
            </a:r>
          </a:p>
          <a:p>
            <a:pPr marL="514350" indent="-514350">
              <a:buFont typeface="+mj-lt"/>
              <a:buAutoNum type="arabicPeriod"/>
            </a:pPr>
            <a:endParaRPr lang="en-BE" dirty="0"/>
          </a:p>
        </p:txBody>
      </p:sp>
    </p:spTree>
    <p:extLst>
      <p:ext uri="{BB962C8B-B14F-4D97-AF65-F5344CB8AC3E}">
        <p14:creationId xmlns:p14="http://schemas.microsoft.com/office/powerpoint/2010/main" val="8341753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12288-5162-19AF-BA2B-3C99E07CBFC1}"/>
              </a:ext>
            </a:extLst>
          </p:cNvPr>
          <p:cNvSpPr>
            <a:spLocks noGrp="1"/>
          </p:cNvSpPr>
          <p:nvPr>
            <p:ph type="title"/>
          </p:nvPr>
        </p:nvSpPr>
        <p:spPr/>
        <p:txBody>
          <a:bodyPr/>
          <a:lstStyle/>
          <a:p>
            <a:r>
              <a:rPr lang="nl-BE" dirty="0"/>
              <a:t>De tegenargumenten gewogen</a:t>
            </a:r>
            <a:endParaRPr lang="en-BE" dirty="0"/>
          </a:p>
        </p:txBody>
      </p:sp>
      <p:sp>
        <p:nvSpPr>
          <p:cNvPr id="8" name="Content Placeholder 2">
            <a:extLst>
              <a:ext uri="{FF2B5EF4-FFF2-40B4-BE49-F238E27FC236}">
                <a16:creationId xmlns:a16="http://schemas.microsoft.com/office/drawing/2014/main" id="{CEA17EEF-421D-5105-D17D-69DE9D624684}"/>
              </a:ext>
            </a:extLst>
          </p:cNvPr>
          <p:cNvSpPr>
            <a:spLocks noGrp="1"/>
          </p:cNvSpPr>
          <p:nvPr>
            <p:ph idx="1"/>
          </p:nvPr>
        </p:nvSpPr>
        <p:spPr>
          <a:xfrm>
            <a:off x="838200" y="1825625"/>
            <a:ext cx="10515600" cy="4351338"/>
          </a:xfrm>
        </p:spPr>
        <p:txBody>
          <a:bodyPr>
            <a:normAutofit/>
          </a:bodyPr>
          <a:lstStyle/>
          <a:p>
            <a:pPr marL="514350" indent="-514350">
              <a:buFont typeface="+mj-lt"/>
              <a:buAutoNum type="arabicPeriod"/>
            </a:pPr>
            <a:r>
              <a:rPr lang="nl-BE" dirty="0"/>
              <a:t>“Zie wettekst”</a:t>
            </a:r>
          </a:p>
          <a:p>
            <a:pPr marL="514350" indent="-514350">
              <a:buFont typeface="+mj-lt"/>
              <a:buAutoNum type="arabicPeriod"/>
            </a:pPr>
            <a:endParaRPr lang="nl-BE" dirty="0"/>
          </a:p>
          <a:p>
            <a:pPr marL="514350" indent="-514350">
              <a:buFont typeface="+mj-lt"/>
              <a:buAutoNum type="arabicPeriod"/>
            </a:pPr>
            <a:r>
              <a:rPr lang="nl-BE" dirty="0"/>
              <a:t>“Zie wetsgeschiedenis” </a:t>
            </a:r>
          </a:p>
          <a:p>
            <a:pPr marL="514350" indent="-514350">
              <a:buFont typeface="+mj-lt"/>
              <a:buAutoNum type="arabicPeriod"/>
            </a:pPr>
            <a:endParaRPr lang="nl-BE" dirty="0"/>
          </a:p>
          <a:p>
            <a:pPr marL="514350" indent="-514350">
              <a:buFont typeface="+mj-lt"/>
              <a:buAutoNum type="arabicPeriod"/>
            </a:pPr>
            <a:r>
              <a:rPr lang="nl-BE" dirty="0"/>
              <a:t>“Belangenschade is er toch altijd”</a:t>
            </a:r>
          </a:p>
          <a:p>
            <a:pPr marL="514350" indent="-514350">
              <a:buFont typeface="+mj-lt"/>
              <a:buAutoNum type="arabicPeriod"/>
            </a:pPr>
            <a:endParaRPr lang="nl-BE" dirty="0"/>
          </a:p>
          <a:p>
            <a:pPr marL="514350" indent="-514350">
              <a:buFont typeface="+mj-lt"/>
              <a:buAutoNum type="arabicPeriod"/>
            </a:pPr>
            <a:r>
              <a:rPr lang="nl-BE" dirty="0"/>
              <a:t>“Vereiste van belangenschade is onwenselijk”</a:t>
            </a:r>
          </a:p>
          <a:p>
            <a:pPr marL="514350" indent="-514350">
              <a:buFont typeface="+mj-lt"/>
              <a:buAutoNum type="arabicPeriod"/>
            </a:pPr>
            <a:endParaRPr lang="en-BE" dirty="0"/>
          </a:p>
        </p:txBody>
      </p:sp>
      <p:pic>
        <p:nvPicPr>
          <p:cNvPr id="10" name="Picture 9">
            <a:extLst>
              <a:ext uri="{FF2B5EF4-FFF2-40B4-BE49-F238E27FC236}">
                <a16:creationId xmlns:a16="http://schemas.microsoft.com/office/drawing/2014/main" id="{C7F64B8D-B439-9663-8358-76827B7C5724}"/>
              </a:ext>
            </a:extLst>
          </p:cNvPr>
          <p:cNvPicPr>
            <a:picLocks noChangeAspect="1"/>
          </p:cNvPicPr>
          <p:nvPr/>
        </p:nvPicPr>
        <p:blipFill>
          <a:blip r:embed="rId3"/>
          <a:stretch>
            <a:fillRect/>
          </a:stretch>
        </p:blipFill>
        <p:spPr>
          <a:xfrm>
            <a:off x="1316664" y="1582231"/>
            <a:ext cx="7316973" cy="1211770"/>
          </a:xfrm>
          <a:prstGeom prst="rect">
            <a:avLst/>
          </a:prstGeom>
        </p:spPr>
      </p:pic>
      <p:sp>
        <p:nvSpPr>
          <p:cNvPr id="3" name="TextBox 2">
            <a:extLst>
              <a:ext uri="{FF2B5EF4-FFF2-40B4-BE49-F238E27FC236}">
                <a16:creationId xmlns:a16="http://schemas.microsoft.com/office/drawing/2014/main" id="{4539958B-B88D-6B17-C76A-5F1BDBACF375}"/>
              </a:ext>
            </a:extLst>
          </p:cNvPr>
          <p:cNvSpPr txBox="1"/>
          <p:nvPr/>
        </p:nvSpPr>
        <p:spPr>
          <a:xfrm>
            <a:off x="8654365" y="2003450"/>
            <a:ext cx="353763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rPr>
              <a:t>De Page, </a:t>
            </a:r>
            <a:r>
              <a:rPr kumimoji="0" lang="nl-BE" sz="1800" b="0" i="1" u="none" strike="noStrike" kern="1200" cap="none" spc="0" normalizeH="0" baseline="0" noProof="0" dirty="0">
                <a:ln>
                  <a:noFill/>
                </a:ln>
                <a:solidFill>
                  <a:prstClr val="black"/>
                </a:solidFill>
                <a:effectLst/>
                <a:uLnTx/>
                <a:uFillTx/>
                <a:latin typeface="Calibri" panose="020F0502020204030204"/>
                <a:ea typeface="+mn-ea"/>
                <a:cs typeface="+mn-cs"/>
              </a:rPr>
              <a:t>De l’interprétation des lois</a:t>
            </a:r>
            <a:endParaRPr kumimoji="0" lang="en-BE" sz="1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5FB64589-3CD6-2F3C-5A2B-2C895BA9462A}"/>
                  </a:ext>
                </a:extLst>
              </p14:cNvPr>
              <p14:cNvContentPartPr/>
              <p14:nvPr/>
            </p14:nvContentPartPr>
            <p14:xfrm>
              <a:off x="5778360" y="1797120"/>
              <a:ext cx="2896200" cy="82800"/>
            </p14:xfrm>
          </p:contentPart>
        </mc:Choice>
        <mc:Fallback xmlns="">
          <p:pic>
            <p:nvPicPr>
              <p:cNvPr id="4" name="Ink 3">
                <a:extLst>
                  <a:ext uri="{FF2B5EF4-FFF2-40B4-BE49-F238E27FC236}">
                    <a16:creationId xmlns:a16="http://schemas.microsoft.com/office/drawing/2014/main" id="{5FB64589-3CD6-2F3C-5A2B-2C895BA9462A}"/>
                  </a:ext>
                </a:extLst>
              </p:cNvPr>
              <p:cNvPicPr/>
              <p:nvPr/>
            </p:nvPicPr>
            <p:blipFill>
              <a:blip r:embed="rId5"/>
              <a:stretch>
                <a:fillRect/>
              </a:stretch>
            </p:blipFill>
            <p:spPr>
              <a:xfrm>
                <a:off x="5762520" y="1733760"/>
                <a:ext cx="292752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7A8799CB-B3D0-0621-D588-65B435129A08}"/>
                  </a:ext>
                </a:extLst>
              </p14:cNvPr>
              <p14:cNvContentPartPr/>
              <p14:nvPr/>
            </p14:nvContentPartPr>
            <p14:xfrm>
              <a:off x="1479600" y="2190600"/>
              <a:ext cx="7118640" cy="25920"/>
            </p14:xfrm>
          </p:contentPart>
        </mc:Choice>
        <mc:Fallback xmlns="">
          <p:pic>
            <p:nvPicPr>
              <p:cNvPr id="5" name="Ink 4">
                <a:extLst>
                  <a:ext uri="{FF2B5EF4-FFF2-40B4-BE49-F238E27FC236}">
                    <a16:creationId xmlns:a16="http://schemas.microsoft.com/office/drawing/2014/main" id="{7A8799CB-B3D0-0621-D588-65B435129A08}"/>
                  </a:ext>
                </a:extLst>
              </p:cNvPr>
              <p:cNvPicPr/>
              <p:nvPr/>
            </p:nvPicPr>
            <p:blipFill>
              <a:blip r:embed="rId7"/>
              <a:stretch>
                <a:fillRect/>
              </a:stretch>
            </p:blipFill>
            <p:spPr>
              <a:xfrm>
                <a:off x="1463760" y="2127240"/>
                <a:ext cx="714996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AE838AA6-CF22-B2D5-8721-1D94F2408178}"/>
                  </a:ext>
                </a:extLst>
              </p14:cNvPr>
              <p14:cNvContentPartPr/>
              <p14:nvPr/>
            </p14:nvContentPartPr>
            <p14:xfrm>
              <a:off x="1492200" y="2565360"/>
              <a:ext cx="2013480" cy="6840"/>
            </p14:xfrm>
          </p:contentPart>
        </mc:Choice>
        <mc:Fallback xmlns="">
          <p:pic>
            <p:nvPicPr>
              <p:cNvPr id="6" name="Ink 5">
                <a:extLst>
                  <a:ext uri="{FF2B5EF4-FFF2-40B4-BE49-F238E27FC236}">
                    <a16:creationId xmlns:a16="http://schemas.microsoft.com/office/drawing/2014/main" id="{AE838AA6-CF22-B2D5-8721-1D94F2408178}"/>
                  </a:ext>
                </a:extLst>
              </p:cNvPr>
              <p:cNvPicPr/>
              <p:nvPr/>
            </p:nvPicPr>
            <p:blipFill>
              <a:blip r:embed="rId9"/>
              <a:stretch>
                <a:fillRect/>
              </a:stretch>
            </p:blipFill>
            <p:spPr>
              <a:xfrm>
                <a:off x="1476360" y="2502000"/>
                <a:ext cx="2044800" cy="133560"/>
              </a:xfrm>
              <a:prstGeom prst="rect">
                <a:avLst/>
              </a:prstGeom>
            </p:spPr>
          </p:pic>
        </mc:Fallback>
      </mc:AlternateContent>
      <p:sp>
        <p:nvSpPr>
          <p:cNvPr id="11" name="TextBox 10">
            <a:extLst>
              <a:ext uri="{FF2B5EF4-FFF2-40B4-BE49-F238E27FC236}">
                <a16:creationId xmlns:a16="http://schemas.microsoft.com/office/drawing/2014/main" id="{7858E6AE-4829-DFD8-14F1-4D4A05B93BDF}"/>
              </a:ext>
            </a:extLst>
          </p:cNvPr>
          <p:cNvSpPr txBox="1"/>
          <p:nvPr/>
        </p:nvSpPr>
        <p:spPr>
          <a:xfrm>
            <a:off x="4791717" y="2802378"/>
            <a:ext cx="557389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800" b="0" i="0" u="none" strike="noStrike" kern="1200" cap="none" spc="0" normalizeH="0" baseline="0" noProof="0" dirty="0">
                <a:ln>
                  <a:noFill/>
                </a:ln>
                <a:solidFill>
                  <a:srgbClr val="FF0000"/>
                </a:solidFill>
                <a:effectLst/>
                <a:uLnTx/>
                <a:uFillTx/>
                <a:latin typeface="Calibri" panose="020F0502020204030204"/>
                <a:ea typeface="+mn-ea"/>
                <a:cs typeface="+mn-cs"/>
              </a:rPr>
              <a:t>-&gt; Nietigheidsleer gaat ver(der) terug</a:t>
            </a:r>
            <a:endParaRPr kumimoji="0" lang="en-BE" sz="2800" b="0" i="1"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42995098-2B23-84A5-B270-4376BFD4176E}"/>
              </a:ext>
            </a:extLst>
          </p:cNvPr>
          <p:cNvSpPr txBox="1"/>
          <p:nvPr/>
        </p:nvSpPr>
        <p:spPr>
          <a:xfrm>
            <a:off x="6347615" y="3831152"/>
            <a:ext cx="434407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800" b="0" i="0" u="none" strike="noStrike" kern="1200" cap="none" spc="0" normalizeH="0" baseline="0" noProof="0" dirty="0">
                <a:ln>
                  <a:noFill/>
                </a:ln>
                <a:solidFill>
                  <a:srgbClr val="FF0000"/>
                </a:solidFill>
                <a:effectLst/>
                <a:uLnTx/>
                <a:uFillTx/>
                <a:latin typeface="Calibri" panose="020F0502020204030204"/>
                <a:ea typeface="+mn-ea"/>
                <a:cs typeface="+mn-cs"/>
              </a:rPr>
              <a:t>-&gt; Realiteit is genuanceerder</a:t>
            </a:r>
            <a:endParaRPr kumimoji="0" lang="en-BE" sz="2800" b="0" i="1"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2374F94A-0768-3894-73F1-970766F183C6}"/>
              </a:ext>
            </a:extLst>
          </p:cNvPr>
          <p:cNvSpPr txBox="1"/>
          <p:nvPr/>
        </p:nvSpPr>
        <p:spPr>
          <a:xfrm>
            <a:off x="1479599" y="5397276"/>
            <a:ext cx="9212089" cy="12926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600" b="0" i="0" u="none" strike="noStrike" kern="1200" cap="none" spc="0" normalizeH="0" baseline="0" noProof="0" dirty="0">
                <a:ln>
                  <a:noFill/>
                </a:ln>
                <a:solidFill>
                  <a:srgbClr val="FF0000"/>
                </a:solidFill>
                <a:effectLst/>
                <a:uLnTx/>
                <a:uFillTx/>
                <a:latin typeface="Calibri" panose="020F0502020204030204"/>
                <a:ea typeface="+mn-ea"/>
                <a:cs typeface="+mn-cs"/>
              </a:rPr>
              <a:t>-&gt; Overdreven: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2600" b="0" i="0" u="none" strike="noStrike" kern="1200" cap="none" spc="0" normalizeH="0" baseline="0" noProof="0" dirty="0">
                <a:ln>
                  <a:noFill/>
                </a:ln>
                <a:solidFill>
                  <a:srgbClr val="FF0000"/>
                </a:solidFill>
                <a:effectLst/>
                <a:uLnTx/>
                <a:uFillTx/>
                <a:latin typeface="Calibri" panose="020F0502020204030204"/>
                <a:ea typeface="+mn-ea"/>
                <a:cs typeface="+mn-cs"/>
              </a:rPr>
              <a:t>Algemene “property rule” (cf. aanhef 7:97 § 2 WVV)</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2600" b="0" i="0" u="none" strike="noStrike" kern="1200" cap="none" spc="0" normalizeH="0" baseline="0" noProof="0" dirty="0">
                <a:ln>
                  <a:noFill/>
                </a:ln>
                <a:solidFill>
                  <a:srgbClr val="FF0000"/>
                </a:solidFill>
                <a:effectLst/>
                <a:uLnTx/>
                <a:uFillTx/>
                <a:latin typeface="Calibri" panose="020F0502020204030204"/>
                <a:ea typeface="+mn-ea"/>
                <a:cs typeface="+mn-cs"/>
              </a:rPr>
              <a:t>Vooral “liability rules” aanscherpen</a:t>
            </a:r>
            <a:endParaRPr kumimoji="0" lang="en-BE" sz="26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2598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 grpId="0"/>
      <p:bldP spid="13"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B76F4B-291A-A9CB-FEA1-DD22B768B85D}"/>
              </a:ext>
            </a:extLst>
          </p:cNvPr>
          <p:cNvSpPr>
            <a:spLocks noGrp="1"/>
          </p:cNvSpPr>
          <p:nvPr>
            <p:ph idx="1"/>
          </p:nvPr>
        </p:nvSpPr>
        <p:spPr/>
        <p:txBody>
          <a:bodyPr/>
          <a:lstStyle/>
          <a:p>
            <a:pPr marL="0" indent="0">
              <a:buNone/>
            </a:pPr>
            <a:r>
              <a:rPr lang="nl-BE" sz="3600" b="1" i="1" dirty="0">
                <a:effectLst/>
              </a:rPr>
              <a:t>Leidt elke schending van de belangenconflictregels tot nietigheid?</a:t>
            </a:r>
          </a:p>
          <a:p>
            <a:pPr marL="0" indent="0">
              <a:buNone/>
            </a:pPr>
            <a:endParaRPr lang="nl-BE" dirty="0"/>
          </a:p>
          <a:p>
            <a:pPr marL="0" indent="0">
              <a:buNone/>
            </a:pPr>
            <a:r>
              <a:rPr lang="nl-BE" dirty="0"/>
              <a:t>Nee. En zo hoort het.</a:t>
            </a:r>
          </a:p>
          <a:p>
            <a:pPr marL="0" indent="0">
              <a:buNone/>
            </a:pPr>
            <a:endParaRPr lang="nl-BE" dirty="0"/>
          </a:p>
        </p:txBody>
      </p:sp>
    </p:spTree>
    <p:extLst>
      <p:ext uri="{BB962C8B-B14F-4D97-AF65-F5344CB8AC3E}">
        <p14:creationId xmlns:p14="http://schemas.microsoft.com/office/powerpoint/2010/main" val="24124671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2F4565"/>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3650A66-253E-4E10-AE6B-FA879A8A8EAD}"/>
              </a:ext>
            </a:extLst>
          </p:cNvPr>
          <p:cNvPicPr>
            <a:picLocks noChangeAspect="1"/>
          </p:cNvPicPr>
          <p:nvPr/>
        </p:nvPicPr>
        <p:blipFill>
          <a:blip r:embed="rId2"/>
          <a:stretch>
            <a:fillRect/>
          </a:stretch>
        </p:blipFill>
        <p:spPr>
          <a:xfrm>
            <a:off x="1219200" y="685800"/>
            <a:ext cx="9753600" cy="5486400"/>
          </a:xfrm>
          <a:prstGeom prst="rect">
            <a:avLst/>
          </a:prstGeom>
        </p:spPr>
      </p:pic>
    </p:spTree>
    <p:extLst>
      <p:ext uri="{BB962C8B-B14F-4D97-AF65-F5344CB8AC3E}">
        <p14:creationId xmlns:p14="http://schemas.microsoft.com/office/powerpoint/2010/main" val="330651881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D85D162-5FF7-595E-693B-A7BB4F60F2D2}"/>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Tree>
    <p:extLst>
      <p:ext uri="{BB962C8B-B14F-4D97-AF65-F5344CB8AC3E}">
        <p14:creationId xmlns:p14="http://schemas.microsoft.com/office/powerpoint/2010/main" val="20124002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D1FE58-83D1-0DA4-D3EC-50ABE17E1DF2}"/>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Tree>
    <p:extLst>
      <p:ext uri="{BB962C8B-B14F-4D97-AF65-F5344CB8AC3E}">
        <p14:creationId xmlns:p14="http://schemas.microsoft.com/office/powerpoint/2010/main" val="41877468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CAEE6F-3AAE-2843-3F82-A878316310D3}"/>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Tree>
    <p:extLst>
      <p:ext uri="{BB962C8B-B14F-4D97-AF65-F5344CB8AC3E}">
        <p14:creationId xmlns:p14="http://schemas.microsoft.com/office/powerpoint/2010/main" val="11778488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17AA92-7B31-458B-7420-BA1FDA3B3178}"/>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Tree>
    <p:extLst>
      <p:ext uri="{BB962C8B-B14F-4D97-AF65-F5344CB8AC3E}">
        <p14:creationId xmlns:p14="http://schemas.microsoft.com/office/powerpoint/2010/main" val="152986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FF3F4-13A2-4C16-972C-9E6E83576DB4}"/>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b="1" dirty="0" err="1"/>
              <a:t>koffiepauze</a:t>
            </a:r>
            <a:endParaRPr lang="en-US" sz="5400" b="1" dirty="0"/>
          </a:p>
        </p:txBody>
      </p:sp>
      <p:pic>
        <p:nvPicPr>
          <p:cNvPr id="5124" name="Picture 4" descr="Winter Medieval Banquet &amp; Dance">
            <a:extLst>
              <a:ext uri="{FF2B5EF4-FFF2-40B4-BE49-F238E27FC236}">
                <a16:creationId xmlns:a16="http://schemas.microsoft.com/office/drawing/2014/main" id="{8BFF72A0-1189-431D-A439-E301ABEBBE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947" r="32923"/>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792074"/>
      </p:ext>
    </p:extLst>
  </p:cSld>
  <p:clrMapOvr>
    <a:masterClrMapping/>
  </p:clrMapOvr>
  <p:transition spd="slow">
    <p:push dir="u"/>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EDA493B-1015-42FF-856D-0AB9D00F5419}"/>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000" b="1" dirty="0" err="1"/>
              <a:t>Determinatio</a:t>
            </a:r>
            <a:r>
              <a:rPr lang="en-US" sz="5000" b="1" dirty="0"/>
              <a:t> </a:t>
            </a:r>
            <a:r>
              <a:rPr lang="en-US" sz="5000" b="1" dirty="0" err="1"/>
              <a:t>Magistralis</a:t>
            </a:r>
            <a:endParaRPr lang="en-US" sz="5000" b="1" dirty="0"/>
          </a:p>
        </p:txBody>
      </p:sp>
      <p:sp>
        <p:nvSpPr>
          <p:cNvPr id="7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4" name="Picture 2">
            <a:extLst>
              <a:ext uri="{FF2B5EF4-FFF2-40B4-BE49-F238E27FC236}">
                <a16:creationId xmlns:a16="http://schemas.microsoft.com/office/drawing/2014/main" id="{BDDA5F66-5656-447F-96FC-D1B366796B7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44" r="36436"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5C2924BF-3785-466B-A99D-6FD2A723491F}"/>
              </a:ext>
            </a:extLst>
          </p:cNvPr>
          <p:cNvSpPr/>
          <p:nvPr/>
        </p:nvSpPr>
        <p:spPr>
          <a:xfrm>
            <a:off x="890338" y="4667250"/>
            <a:ext cx="3474720" cy="1104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Moderator:</a:t>
            </a:r>
            <a:br>
              <a:rPr lang="en-US" sz="3200" dirty="0">
                <a:solidFill>
                  <a:schemeClr val="tx1"/>
                </a:solidFill>
              </a:rPr>
            </a:br>
            <a:r>
              <a:rPr lang="en-US" sz="3200" dirty="0">
                <a:solidFill>
                  <a:schemeClr val="tx1"/>
                </a:solidFill>
              </a:rPr>
              <a:t>Arie Van Hoe</a:t>
            </a:r>
            <a:endParaRPr lang="nl-BE" sz="3200" dirty="0">
              <a:solidFill>
                <a:schemeClr val="tx1"/>
              </a:solidFill>
            </a:endParaRPr>
          </a:p>
        </p:txBody>
      </p:sp>
    </p:spTree>
    <p:extLst>
      <p:ext uri="{BB962C8B-B14F-4D97-AF65-F5344CB8AC3E}">
        <p14:creationId xmlns:p14="http://schemas.microsoft.com/office/powerpoint/2010/main" val="17682625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Picture 3" descr="https://corporatefinancelab.files.wordpress.com/2023/05/determinatio-magistralis-finaal-1.jpg?w=1200">
            <a:extLst>
              <a:ext uri="{FF2B5EF4-FFF2-40B4-BE49-F238E27FC236}">
                <a16:creationId xmlns:a16="http://schemas.microsoft.com/office/drawing/2014/main" id="{84DD7784-20C5-4EAB-AEC4-474772E96A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4991" y="1028700"/>
            <a:ext cx="9076267" cy="5077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555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1AD5F-9910-4A55-9455-98E51A102097}"/>
              </a:ext>
            </a:extLst>
          </p:cNvPr>
          <p:cNvSpPr>
            <a:spLocks noGrp="1"/>
          </p:cNvSpPr>
          <p:nvPr>
            <p:ph type="ctrTitle"/>
          </p:nvPr>
        </p:nvSpPr>
        <p:spPr>
          <a:xfrm>
            <a:off x="838199" y="4898595"/>
            <a:ext cx="10515599" cy="932688"/>
          </a:xfrm>
        </p:spPr>
        <p:txBody>
          <a:bodyPr>
            <a:noAutofit/>
          </a:bodyPr>
          <a:lstStyle/>
          <a:p>
            <a:pPr>
              <a:tabLst>
                <a:tab pos="1971675" algn="l"/>
              </a:tabLst>
            </a:pPr>
            <a:r>
              <a:rPr lang="en-US" sz="6600" b="1" dirty="0">
                <a:solidFill>
                  <a:srgbClr val="C00000"/>
                </a:solidFill>
              </a:rPr>
              <a:t> </a:t>
            </a:r>
            <a:br>
              <a:rPr lang="en-US" sz="4800" b="1" dirty="0">
                <a:solidFill>
                  <a:srgbClr val="C00000"/>
                </a:solidFill>
              </a:rPr>
            </a:br>
            <a:r>
              <a:rPr lang="en-US" sz="7200" b="1" dirty="0" err="1">
                <a:solidFill>
                  <a:srgbClr val="C00000"/>
                </a:solidFill>
              </a:rPr>
              <a:t>Slotwoord</a:t>
            </a:r>
            <a:br>
              <a:rPr lang="en-US" sz="4800" b="1" dirty="0">
                <a:solidFill>
                  <a:srgbClr val="C00000"/>
                </a:solidFill>
              </a:rPr>
            </a:br>
            <a:br>
              <a:rPr lang="en-US" sz="4800" b="1" dirty="0">
                <a:solidFill>
                  <a:srgbClr val="C00000"/>
                </a:solidFill>
              </a:rPr>
            </a:br>
            <a:r>
              <a:rPr lang="en-US" sz="4800" b="1" dirty="0"/>
              <a:t>Arie Van Hoe</a:t>
            </a:r>
            <a:br>
              <a:rPr lang="en-US" sz="4800" b="1" dirty="0"/>
            </a:br>
            <a:r>
              <a:rPr lang="en-US" sz="4000" b="1" dirty="0"/>
              <a:t>VBO</a:t>
            </a:r>
            <a:br>
              <a:rPr lang="en-US" sz="4000" b="1" dirty="0"/>
            </a:br>
            <a:r>
              <a:rPr lang="en-US" sz="4000" b="1" dirty="0"/>
              <a:t>corporatefinancelab.org </a:t>
            </a:r>
            <a:endParaRPr lang="nl-BE" sz="4800" b="1" dirty="0"/>
          </a:p>
        </p:txBody>
      </p:sp>
      <p:pic>
        <p:nvPicPr>
          <p:cNvPr id="1026" name="Picture 2" descr="hermes">
            <a:extLst>
              <a:ext uri="{FF2B5EF4-FFF2-40B4-BE49-F238E27FC236}">
                <a16:creationId xmlns:a16="http://schemas.microsoft.com/office/drawing/2014/main" id="{6EE593B0-1DFD-4E1A-A62C-26C713C940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6765" y="345440"/>
            <a:ext cx="3258465" cy="1442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5402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750" fill="hold"/>
                                        <p:tgtEl>
                                          <p:spTgt spid="1026"/>
                                        </p:tgtEl>
                                        <p:attrNameLst>
                                          <p:attrName>ppt_w</p:attrName>
                                        </p:attrNameLst>
                                      </p:cBhvr>
                                      <p:tavLst>
                                        <p:tav tm="0">
                                          <p:val>
                                            <p:fltVal val="0"/>
                                          </p:val>
                                        </p:tav>
                                        <p:tav tm="100000">
                                          <p:val>
                                            <p:strVal val="#ppt_w"/>
                                          </p:val>
                                        </p:tav>
                                      </p:tavLst>
                                    </p:anim>
                                    <p:anim calcmode="lin" valueType="num">
                                      <p:cBhvr>
                                        <p:cTn id="8" dur="750" fill="hold"/>
                                        <p:tgtEl>
                                          <p:spTgt spid="1026"/>
                                        </p:tgtEl>
                                        <p:attrNameLst>
                                          <p:attrName>ppt_h</p:attrName>
                                        </p:attrNameLst>
                                      </p:cBhvr>
                                      <p:tavLst>
                                        <p:tav tm="0">
                                          <p:val>
                                            <p:fltVal val="0"/>
                                          </p:val>
                                        </p:tav>
                                        <p:tav tm="100000">
                                          <p:val>
                                            <p:strVal val="#ppt_h"/>
                                          </p:val>
                                        </p:tav>
                                      </p:tavLst>
                                    </p:anim>
                                    <p:animEffect transition="in" filter="fade">
                                      <p:cBhvr>
                                        <p:cTn id="9" dur="750"/>
                                        <p:tgtEl>
                                          <p:spTgt spid="1026"/>
                                        </p:tgtEl>
                                      </p:cBhvr>
                                    </p:animEffect>
                                  </p:childTnLst>
                                </p:cTn>
                              </p:par>
                            </p:childTnLst>
                          </p:cTn>
                        </p:par>
                        <p:par>
                          <p:cTn id="10" fill="hold">
                            <p:stCondLst>
                              <p:cond delay="750"/>
                            </p:stCondLst>
                            <p:childTnLst>
                              <p:par>
                                <p:cTn id="11" presetID="10" presetClass="entr" presetSubtype="0" fill="hold" grpId="0" nodeType="afterEffect">
                                  <p:stCondLst>
                                    <p:cond delay="2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FF3F4-13A2-4C16-972C-9E6E83576DB4}"/>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b="1" dirty="0" err="1"/>
              <a:t>receptie</a:t>
            </a:r>
            <a:endParaRPr lang="en-US" sz="5400" b="1" dirty="0"/>
          </a:p>
        </p:txBody>
      </p:sp>
      <p:pic>
        <p:nvPicPr>
          <p:cNvPr id="5124" name="Picture 4" descr="Winter Medieval Banquet &amp; Dance">
            <a:extLst>
              <a:ext uri="{FF2B5EF4-FFF2-40B4-BE49-F238E27FC236}">
                <a16:creationId xmlns:a16="http://schemas.microsoft.com/office/drawing/2014/main" id="{8BFF72A0-1189-431D-A439-E301ABEBBE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947" r="32923"/>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80008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__PE_POLL_EMBED_ID" val="f15186c3-708c-4eb4-8bfe-54421bab7158"/>
</p:tagLst>
</file>

<file path=ppt/tags/tag2.xml><?xml version="1.0" encoding="utf-8"?>
<p:tagLst xmlns:a="http://schemas.openxmlformats.org/drawingml/2006/main" xmlns:r="http://schemas.openxmlformats.org/officeDocument/2006/relationships" xmlns:p="http://schemas.openxmlformats.org/presentationml/2006/main">
  <p:tag name="__PE_POLL_EMBED_ID" val="db2b70d9-ca41-4ed2-bb7b-f06730a703da"/>
</p:tagLst>
</file>

<file path=ppt/tags/tag3.xml><?xml version="1.0" encoding="utf-8"?>
<p:tagLst xmlns:a="http://schemas.openxmlformats.org/drawingml/2006/main" xmlns:r="http://schemas.openxmlformats.org/officeDocument/2006/relationships" xmlns:p="http://schemas.openxmlformats.org/presentationml/2006/main">
  <p:tag name="__PE_POLL_EMBED_ID" val="ab00952a-0165-41c7-9df2-926cf92dcb9d"/>
</p:tagLst>
</file>

<file path=ppt/tags/tag4.xml><?xml version="1.0" encoding="utf-8"?>
<p:tagLst xmlns:a="http://schemas.openxmlformats.org/drawingml/2006/main" xmlns:r="http://schemas.openxmlformats.org/officeDocument/2006/relationships" xmlns:p="http://schemas.openxmlformats.org/presentationml/2006/main">
  <p:tag name="__PE_POLL_EMBED_ID" val="5e9e4dc4-f57c-421e-ac42-0dd5c9024655"/>
</p:tagLst>
</file>

<file path=ppt/tags/tag5.xml><?xml version="1.0" encoding="utf-8"?>
<p:tagLst xmlns:a="http://schemas.openxmlformats.org/drawingml/2006/main" xmlns:r="http://schemas.openxmlformats.org/officeDocument/2006/relationships" xmlns:p="http://schemas.openxmlformats.org/presentationml/2006/main">
  <p:tag name="__PE_POLL_EMBED_ID" val="b41ffe77-9acd-4c09-baaf-cf5066fb0c4f"/>
</p:tagLst>
</file>

<file path=ppt/tags/tag6.xml><?xml version="1.0" encoding="utf-8"?>
<p:tagLst xmlns:a="http://schemas.openxmlformats.org/drawingml/2006/main" xmlns:r="http://schemas.openxmlformats.org/officeDocument/2006/relationships" xmlns:p="http://schemas.openxmlformats.org/presentationml/2006/main">
  <p:tag name="__PE_POLL_EMBED_ID" val="f6f48aa8-8002-476f-a54f-fb5bbef45c7d"/>
</p:tagLst>
</file>

<file path=ppt/tags/tag7.xml><?xml version="1.0" encoding="utf-8"?>
<p:tagLst xmlns:a="http://schemas.openxmlformats.org/drawingml/2006/main" xmlns:r="http://schemas.openxmlformats.org/officeDocument/2006/relationships" xmlns:p="http://schemas.openxmlformats.org/presentationml/2006/main">
  <p:tag name="__PE_POLL_EMBED_ID" val="407a7e12-de2c-4596-b535-bbc086e7956e"/>
</p:tagLst>
</file>

<file path=ppt/tags/tag8.xml><?xml version="1.0" encoding="utf-8"?>
<p:tagLst xmlns:a="http://schemas.openxmlformats.org/drawingml/2006/main" xmlns:r="http://schemas.openxmlformats.org/officeDocument/2006/relationships" xmlns:p="http://schemas.openxmlformats.org/presentationml/2006/main">
  <p:tag name="__PE_POLL_EMBED_ID" val="640ee838-e512-4107-b7c0-beec62946872"/>
</p:tagLst>
</file>

<file path=ppt/tags/tag9.xml><?xml version="1.0" encoding="utf-8"?>
<p:tagLst xmlns:a="http://schemas.openxmlformats.org/drawingml/2006/main" xmlns:r="http://schemas.openxmlformats.org/officeDocument/2006/relationships" xmlns:p="http://schemas.openxmlformats.org/presentationml/2006/main">
  <p:tag name="__PE_POLL_EMBED_ID" val="337795c6-6513-4cf7-9630-642a437090fc"/>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61DA0F3916E074EBD55F0BB14078294" ma:contentTypeVersion="12" ma:contentTypeDescription="Create a new document." ma:contentTypeScope="" ma:versionID="cf5bc9556bbb464404c3fce951d8584d">
  <xsd:schema xmlns:xsd="http://www.w3.org/2001/XMLSchema" xmlns:xs="http://www.w3.org/2001/XMLSchema" xmlns:p="http://schemas.microsoft.com/office/2006/metadata/properties" xmlns:ns3="c13ace33-c334-411f-882f-0392191ebf05" xmlns:ns4="3b7e306c-89b9-4506-ae2b-719c3661f9b6" targetNamespace="http://schemas.microsoft.com/office/2006/metadata/properties" ma:root="true" ma:fieldsID="861a5dbd073d1b0833eb9920bbf07264" ns3:_="" ns4:_="">
    <xsd:import namespace="c13ace33-c334-411f-882f-0392191ebf05"/>
    <xsd:import namespace="3b7e306c-89b9-4506-ae2b-719c3661f9b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3ace33-c334-411f-882f-0392191ebf0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b7e306c-89b9-4506-ae2b-719c3661f9b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A5015E7-505B-41E7-BB70-92D0B56CBDD4}">
  <ds:schemaRefs>
    <ds:schemaRef ds:uri="http://schemas.microsoft.com/sharepoint/v3/contenttype/forms"/>
  </ds:schemaRefs>
</ds:datastoreItem>
</file>

<file path=customXml/itemProps2.xml><?xml version="1.0" encoding="utf-8"?>
<ds:datastoreItem xmlns:ds="http://schemas.openxmlformats.org/officeDocument/2006/customXml" ds:itemID="{2AD2D720-1278-4A4D-A25F-581DC3DBD48C}">
  <ds:schemaRefs>
    <ds:schemaRef ds:uri="http://purl.org/dc/terms/"/>
    <ds:schemaRef ds:uri="http://www.w3.org/XML/1998/namespace"/>
    <ds:schemaRef ds:uri="http://purl.org/dc/dcmitype/"/>
    <ds:schemaRef ds:uri="c13ace33-c334-411f-882f-0392191ebf05"/>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3b7e306c-89b9-4506-ae2b-719c3661f9b6"/>
    <ds:schemaRef ds:uri="http://schemas.microsoft.com/office/2006/metadata/properties"/>
  </ds:schemaRefs>
</ds:datastoreItem>
</file>

<file path=customXml/itemProps3.xml><?xml version="1.0" encoding="utf-8"?>
<ds:datastoreItem xmlns:ds="http://schemas.openxmlformats.org/officeDocument/2006/customXml" ds:itemID="{817644D3-020E-460F-8603-6F6D9C6F4C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3ace33-c334-411f-882f-0392191ebf05"/>
    <ds:schemaRef ds:uri="3b7e306c-89b9-4506-ae2b-719c3661f9b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6017</Words>
  <Application>Microsoft Office PowerPoint</Application>
  <PresentationFormat>Widescreen</PresentationFormat>
  <Paragraphs>470</Paragraphs>
  <Slides>79</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79</vt:i4>
      </vt:variant>
    </vt:vector>
  </HeadingPairs>
  <TitlesOfParts>
    <vt:vector size="87" baseType="lpstr">
      <vt:lpstr>Arial</vt:lpstr>
      <vt:lpstr>Bell MT</vt:lpstr>
      <vt:lpstr>Calibri</vt:lpstr>
      <vt:lpstr>Calibri Light</vt:lpstr>
      <vt:lpstr>Lato</vt:lpstr>
      <vt:lpstr>Times New Roman</vt:lpstr>
      <vt:lpstr>Wingdings</vt:lpstr>
      <vt:lpstr>Office Theme</vt:lpstr>
      <vt:lpstr>PowerPoint Presentation</vt:lpstr>
      <vt:lpstr>disputatio  </vt:lpstr>
      <vt:lpstr>  Welkom  Joeri Vananroye KU Leuven corporatefinancelab.org </vt:lpstr>
      <vt:lpstr>PowerPoint Presentation</vt:lpstr>
      <vt:lpstr>PowerPoint Presentation</vt:lpstr>
      <vt:lpstr>N. Duxbury, Jurists and Judges: An Essay on Influence (Hart 2001), 77, geciteerd door  Lady Justice Carr, https://www.judiciary.uk/harris-society-annual-lecture-lady-justice-carr/</vt:lpstr>
      <vt:lpstr>  Quaestio 1  Afdwingbaarheid stemovereenkomsten  Praeses: Joeri Vananroye</vt:lpstr>
      <vt:lpstr>PowerPoint Presentation</vt:lpstr>
      <vt:lpstr>PowerPoint Presentation</vt:lpstr>
      <vt:lpstr>PowerPoint Presentation</vt:lpstr>
      <vt:lpstr>PowerPoint Presentation</vt:lpstr>
      <vt:lpstr>Waarover gaat het?</vt:lpstr>
      <vt:lpstr>Waarover gaat het?</vt:lpstr>
      <vt:lpstr>Aandeelhoudersovereenkomsten en dwingend recht</vt:lpstr>
      <vt:lpstr>Aandeelhoudersovereenkomsten en dwingend recht</vt:lpstr>
      <vt:lpstr>Aandeelhoudersovereenkomsten en dwingend recht</vt:lpstr>
      <vt:lpstr>Aandeelhoudersovereenkomsten en dwingend recht</vt:lpstr>
      <vt:lpstr>Aandeelhoudersovereenkomsten en dwingend recht</vt:lpstr>
      <vt:lpstr>Aandeelhoudersovereenkomsten en dwingend recht</vt:lpstr>
      <vt:lpstr>Aandeelhoudersovereenkomsten en dwingend recht</vt:lpstr>
      <vt:lpstr>Aandeelhoudersovereenkomsten en dwingend recht</vt:lpstr>
      <vt:lpstr>Conclusie</vt:lpstr>
      <vt:lpstr>Conclusie</vt:lpstr>
      <vt:lpstr>PowerPoint Presentation</vt:lpstr>
      <vt:lpstr>Kern van betoog</vt:lpstr>
      <vt:lpstr>Nietigheidsgronden (1/3)</vt:lpstr>
      <vt:lpstr>Nietigheidsgronden (2/3)</vt:lpstr>
      <vt:lpstr>Nietigheidsgronden (3/3)</vt:lpstr>
      <vt:lpstr>Geldigheidsvoorwaarden (1/2)</vt:lpstr>
      <vt:lpstr>Geldigheidsvoorwaarden (2/2)</vt:lpstr>
      <vt:lpstr>Afdwingbaarheid</vt:lpstr>
      <vt:lpstr>Besluit</vt:lpstr>
      <vt:lpstr>PowerPoint Presentation</vt:lpstr>
      <vt:lpstr>PowerPoint Presentation</vt:lpstr>
      <vt:lpstr>PowerPoint Presentation</vt:lpstr>
      <vt:lpstr>PowerPoint Presentation</vt:lpstr>
      <vt:lpstr>  Quaestio 2  Sanctie bij schending belangenconflicten-procedure  Praeses: Joeri Vananroye</vt:lpstr>
      <vt:lpstr>PowerPoint Presentation</vt:lpstr>
      <vt:lpstr>PowerPoint Presentation</vt:lpstr>
      <vt:lpstr>PowerPoint Presentation</vt:lpstr>
      <vt:lpstr>PowerPoint Presentation</vt:lpstr>
      <vt:lpstr>Belangenconflictprocedure: toepassingsgebied</vt:lpstr>
      <vt:lpstr>Belangenconflictprocedure</vt:lpstr>
      <vt:lpstr>Sanctie: nietigheid</vt:lpstr>
      <vt:lpstr>Sanctie: nietigheid</vt:lpstr>
      <vt:lpstr>Sanctie: nietigheid</vt:lpstr>
      <vt:lpstr>4 argumenten pro</vt:lpstr>
      <vt:lpstr>1. Letterlijke interpretatie van de wettekst</vt:lpstr>
      <vt:lpstr>2. Wetsgeschiedenis </vt:lpstr>
      <vt:lpstr>3. Normatief</vt:lpstr>
      <vt:lpstr>4. Niet-naleving heeft vaak/altijd impact</vt:lpstr>
      <vt:lpstr>Tegenargumenten weerlegd</vt:lpstr>
      <vt:lpstr>Tegenargumenten weerlegd</vt:lpstr>
      <vt:lpstr>Tegenargumenten weerlegd</vt:lpstr>
      <vt:lpstr>Tegenargumenten weerlegd</vt:lpstr>
      <vt:lpstr>Tegenargumenten weerlegd</vt:lpstr>
      <vt:lpstr>PowerPoint Presentation</vt:lpstr>
      <vt:lpstr>PowerPoint Presentation</vt:lpstr>
      <vt:lpstr>Stelling</vt:lpstr>
      <vt:lpstr>1. Gemeen (burgerlijk) recht</vt:lpstr>
      <vt:lpstr>1. Gemeen (burgerlijk) recht</vt:lpstr>
      <vt:lpstr>2. Regel bij vormgebreken</vt:lpstr>
      <vt:lpstr>2. Regel bij vormgebreken</vt:lpstr>
      <vt:lpstr>2. Regel bij vormgebreken</vt:lpstr>
      <vt:lpstr>3. Geen “exclusieve” lex specialis</vt:lpstr>
      <vt:lpstr>4. Geen risico op opportunisme</vt:lpstr>
      <vt:lpstr>De tegenargumenten gewogen</vt:lpstr>
      <vt:lpstr>De tegenargumenten gewogen</vt:lpstr>
      <vt:lpstr>PowerPoint Presentation</vt:lpstr>
      <vt:lpstr>PowerPoint Presentation</vt:lpstr>
      <vt:lpstr>PowerPoint Presentation</vt:lpstr>
      <vt:lpstr>PowerPoint Presentation</vt:lpstr>
      <vt:lpstr>PowerPoint Presentation</vt:lpstr>
      <vt:lpstr>PowerPoint Presentation</vt:lpstr>
      <vt:lpstr>koffiepauze</vt:lpstr>
      <vt:lpstr>Determinatio Magistralis</vt:lpstr>
      <vt:lpstr>PowerPoint Presentation</vt:lpstr>
      <vt:lpstr>  Slotwoord  Arie Van Hoe VBO corporatefinancelab.org </vt:lpstr>
      <vt:lpstr>receptie</vt:lpstr>
    </vt:vector>
  </TitlesOfParts>
  <Company>KU Leuven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disputatio  5 jaar corporatefinancelab.org</dc:title>
  <dc:creator>Joeri Vananroye</dc:creator>
  <cp:lastModifiedBy>Joeri Vananroye</cp:lastModifiedBy>
  <cp:revision>56</cp:revision>
  <dcterms:created xsi:type="dcterms:W3CDTF">2022-05-18T13:02:24Z</dcterms:created>
  <dcterms:modified xsi:type="dcterms:W3CDTF">2023-06-01T10:10:10Z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0x010100161DA0F3916E074EBD55F0BB14078294</vt:lpwstr>
  </property>
</Properties>
</file>