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3" r:id="rId3"/>
    <p:sldId id="258" r:id="rId4"/>
    <p:sldId id="261" r:id="rId5"/>
    <p:sldId id="262" r:id="rId6"/>
    <p:sldId id="265" r:id="rId7"/>
    <p:sldId id="259" r:id="rId8"/>
    <p:sldId id="266" r:id="rId9"/>
    <p:sldId id="267" r:id="rId10"/>
    <p:sldId id="268" r:id="rId11"/>
    <p:sldId id="260" r:id="rId12"/>
    <p:sldId id="269"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B10294-D647-483A-B255-1F7DE9A3776C}" v="26" dt="2024-11-18T07:49:23.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HOE Arie" userId="2e2b2dbe-1137-483e-9888-5d7345590fd9" providerId="ADAL" clId="{8EB10294-D647-483A-B255-1F7DE9A3776C}"/>
    <pc:docChg chg="custSel addSld modSld">
      <pc:chgData name="VAN HOE Arie" userId="2e2b2dbe-1137-483e-9888-5d7345590fd9" providerId="ADAL" clId="{8EB10294-D647-483A-B255-1F7DE9A3776C}" dt="2024-11-18T17:00:28.590" v="221" actId="478"/>
      <pc:docMkLst>
        <pc:docMk/>
      </pc:docMkLst>
      <pc:sldChg chg="modSp mod">
        <pc:chgData name="VAN HOE Arie" userId="2e2b2dbe-1137-483e-9888-5d7345590fd9" providerId="ADAL" clId="{8EB10294-D647-483A-B255-1F7DE9A3776C}" dt="2024-11-18T07:49:55.695" v="20" actId="123"/>
        <pc:sldMkLst>
          <pc:docMk/>
          <pc:sldMk cId="1032962490" sldId="258"/>
        </pc:sldMkLst>
        <pc:spChg chg="mod">
          <ac:chgData name="VAN HOE Arie" userId="2e2b2dbe-1137-483e-9888-5d7345590fd9" providerId="ADAL" clId="{8EB10294-D647-483A-B255-1F7DE9A3776C}" dt="2024-11-18T07:49:55.695" v="20" actId="123"/>
          <ac:spMkLst>
            <pc:docMk/>
            <pc:sldMk cId="1032962490" sldId="258"/>
            <ac:spMk id="3" creationId="{E7DB32EA-FF2D-B3C6-60FF-E80C25152824}"/>
          </ac:spMkLst>
        </pc:spChg>
      </pc:sldChg>
      <pc:sldChg chg="modSp mod">
        <pc:chgData name="VAN HOE Arie" userId="2e2b2dbe-1137-483e-9888-5d7345590fd9" providerId="ADAL" clId="{8EB10294-D647-483A-B255-1F7DE9A3776C}" dt="2024-11-18T07:53:21.073" v="74" actId="20577"/>
        <pc:sldMkLst>
          <pc:docMk/>
          <pc:sldMk cId="1808958242" sldId="260"/>
        </pc:sldMkLst>
        <pc:spChg chg="mod">
          <ac:chgData name="VAN HOE Arie" userId="2e2b2dbe-1137-483e-9888-5d7345590fd9" providerId="ADAL" clId="{8EB10294-D647-483A-B255-1F7DE9A3776C}" dt="2024-11-18T07:53:21.073" v="74" actId="20577"/>
          <ac:spMkLst>
            <pc:docMk/>
            <pc:sldMk cId="1808958242" sldId="260"/>
            <ac:spMk id="3" creationId="{B3281946-1E84-6FA7-66AE-9A298DC35EE7}"/>
          </ac:spMkLst>
        </pc:spChg>
      </pc:sldChg>
      <pc:sldChg chg="modSp mod">
        <pc:chgData name="VAN HOE Arie" userId="2e2b2dbe-1137-483e-9888-5d7345590fd9" providerId="ADAL" clId="{8EB10294-D647-483A-B255-1F7DE9A3776C}" dt="2024-11-18T07:49:47.482" v="18" actId="113"/>
        <pc:sldMkLst>
          <pc:docMk/>
          <pc:sldMk cId="696953244" sldId="261"/>
        </pc:sldMkLst>
        <pc:spChg chg="mod">
          <ac:chgData name="VAN HOE Arie" userId="2e2b2dbe-1137-483e-9888-5d7345590fd9" providerId="ADAL" clId="{8EB10294-D647-483A-B255-1F7DE9A3776C}" dt="2024-11-18T07:49:47.482" v="18" actId="113"/>
          <ac:spMkLst>
            <pc:docMk/>
            <pc:sldMk cId="696953244" sldId="261"/>
            <ac:spMk id="3" creationId="{7495A55D-DCAA-6DA9-0FCB-C2077C21B882}"/>
          </ac:spMkLst>
        </pc:spChg>
      </pc:sldChg>
      <pc:sldChg chg="modSp mod">
        <pc:chgData name="VAN HOE Arie" userId="2e2b2dbe-1137-483e-9888-5d7345590fd9" providerId="ADAL" clId="{8EB10294-D647-483A-B255-1F7DE9A3776C}" dt="2024-11-18T07:50:23.494" v="21" actId="113"/>
        <pc:sldMkLst>
          <pc:docMk/>
          <pc:sldMk cId="433792972" sldId="262"/>
        </pc:sldMkLst>
        <pc:spChg chg="mod">
          <ac:chgData name="VAN HOE Arie" userId="2e2b2dbe-1137-483e-9888-5d7345590fd9" providerId="ADAL" clId="{8EB10294-D647-483A-B255-1F7DE9A3776C}" dt="2024-11-18T07:50:23.494" v="21" actId="113"/>
          <ac:spMkLst>
            <pc:docMk/>
            <pc:sldMk cId="433792972" sldId="262"/>
            <ac:spMk id="3" creationId="{63FAA842-4244-E374-8095-668A218FA74B}"/>
          </ac:spMkLst>
        </pc:spChg>
      </pc:sldChg>
      <pc:sldChg chg="addSp delSp modSp mod">
        <pc:chgData name="VAN HOE Arie" userId="2e2b2dbe-1137-483e-9888-5d7345590fd9" providerId="ADAL" clId="{8EB10294-D647-483A-B255-1F7DE9A3776C}" dt="2024-11-18T17:00:28.590" v="221" actId="478"/>
        <pc:sldMkLst>
          <pc:docMk/>
          <pc:sldMk cId="2453327411" sldId="263"/>
        </pc:sldMkLst>
        <pc:spChg chg="mod">
          <ac:chgData name="VAN HOE Arie" userId="2e2b2dbe-1137-483e-9888-5d7345590fd9" providerId="ADAL" clId="{8EB10294-D647-483A-B255-1F7DE9A3776C}" dt="2024-11-18T07:49:11.095" v="17" actId="114"/>
          <ac:spMkLst>
            <pc:docMk/>
            <pc:sldMk cId="2453327411" sldId="263"/>
            <ac:spMk id="2" creationId="{D797F8A3-3D3E-B6F0-F491-38219A5CD150}"/>
          </ac:spMkLst>
        </pc:spChg>
        <pc:picChg chg="add del mod">
          <ac:chgData name="VAN HOE Arie" userId="2e2b2dbe-1137-483e-9888-5d7345590fd9" providerId="ADAL" clId="{8EB10294-D647-483A-B255-1F7DE9A3776C}" dt="2024-11-18T17:00:28.590" v="221" actId="478"/>
          <ac:picMkLst>
            <pc:docMk/>
            <pc:sldMk cId="2453327411" sldId="263"/>
            <ac:picMk id="4" creationId="{9136D4AC-E02B-3F9C-149F-59F5A4B7B559}"/>
          </ac:picMkLst>
        </pc:picChg>
        <pc:picChg chg="mod">
          <ac:chgData name="VAN HOE Arie" userId="2e2b2dbe-1137-483e-9888-5d7345590fd9" providerId="ADAL" clId="{8EB10294-D647-483A-B255-1F7DE9A3776C}" dt="2024-11-18T13:35:17.774" v="219" actId="1076"/>
          <ac:picMkLst>
            <pc:docMk/>
            <pc:sldMk cId="2453327411" sldId="263"/>
            <ac:picMk id="5" creationId="{A0906891-F5C5-0580-F7A2-AA4B2EE7D53C}"/>
          </ac:picMkLst>
        </pc:picChg>
        <pc:picChg chg="mod">
          <ac:chgData name="VAN HOE Arie" userId="2e2b2dbe-1137-483e-9888-5d7345590fd9" providerId="ADAL" clId="{8EB10294-D647-483A-B255-1F7DE9A3776C}" dt="2024-11-18T13:35:03.495" v="217" actId="14100"/>
          <ac:picMkLst>
            <pc:docMk/>
            <pc:sldMk cId="2453327411" sldId="263"/>
            <ac:picMk id="6" creationId="{378B0EF8-B06A-A73B-B622-ED3A81E83F29}"/>
          </ac:picMkLst>
        </pc:picChg>
      </pc:sldChg>
      <pc:sldChg chg="modSp mod">
        <pc:chgData name="VAN HOE Arie" userId="2e2b2dbe-1137-483e-9888-5d7345590fd9" providerId="ADAL" clId="{8EB10294-D647-483A-B255-1F7DE9A3776C}" dt="2024-11-18T07:50:49.397" v="25" actId="113"/>
        <pc:sldMkLst>
          <pc:docMk/>
          <pc:sldMk cId="1209560270" sldId="265"/>
        </pc:sldMkLst>
        <pc:spChg chg="mod">
          <ac:chgData name="VAN HOE Arie" userId="2e2b2dbe-1137-483e-9888-5d7345590fd9" providerId="ADAL" clId="{8EB10294-D647-483A-B255-1F7DE9A3776C}" dt="2024-11-18T07:50:49.397" v="25" actId="113"/>
          <ac:spMkLst>
            <pc:docMk/>
            <pc:sldMk cId="1209560270" sldId="265"/>
            <ac:spMk id="3" creationId="{D6299139-A447-1CAE-EAB6-6DE4DF1601FC}"/>
          </ac:spMkLst>
        </pc:spChg>
      </pc:sldChg>
      <pc:sldChg chg="modSp mod">
        <pc:chgData name="VAN HOE Arie" userId="2e2b2dbe-1137-483e-9888-5d7345590fd9" providerId="ADAL" clId="{8EB10294-D647-483A-B255-1F7DE9A3776C}" dt="2024-11-18T07:51:39.518" v="27" actId="13926"/>
        <pc:sldMkLst>
          <pc:docMk/>
          <pc:sldMk cId="2036174314" sldId="267"/>
        </pc:sldMkLst>
        <pc:spChg chg="mod">
          <ac:chgData name="VAN HOE Arie" userId="2e2b2dbe-1137-483e-9888-5d7345590fd9" providerId="ADAL" clId="{8EB10294-D647-483A-B255-1F7DE9A3776C}" dt="2024-11-18T07:51:39.518" v="27" actId="13926"/>
          <ac:spMkLst>
            <pc:docMk/>
            <pc:sldMk cId="2036174314" sldId="267"/>
            <ac:spMk id="3" creationId="{A64287A0-AF21-8645-1D18-1A0081F3E758}"/>
          </ac:spMkLst>
        </pc:spChg>
      </pc:sldChg>
      <pc:sldChg chg="modSp mod">
        <pc:chgData name="VAN HOE Arie" userId="2e2b2dbe-1137-483e-9888-5d7345590fd9" providerId="ADAL" clId="{8EB10294-D647-483A-B255-1F7DE9A3776C}" dt="2024-11-18T07:52:20.118" v="32" actId="113"/>
        <pc:sldMkLst>
          <pc:docMk/>
          <pc:sldMk cId="3557595556" sldId="268"/>
        </pc:sldMkLst>
        <pc:spChg chg="mod">
          <ac:chgData name="VAN HOE Arie" userId="2e2b2dbe-1137-483e-9888-5d7345590fd9" providerId="ADAL" clId="{8EB10294-D647-483A-B255-1F7DE9A3776C}" dt="2024-11-18T07:52:20.118" v="32" actId="113"/>
          <ac:spMkLst>
            <pc:docMk/>
            <pc:sldMk cId="3557595556" sldId="268"/>
            <ac:spMk id="3" creationId="{E2C6B662-A31D-D170-A82B-9A18E5E25628}"/>
          </ac:spMkLst>
        </pc:spChg>
      </pc:sldChg>
      <pc:sldChg chg="modSp new mod">
        <pc:chgData name="VAN HOE Arie" userId="2e2b2dbe-1137-483e-9888-5d7345590fd9" providerId="ADAL" clId="{8EB10294-D647-483A-B255-1F7DE9A3776C}" dt="2024-11-18T12:09:10.145" v="210" actId="123"/>
        <pc:sldMkLst>
          <pc:docMk/>
          <pc:sldMk cId="2342873561" sldId="269"/>
        </pc:sldMkLst>
        <pc:spChg chg="mod">
          <ac:chgData name="VAN HOE Arie" userId="2e2b2dbe-1137-483e-9888-5d7345590fd9" providerId="ADAL" clId="{8EB10294-D647-483A-B255-1F7DE9A3776C}" dt="2024-11-18T12:07:49.596" v="100" actId="20577"/>
          <ac:spMkLst>
            <pc:docMk/>
            <pc:sldMk cId="2342873561" sldId="269"/>
            <ac:spMk id="2" creationId="{AE2D018D-ED8E-B6F6-F6F8-F08707CB70B5}"/>
          </ac:spMkLst>
        </pc:spChg>
        <pc:spChg chg="mod">
          <ac:chgData name="VAN HOE Arie" userId="2e2b2dbe-1137-483e-9888-5d7345590fd9" providerId="ADAL" clId="{8EB10294-D647-483A-B255-1F7DE9A3776C}" dt="2024-11-18T12:09:10.145" v="210" actId="123"/>
          <ac:spMkLst>
            <pc:docMk/>
            <pc:sldMk cId="2342873561" sldId="269"/>
            <ac:spMk id="3" creationId="{7A95302F-0D09-0AEF-A3A4-82A2F72E769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163303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1597910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1064614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2389571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421491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107752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3217401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85675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1371515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3935312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‹nr.›</a:t>
            </a:fld>
            <a:endParaRPr lang="en-US"/>
          </a:p>
        </p:txBody>
      </p:sp>
    </p:spTree>
    <p:extLst>
      <p:ext uri="{BB962C8B-B14F-4D97-AF65-F5344CB8AC3E}">
        <p14:creationId xmlns:p14="http://schemas.microsoft.com/office/powerpoint/2010/main" val="2562260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11/18/2024</a:t>
            </a:fld>
            <a:endParaRPr lang="en-US"/>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‹nr.›</a:t>
            </a:fld>
            <a:endParaRPr lang="en-US"/>
          </a:p>
        </p:txBody>
      </p:sp>
    </p:spTree>
    <p:extLst>
      <p:ext uri="{BB962C8B-B14F-4D97-AF65-F5344CB8AC3E}">
        <p14:creationId xmlns:p14="http://schemas.microsoft.com/office/powerpoint/2010/main" val="142876453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ilieudefensie.nl/actueel/waarom-we-doorgaan-met-de-klimaatzaak-tegen-ing-3-reden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0668B51F-0397-D568-D929-A4F9A9CC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e zaak Shell: een eerste (collectieve) analyse – Corporate Finance Lab">
            <a:extLst>
              <a:ext uri="{FF2B5EF4-FFF2-40B4-BE49-F238E27FC236}">
                <a16:creationId xmlns:a16="http://schemas.microsoft.com/office/drawing/2014/main" id="{4D4A4DF6-C636-EBC3-895E-CD4FC74C2A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8" name="Freeform: Shape 1037">
            <a:extLst>
              <a:ext uri="{FF2B5EF4-FFF2-40B4-BE49-F238E27FC236}">
                <a16:creationId xmlns:a16="http://schemas.microsoft.com/office/drawing/2014/main" id="{50F200B6-228D-F4F2-C6FF-D4257EC20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H="1">
            <a:off x="4556932" y="3127849"/>
            <a:ext cx="7654355" cy="3796328"/>
          </a:xfrm>
          <a:custGeom>
            <a:avLst/>
            <a:gdLst>
              <a:gd name="connsiteX0" fmla="*/ 1835852 w 7654355"/>
              <a:gd name="connsiteY0" fmla="*/ 1549 h 3796328"/>
              <a:gd name="connsiteX1" fmla="*/ 20604 w 7654355"/>
              <a:gd name="connsiteY1" fmla="*/ 803783 h 3796328"/>
              <a:gd name="connsiteX2" fmla="*/ 0 w 7654355"/>
              <a:gd name="connsiteY2" fmla="*/ 826352 h 3796328"/>
              <a:gd name="connsiteX3" fmla="*/ 51841 w 7654355"/>
              <a:gd name="connsiteY3" fmla="*/ 3796328 h 3796328"/>
              <a:gd name="connsiteX4" fmla="*/ 7654355 w 7654355"/>
              <a:gd name="connsiteY4" fmla="*/ 3663625 h 3796328"/>
              <a:gd name="connsiteX5" fmla="*/ 3473222 w 7654355"/>
              <a:gd name="connsiteY5" fmla="*/ 499129 h 3796328"/>
              <a:gd name="connsiteX6" fmla="*/ 3417360 w 7654355"/>
              <a:gd name="connsiteY6" fmla="*/ 459014 h 3796328"/>
              <a:gd name="connsiteX7" fmla="*/ 1990462 w 7654355"/>
              <a:gd name="connsiteY7" fmla="*/ 763 h 3796328"/>
              <a:gd name="connsiteX8" fmla="*/ 1835852 w 7654355"/>
              <a:gd name="connsiteY8" fmla="*/ 1549 h 3796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54355" h="3796328">
                <a:moveTo>
                  <a:pt x="1835852" y="1549"/>
                </a:moveTo>
                <a:cubicBezTo>
                  <a:pt x="1166613" y="24353"/>
                  <a:pt x="510847" y="298769"/>
                  <a:pt x="20604" y="803783"/>
                </a:cubicBezTo>
                <a:lnTo>
                  <a:pt x="0" y="826352"/>
                </a:lnTo>
                <a:lnTo>
                  <a:pt x="51841" y="3796328"/>
                </a:lnTo>
                <a:lnTo>
                  <a:pt x="7654355" y="3663625"/>
                </a:lnTo>
                <a:lnTo>
                  <a:pt x="3473222" y="499129"/>
                </a:lnTo>
                <a:lnTo>
                  <a:pt x="3417360" y="459014"/>
                </a:lnTo>
                <a:cubicBezTo>
                  <a:pt x="2981578" y="162529"/>
                  <a:pt x="2485536" y="12600"/>
                  <a:pt x="1990462" y="763"/>
                </a:cubicBezTo>
                <a:cubicBezTo>
                  <a:pt x="1938891" y="-470"/>
                  <a:pt x="1887332" y="-206"/>
                  <a:pt x="1835852" y="1549"/>
                </a:cubicBezTo>
                <a:close/>
              </a:path>
            </a:pathLst>
          </a:custGeom>
          <a:gradFill>
            <a:gsLst>
              <a:gs pos="22000">
                <a:schemeClr val="bg2">
                  <a:alpha val="80000"/>
                </a:schemeClr>
              </a:gs>
              <a:gs pos="100000">
                <a:schemeClr val="accent1">
                  <a:lumMod val="60000"/>
                  <a:lumOff val="40000"/>
                  <a:alpha val="84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50DE6BDA-BA97-C76A-7D09-065FD64C013E}"/>
              </a:ext>
            </a:extLst>
          </p:cNvPr>
          <p:cNvSpPr>
            <a:spLocks noGrp="1"/>
          </p:cNvSpPr>
          <p:nvPr>
            <p:ph type="ctrTitle"/>
          </p:nvPr>
        </p:nvSpPr>
        <p:spPr>
          <a:xfrm>
            <a:off x="7128164" y="4906317"/>
            <a:ext cx="4224916" cy="1232744"/>
          </a:xfrm>
        </p:spPr>
        <p:txBody>
          <a:bodyPr anchor="ctr">
            <a:normAutofit/>
          </a:bodyPr>
          <a:lstStyle/>
          <a:p>
            <a:pPr algn="r"/>
            <a:r>
              <a:rPr lang="nl-BE" sz="1800" dirty="0"/>
              <a:t>Corporate Finance Lab en BCV-CDS </a:t>
            </a:r>
            <a:endParaRPr lang="fr-BE" sz="1800" dirty="0"/>
          </a:p>
        </p:txBody>
      </p:sp>
      <p:sp>
        <p:nvSpPr>
          <p:cNvPr id="3" name="Ondertitel 2">
            <a:extLst>
              <a:ext uri="{FF2B5EF4-FFF2-40B4-BE49-F238E27FC236}">
                <a16:creationId xmlns:a16="http://schemas.microsoft.com/office/drawing/2014/main" id="{D3A91A9D-55AA-F88A-CE71-0B9070D29C1A}"/>
              </a:ext>
            </a:extLst>
          </p:cNvPr>
          <p:cNvSpPr>
            <a:spLocks noGrp="1"/>
          </p:cNvSpPr>
          <p:nvPr>
            <p:ph type="subTitle" idx="1"/>
          </p:nvPr>
        </p:nvSpPr>
        <p:spPr>
          <a:xfrm>
            <a:off x="8210281" y="3847907"/>
            <a:ext cx="3129921" cy="1010882"/>
          </a:xfrm>
        </p:spPr>
        <p:txBody>
          <a:bodyPr anchor="b">
            <a:normAutofit/>
          </a:bodyPr>
          <a:lstStyle/>
          <a:p>
            <a:pPr algn="r"/>
            <a:r>
              <a:rPr lang="nl-BE" dirty="0"/>
              <a:t>18 november 2024</a:t>
            </a:r>
            <a:endParaRPr lang="fr-BE" dirty="0"/>
          </a:p>
        </p:txBody>
      </p:sp>
    </p:spTree>
    <p:extLst>
      <p:ext uri="{BB962C8B-B14F-4D97-AF65-F5344CB8AC3E}">
        <p14:creationId xmlns:p14="http://schemas.microsoft.com/office/powerpoint/2010/main" val="20510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6F9435-E138-5C7C-61E7-12CCB3055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97F8A3-3D3E-B6F0-F491-38219A5CD150}"/>
              </a:ext>
            </a:extLst>
          </p:cNvPr>
          <p:cNvSpPr>
            <a:spLocks noGrp="1"/>
          </p:cNvSpPr>
          <p:nvPr>
            <p:ph type="title"/>
          </p:nvPr>
        </p:nvSpPr>
        <p:spPr>
          <a:xfrm>
            <a:off x="1066800" y="1142999"/>
            <a:ext cx="4528391" cy="4453129"/>
          </a:xfrm>
        </p:spPr>
        <p:txBody>
          <a:bodyPr vert="horz" lIns="91440" tIns="45720" rIns="91440" bIns="45720" rtlCol="0" anchor="t">
            <a:noAutofit/>
          </a:bodyPr>
          <a:lstStyle/>
          <a:p>
            <a:r>
              <a:rPr lang="nl-NL" sz="1800" dirty="0"/>
              <a:t>Kan Shell verplicht worden haar CO2-emissies in 2030 met 45% te verminderen ten opzichte van het niveau van 2019?</a:t>
            </a:r>
            <a:br>
              <a:rPr lang="nl-NL" sz="1800" dirty="0"/>
            </a:br>
            <a:br>
              <a:rPr lang="nl-NL" sz="1800" dirty="0"/>
            </a:br>
            <a:r>
              <a:rPr lang="nl-NL" sz="1800" b="0" i="1" dirty="0"/>
              <a:t>Spoiler: </a:t>
            </a:r>
            <a:br>
              <a:rPr lang="nl-NL" sz="1800" dirty="0"/>
            </a:br>
            <a:br>
              <a:rPr lang="nl-NL" sz="1800" b="0" dirty="0"/>
            </a:br>
            <a:r>
              <a:rPr lang="nl-NL" sz="1800" b="0" dirty="0"/>
              <a:t>-  </a:t>
            </a:r>
            <a:r>
              <a:rPr lang="nl-NL" sz="1800" dirty="0"/>
              <a:t>Ja: </a:t>
            </a:r>
            <a:r>
              <a:rPr lang="nl-NL" sz="1800" b="0" dirty="0"/>
              <a:t>op Shell rust een verplichting om gevaarlijke klimaatverandering tegen te gaan.</a:t>
            </a:r>
            <a:br>
              <a:rPr lang="nl-NL" sz="1800" b="0" dirty="0"/>
            </a:br>
            <a:br>
              <a:rPr lang="nl-NL" sz="1800" b="0" dirty="0"/>
            </a:br>
            <a:r>
              <a:rPr lang="nl-NL" sz="1800" b="0" dirty="0"/>
              <a:t>- </a:t>
            </a:r>
            <a:r>
              <a:rPr lang="nl-NL" sz="1800" dirty="0"/>
              <a:t>Maar: </a:t>
            </a:r>
            <a:r>
              <a:rPr lang="nl-NL" sz="1800" b="0" dirty="0"/>
              <a:t>de burgerlijke rechter kan niet vaststellen dat Shell haar CO2-emissies met 45% (</a:t>
            </a:r>
            <a:r>
              <a:rPr lang="nl-NL" sz="1800" b="0" i="1" dirty="0"/>
              <a:t>of enig ander percentage</a:t>
            </a:r>
            <a:r>
              <a:rPr lang="nl-NL" sz="1800" b="0" dirty="0"/>
              <a:t>) moet verminderen.</a:t>
            </a:r>
            <a:endParaRPr lang="en-US" sz="1800" b="0" dirty="0"/>
          </a:p>
        </p:txBody>
      </p:sp>
      <p:pic>
        <p:nvPicPr>
          <p:cNvPr id="5" name="Tijdelijke aanduiding voor inhoud 4">
            <a:extLst>
              <a:ext uri="{FF2B5EF4-FFF2-40B4-BE49-F238E27FC236}">
                <a16:creationId xmlns:a16="http://schemas.microsoft.com/office/drawing/2014/main" id="{A0906891-F5C5-0580-F7A2-AA4B2EE7D53C}"/>
              </a:ext>
            </a:extLst>
          </p:cNvPr>
          <p:cNvPicPr>
            <a:picLocks noGrp="1" noChangeAspect="1"/>
          </p:cNvPicPr>
          <p:nvPr>
            <p:ph idx="1"/>
          </p:nvPr>
        </p:nvPicPr>
        <p:blipFill>
          <a:blip r:embed="rId2"/>
          <a:stretch>
            <a:fillRect/>
          </a:stretch>
        </p:blipFill>
        <p:spPr>
          <a:xfrm>
            <a:off x="5595191" y="2436875"/>
            <a:ext cx="5980694" cy="1851660"/>
          </a:xfrm>
          <a:prstGeom prst="rect">
            <a:avLst/>
          </a:prstGeom>
        </p:spPr>
      </p:pic>
      <p:pic>
        <p:nvPicPr>
          <p:cNvPr id="6" name="Afbeelding 5">
            <a:extLst>
              <a:ext uri="{FF2B5EF4-FFF2-40B4-BE49-F238E27FC236}">
                <a16:creationId xmlns:a16="http://schemas.microsoft.com/office/drawing/2014/main" id="{378B0EF8-B06A-A73B-B622-ED3A81E83F29}"/>
              </a:ext>
            </a:extLst>
          </p:cNvPr>
          <p:cNvPicPr>
            <a:picLocks noChangeAspect="1"/>
          </p:cNvPicPr>
          <p:nvPr/>
        </p:nvPicPr>
        <p:blipFill>
          <a:blip r:embed="rId3"/>
          <a:stretch>
            <a:fillRect/>
          </a:stretch>
        </p:blipFill>
        <p:spPr>
          <a:xfrm>
            <a:off x="5595191" y="941832"/>
            <a:ext cx="5980694" cy="1495043"/>
          </a:xfrm>
          <a:prstGeom prst="rect">
            <a:avLst/>
          </a:prstGeom>
        </p:spPr>
      </p:pic>
    </p:spTree>
    <p:extLst>
      <p:ext uri="{BB962C8B-B14F-4D97-AF65-F5344CB8AC3E}">
        <p14:creationId xmlns:p14="http://schemas.microsoft.com/office/powerpoint/2010/main" val="2453327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FE6D45-84C6-348C-FDEB-0844E3102865}"/>
              </a:ext>
            </a:extLst>
          </p:cNvPr>
          <p:cNvSpPr>
            <a:spLocks noGrp="1"/>
          </p:cNvSpPr>
          <p:nvPr>
            <p:ph type="title"/>
          </p:nvPr>
        </p:nvSpPr>
        <p:spPr/>
        <p:txBody>
          <a:bodyPr/>
          <a:lstStyle/>
          <a:p>
            <a:r>
              <a:rPr lang="nl-BE" dirty="0"/>
              <a:t>Punten voor Milieudefensie</a:t>
            </a:r>
            <a:endParaRPr lang="fr-BE" dirty="0"/>
          </a:p>
        </p:txBody>
      </p:sp>
      <p:sp>
        <p:nvSpPr>
          <p:cNvPr id="3" name="Tijdelijke aanduiding voor inhoud 2">
            <a:extLst>
              <a:ext uri="{FF2B5EF4-FFF2-40B4-BE49-F238E27FC236}">
                <a16:creationId xmlns:a16="http://schemas.microsoft.com/office/drawing/2014/main" id="{E7DB32EA-FF2D-B3C6-60FF-E80C25152824}"/>
              </a:ext>
            </a:extLst>
          </p:cNvPr>
          <p:cNvSpPr>
            <a:spLocks noGrp="1"/>
          </p:cNvSpPr>
          <p:nvPr>
            <p:ph idx="1"/>
          </p:nvPr>
        </p:nvSpPr>
        <p:spPr/>
        <p:txBody>
          <a:bodyPr>
            <a:normAutofit/>
          </a:bodyPr>
          <a:lstStyle/>
          <a:p>
            <a:pPr algn="just"/>
            <a:r>
              <a:rPr lang="nl-NL" dirty="0"/>
              <a:t>“</a:t>
            </a:r>
            <a:r>
              <a:rPr lang="nl-NL" b="1" dirty="0"/>
              <a:t>Uit het vorenstaande volgt dat er geen twijfel over kan bestaan dat de bescherming tegen gevaarlijke klimaatverandering een mensenrecht is</a:t>
            </a:r>
            <a:r>
              <a:rPr lang="nl-NL" dirty="0"/>
              <a:t>. Wereldwijd wordt erkend dat staten een verplichting hebben hun burgers te beschermen tegen de nadelige effecten van gevaarlijke klimaatverandering. Niet voor niets overweegt het EHRM: “</a:t>
            </a:r>
            <a:r>
              <a:rPr lang="nl-NL" i="1" dirty="0"/>
              <a:t>climate change is one of the most pressing issues of our times</a:t>
            </a:r>
            <a:r>
              <a:rPr lang="nl-NL" dirty="0"/>
              <a:t>”. </a:t>
            </a:r>
            <a:r>
              <a:rPr lang="nl-NL" b="1" dirty="0"/>
              <a:t>Het is in de eerste plaats aan wetgevers en regeringen om maatregelen te nemen om gevaarlijke klimaatverandering zoveel mogelijk te beperken</a:t>
            </a:r>
            <a:r>
              <a:rPr lang="nl-NL" dirty="0"/>
              <a:t>. </a:t>
            </a:r>
            <a:r>
              <a:rPr lang="nl-NL" dirty="0">
                <a:highlight>
                  <a:srgbClr val="00FF00"/>
                </a:highlight>
              </a:rPr>
              <a:t>Dat neemt niet weg dat ook op ondernemingen, waaronder dus Shell, een verantwoordelijkheid kan rusten om maatregelen te nemen om gevaarlijke klimaatverandering tegen te gaan</a:t>
            </a:r>
            <a:r>
              <a:rPr lang="nl-NL" dirty="0"/>
              <a:t>.” (7.17)</a:t>
            </a:r>
            <a:endParaRPr lang="fr-BE" dirty="0"/>
          </a:p>
        </p:txBody>
      </p:sp>
    </p:spTree>
    <p:extLst>
      <p:ext uri="{BB962C8B-B14F-4D97-AF65-F5344CB8AC3E}">
        <p14:creationId xmlns:p14="http://schemas.microsoft.com/office/powerpoint/2010/main" val="1032962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725EF0-107B-5691-F324-6E5A2B78AC10}"/>
              </a:ext>
            </a:extLst>
          </p:cNvPr>
          <p:cNvSpPr>
            <a:spLocks noGrp="1"/>
          </p:cNvSpPr>
          <p:nvPr>
            <p:ph type="title"/>
          </p:nvPr>
        </p:nvSpPr>
        <p:spPr/>
        <p:txBody>
          <a:bodyPr/>
          <a:lstStyle/>
          <a:p>
            <a:r>
              <a:rPr lang="fr-BE" dirty="0" err="1"/>
              <a:t>Punten</a:t>
            </a:r>
            <a:r>
              <a:rPr lang="fr-BE" dirty="0"/>
              <a:t> voor </a:t>
            </a:r>
            <a:r>
              <a:rPr lang="fr-BE" dirty="0" err="1"/>
              <a:t>Milieudefensie</a:t>
            </a:r>
            <a:endParaRPr lang="fr-BE" dirty="0"/>
          </a:p>
        </p:txBody>
      </p:sp>
      <p:sp>
        <p:nvSpPr>
          <p:cNvPr id="3" name="Tijdelijke aanduiding voor inhoud 2">
            <a:extLst>
              <a:ext uri="{FF2B5EF4-FFF2-40B4-BE49-F238E27FC236}">
                <a16:creationId xmlns:a16="http://schemas.microsoft.com/office/drawing/2014/main" id="{7495A55D-DCAA-6DA9-0FCB-C2077C21B882}"/>
              </a:ext>
            </a:extLst>
          </p:cNvPr>
          <p:cNvSpPr>
            <a:spLocks noGrp="1"/>
          </p:cNvSpPr>
          <p:nvPr>
            <p:ph idx="1"/>
          </p:nvPr>
        </p:nvSpPr>
        <p:spPr/>
        <p:txBody>
          <a:bodyPr/>
          <a:lstStyle/>
          <a:p>
            <a:pPr algn="just"/>
            <a:r>
              <a:rPr lang="nl-NL" dirty="0"/>
              <a:t>“Samenvattend is het hof van oordeel dat er op </a:t>
            </a:r>
            <a:r>
              <a:rPr lang="nl-NL" dirty="0">
                <a:highlight>
                  <a:srgbClr val="00FF00"/>
                </a:highlight>
              </a:rPr>
              <a:t>ondernemingen als Shell</a:t>
            </a:r>
            <a:r>
              <a:rPr lang="nl-NL" dirty="0"/>
              <a:t>, </a:t>
            </a:r>
            <a:r>
              <a:rPr lang="nl-NL" b="1" dirty="0"/>
              <a:t>die belangrijk bijdragen aan het klimaatprobleem en het in hun macht hebben aan de bestrijding daarvan een bijdrage te leveren</a:t>
            </a:r>
            <a:r>
              <a:rPr lang="nl-NL" dirty="0"/>
              <a:t>, </a:t>
            </a:r>
            <a:r>
              <a:rPr lang="nl-NL" dirty="0">
                <a:highlight>
                  <a:srgbClr val="00FF00"/>
                </a:highlight>
              </a:rPr>
              <a:t>een verplichting rust om CO2-emissies te beperken</a:t>
            </a:r>
            <a:r>
              <a:rPr lang="nl-NL" dirty="0"/>
              <a:t> teneinde gevaarlijke klimaatverandering tegen te gaan, </a:t>
            </a:r>
            <a:r>
              <a:rPr lang="nl-NL" b="1" i="1" dirty="0"/>
              <a:t>ook als die verplichting niet uitdrukkelijk in (publiekrechtelijke) regelgeving is neergelegd van de landen waarin de onderneming opereert</a:t>
            </a:r>
            <a:r>
              <a:rPr lang="nl-NL" dirty="0"/>
              <a:t>. Ondernemingen als Shell, hebben daarmee een </a:t>
            </a:r>
            <a:r>
              <a:rPr lang="nl-NL" b="1" dirty="0"/>
              <a:t>eigen verantwoordelijkheid </a:t>
            </a:r>
            <a:r>
              <a:rPr lang="nl-NL" dirty="0"/>
              <a:t>bij het behalen van de doelstellingen van de Overeenkomst van Parijs.” (7.27)</a:t>
            </a:r>
            <a:endParaRPr lang="fr-BE" dirty="0"/>
          </a:p>
        </p:txBody>
      </p:sp>
    </p:spTree>
    <p:extLst>
      <p:ext uri="{BB962C8B-B14F-4D97-AF65-F5344CB8AC3E}">
        <p14:creationId xmlns:p14="http://schemas.microsoft.com/office/powerpoint/2010/main" val="696953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96ECA-5A94-8F68-5D80-7E1B9266A320}"/>
              </a:ext>
            </a:extLst>
          </p:cNvPr>
          <p:cNvSpPr>
            <a:spLocks noGrp="1"/>
          </p:cNvSpPr>
          <p:nvPr>
            <p:ph type="title"/>
          </p:nvPr>
        </p:nvSpPr>
        <p:spPr/>
        <p:txBody>
          <a:bodyPr/>
          <a:lstStyle/>
          <a:p>
            <a:r>
              <a:rPr lang="nl-BE" dirty="0"/>
              <a:t>Punten voor Milieudefensie</a:t>
            </a:r>
            <a:endParaRPr lang="fr-BE" dirty="0"/>
          </a:p>
        </p:txBody>
      </p:sp>
      <p:sp>
        <p:nvSpPr>
          <p:cNvPr id="3" name="Tijdelijke aanduiding voor inhoud 2">
            <a:extLst>
              <a:ext uri="{FF2B5EF4-FFF2-40B4-BE49-F238E27FC236}">
                <a16:creationId xmlns:a16="http://schemas.microsoft.com/office/drawing/2014/main" id="{63FAA842-4244-E374-8095-668A218FA74B}"/>
              </a:ext>
            </a:extLst>
          </p:cNvPr>
          <p:cNvSpPr>
            <a:spLocks noGrp="1"/>
          </p:cNvSpPr>
          <p:nvPr>
            <p:ph idx="1"/>
          </p:nvPr>
        </p:nvSpPr>
        <p:spPr/>
        <p:txBody>
          <a:bodyPr/>
          <a:lstStyle/>
          <a:p>
            <a:pPr algn="just"/>
            <a:r>
              <a:rPr lang="nl-NL" dirty="0"/>
              <a:t>Volgens Shell behoren beslissingen over het reduceren van CO2-emissies tot het domein van de wetgever en niet tot het domein van de civiele rechter. Klimaatverandering en energietransitie vragen om een afweging van belangen die alleen de wetgever kan maken. (…). </a:t>
            </a:r>
            <a:r>
              <a:rPr lang="nl-NL" b="1" dirty="0"/>
              <a:t>Het hof volgt Shell en M&amp;M niet in dit principiële standpunt</a:t>
            </a:r>
            <a:r>
              <a:rPr lang="nl-NL" dirty="0"/>
              <a:t>.” (7.52 - 7.53)</a:t>
            </a:r>
          </a:p>
          <a:p>
            <a:pPr algn="just"/>
            <a:r>
              <a:rPr lang="nl-NL" dirty="0"/>
              <a:t>“Verplichtingen die voortvloeien uit bestaande regelgeving [ETS, CSRD, CSDDD, …] </a:t>
            </a:r>
            <a:r>
              <a:rPr lang="nl-NL" b="1" dirty="0"/>
              <a:t>staan op zichzelf dus niet in de weg</a:t>
            </a:r>
            <a:r>
              <a:rPr lang="nl-NL" dirty="0"/>
              <a:t> aan </a:t>
            </a:r>
            <a:r>
              <a:rPr lang="nl-NL" dirty="0">
                <a:highlight>
                  <a:srgbClr val="00FF00"/>
                </a:highlight>
              </a:rPr>
              <a:t>een op de maatschappelijke zorgvuldigheid gebaseerde zorgplicht van </a:t>
            </a:r>
            <a:r>
              <a:rPr lang="nl-NL" b="1" dirty="0">
                <a:highlight>
                  <a:srgbClr val="00FF00"/>
                </a:highlight>
              </a:rPr>
              <a:t>individuele</a:t>
            </a:r>
            <a:r>
              <a:rPr lang="nl-NL" dirty="0">
                <a:highlight>
                  <a:srgbClr val="00FF00"/>
                </a:highlight>
              </a:rPr>
              <a:t> bedrijven om hun CO2-emissies te verminderen</a:t>
            </a:r>
            <a:r>
              <a:rPr lang="nl-NL" dirty="0"/>
              <a:t>.” (7.53)</a:t>
            </a:r>
            <a:endParaRPr lang="fr-BE" dirty="0"/>
          </a:p>
        </p:txBody>
      </p:sp>
    </p:spTree>
    <p:extLst>
      <p:ext uri="{BB962C8B-B14F-4D97-AF65-F5344CB8AC3E}">
        <p14:creationId xmlns:p14="http://schemas.microsoft.com/office/powerpoint/2010/main" val="433792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F9DC3F-BA35-1981-3CFC-231C5619ADC1}"/>
              </a:ext>
            </a:extLst>
          </p:cNvPr>
          <p:cNvSpPr>
            <a:spLocks noGrp="1"/>
          </p:cNvSpPr>
          <p:nvPr>
            <p:ph type="title"/>
          </p:nvPr>
        </p:nvSpPr>
        <p:spPr/>
        <p:txBody>
          <a:bodyPr/>
          <a:lstStyle/>
          <a:p>
            <a:r>
              <a:rPr lang="nl-BE" dirty="0"/>
              <a:t>Tussenstand</a:t>
            </a:r>
            <a:endParaRPr lang="fr-BE" dirty="0"/>
          </a:p>
        </p:txBody>
      </p:sp>
      <p:sp>
        <p:nvSpPr>
          <p:cNvPr id="3" name="Tijdelijke aanduiding voor inhoud 2">
            <a:extLst>
              <a:ext uri="{FF2B5EF4-FFF2-40B4-BE49-F238E27FC236}">
                <a16:creationId xmlns:a16="http://schemas.microsoft.com/office/drawing/2014/main" id="{D6299139-A447-1CAE-EAB6-6DE4DF1601FC}"/>
              </a:ext>
            </a:extLst>
          </p:cNvPr>
          <p:cNvSpPr>
            <a:spLocks noGrp="1"/>
          </p:cNvSpPr>
          <p:nvPr>
            <p:ph idx="1"/>
          </p:nvPr>
        </p:nvSpPr>
        <p:spPr/>
        <p:txBody>
          <a:bodyPr>
            <a:normAutofit fontScale="92500" lnSpcReduction="20000"/>
          </a:bodyPr>
          <a:lstStyle/>
          <a:p>
            <a:pPr algn="just"/>
            <a:r>
              <a:rPr lang="nl-NL" dirty="0">
                <a:latin typeface="+mj-lt"/>
              </a:rPr>
              <a:t>“Uit de besproken instrumenten volgt dat de </a:t>
            </a:r>
            <a:r>
              <a:rPr lang="nl-NL" b="1" dirty="0">
                <a:latin typeface="+mj-lt"/>
              </a:rPr>
              <a:t>maatschappelijke zorgvuldigheid </a:t>
            </a:r>
            <a:r>
              <a:rPr lang="nl-NL" dirty="0">
                <a:latin typeface="+mj-lt"/>
              </a:rPr>
              <a:t>meebrengt dat ook op ondernemingen een </a:t>
            </a:r>
            <a:r>
              <a:rPr lang="nl-NL" b="1" dirty="0">
                <a:latin typeface="+mj-lt"/>
              </a:rPr>
              <a:t>verplichting</a:t>
            </a:r>
            <a:r>
              <a:rPr lang="nl-NL" dirty="0">
                <a:latin typeface="+mj-lt"/>
              </a:rPr>
              <a:t> rust om een bijdrage te leveren aan het tegengaan van gevaarlijke klimaatverandering. </a:t>
            </a:r>
            <a:r>
              <a:rPr lang="nl-NL" b="1" dirty="0">
                <a:latin typeface="+mj-lt"/>
              </a:rPr>
              <a:t>Van Shell kan meer worden verwacht dan van de meeste andere ondernemingen</a:t>
            </a:r>
            <a:r>
              <a:rPr lang="nl-NL" dirty="0">
                <a:latin typeface="+mj-lt"/>
              </a:rPr>
              <a:t>, aangezien Shell al meer dan honderd jaar een belangrijke speler is op de markt van fossiele brandstoffen en zij op die markt ook nu een prominente positie inneemt.” (7.55)</a:t>
            </a:r>
          </a:p>
          <a:p>
            <a:pPr marL="0" indent="0" algn="just">
              <a:buNone/>
            </a:pPr>
            <a:r>
              <a:rPr lang="nl-NL" i="1" dirty="0">
                <a:highlight>
                  <a:srgbClr val="FF0000"/>
                </a:highlight>
                <a:latin typeface="+mj-lt"/>
              </a:rPr>
              <a:t>Kentering in het arrest</a:t>
            </a:r>
          </a:p>
          <a:p>
            <a:pPr algn="just"/>
            <a:r>
              <a:rPr lang="nl-NL" b="0" i="0" dirty="0">
                <a:solidFill>
                  <a:srgbClr val="000000"/>
                </a:solidFill>
                <a:effectLst/>
                <a:latin typeface="+mj-lt"/>
              </a:rPr>
              <a:t>“Naast de naleving van deze maatregelen hebben ondernemingen een maatschappelijke zorgvuldigheidsplicht om hun uitstoot te reduceren. </a:t>
            </a:r>
            <a:r>
              <a:rPr lang="nl-NL" b="1" i="0" dirty="0">
                <a:solidFill>
                  <a:srgbClr val="000000"/>
                </a:solidFill>
                <a:effectLst/>
                <a:latin typeface="+mj-lt"/>
              </a:rPr>
              <a:t>Uit een dergelijke ‘algemene’ verplichting vloeit echter niet zonder meer voort dat de vordering van Milieudefensie c.s. om de uitstoot met 45% te reduceren, toewijsbaar is.</a:t>
            </a:r>
            <a:r>
              <a:rPr lang="nl-NL" b="0" i="0" dirty="0">
                <a:solidFill>
                  <a:srgbClr val="000000"/>
                </a:solidFill>
                <a:effectLst/>
                <a:latin typeface="+mj-lt"/>
              </a:rPr>
              <a:t>” (7.57)</a:t>
            </a:r>
          </a:p>
          <a:p>
            <a:pPr algn="just"/>
            <a:endParaRPr lang="fr-BE" dirty="0">
              <a:latin typeface="+mj-lt"/>
            </a:endParaRPr>
          </a:p>
        </p:txBody>
      </p:sp>
    </p:spTree>
    <p:extLst>
      <p:ext uri="{BB962C8B-B14F-4D97-AF65-F5344CB8AC3E}">
        <p14:creationId xmlns:p14="http://schemas.microsoft.com/office/powerpoint/2010/main" val="1209560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6B5BE-5060-6E65-D6C1-458208984621}"/>
              </a:ext>
            </a:extLst>
          </p:cNvPr>
          <p:cNvSpPr>
            <a:spLocks noGrp="1"/>
          </p:cNvSpPr>
          <p:nvPr>
            <p:ph type="title"/>
          </p:nvPr>
        </p:nvSpPr>
        <p:spPr/>
        <p:txBody>
          <a:bodyPr/>
          <a:lstStyle/>
          <a:p>
            <a:r>
              <a:rPr lang="nl-BE" dirty="0"/>
              <a:t>Punten voor Shell</a:t>
            </a:r>
            <a:endParaRPr lang="fr-BE" dirty="0"/>
          </a:p>
        </p:txBody>
      </p:sp>
      <p:sp>
        <p:nvSpPr>
          <p:cNvPr id="3" name="Tijdelijke aanduiding voor inhoud 2">
            <a:extLst>
              <a:ext uri="{FF2B5EF4-FFF2-40B4-BE49-F238E27FC236}">
                <a16:creationId xmlns:a16="http://schemas.microsoft.com/office/drawing/2014/main" id="{7790B3E0-03D8-02C6-ED3A-139E9D376B08}"/>
              </a:ext>
            </a:extLst>
          </p:cNvPr>
          <p:cNvSpPr>
            <a:spLocks noGrp="1"/>
          </p:cNvSpPr>
          <p:nvPr>
            <p:ph idx="1"/>
          </p:nvPr>
        </p:nvSpPr>
        <p:spPr/>
        <p:txBody>
          <a:bodyPr/>
          <a:lstStyle/>
          <a:p>
            <a:r>
              <a:rPr lang="nl-BE" b="1" dirty="0"/>
              <a:t>Scope 1 en scope 2</a:t>
            </a:r>
          </a:p>
          <a:p>
            <a:pPr lvl="1"/>
            <a:r>
              <a:rPr lang="nl-NL" dirty="0"/>
              <a:t>“Voor toewijzing van een </a:t>
            </a:r>
            <a:r>
              <a:rPr lang="nl-NL" dirty="0">
                <a:highlight>
                  <a:srgbClr val="FF0000"/>
                </a:highlight>
              </a:rPr>
              <a:t>bevel</a:t>
            </a:r>
            <a:r>
              <a:rPr lang="nl-NL" dirty="0"/>
              <a:t> dat strekt tot het </a:t>
            </a:r>
            <a:r>
              <a:rPr lang="nl-NL" dirty="0">
                <a:highlight>
                  <a:srgbClr val="FF0000"/>
                </a:highlight>
              </a:rPr>
              <a:t>voorkomen</a:t>
            </a:r>
            <a:r>
              <a:rPr lang="nl-NL" dirty="0"/>
              <a:t> van een </a:t>
            </a:r>
            <a:r>
              <a:rPr lang="nl-NL" dirty="0">
                <a:highlight>
                  <a:srgbClr val="FF0000"/>
                </a:highlight>
              </a:rPr>
              <a:t>toekomstige normschending</a:t>
            </a:r>
            <a:r>
              <a:rPr lang="nl-NL" dirty="0"/>
              <a:t> is vereist dat er sprake is van een </a:t>
            </a:r>
            <a:r>
              <a:rPr lang="nl-NL" dirty="0">
                <a:highlight>
                  <a:srgbClr val="FF0000"/>
                </a:highlight>
              </a:rPr>
              <a:t>dreigende schending van een rechtsplicht</a:t>
            </a:r>
            <a:r>
              <a:rPr lang="nl-NL" dirty="0"/>
              <a:t>” (7.64)</a:t>
            </a:r>
          </a:p>
          <a:p>
            <a:pPr lvl="2"/>
            <a:r>
              <a:rPr lang="nl-NL" b="0" i="0" dirty="0">
                <a:solidFill>
                  <a:srgbClr val="000000"/>
                </a:solidFill>
                <a:effectLst/>
              </a:rPr>
              <a:t>“Met betrekking tot de scope 1 en 2 emissies brengt Shell, als gezegd, daar onder meer tegen in dat zij zich ten doel heeft gesteld deze emissies eind 2030 terug te brengen met 50% ten opzichte van 2016” (7.64)</a:t>
            </a:r>
          </a:p>
          <a:p>
            <a:pPr lvl="2"/>
            <a:r>
              <a:rPr lang="nl-NL" dirty="0"/>
              <a:t>Shell heeft zich gecommitteerd aan deze doelstelling in haar business plan, in documenten ingediend bij de </a:t>
            </a:r>
            <a:r>
              <a:rPr lang="nl-NL" dirty="0" err="1"/>
              <a:t>Securities</a:t>
            </a:r>
            <a:r>
              <a:rPr lang="nl-NL" dirty="0"/>
              <a:t> </a:t>
            </a:r>
            <a:r>
              <a:rPr lang="nl-NL" dirty="0" err="1"/>
              <a:t>and</a:t>
            </a:r>
            <a:r>
              <a:rPr lang="nl-NL" dirty="0"/>
              <a:t> Exchange </a:t>
            </a:r>
            <a:r>
              <a:rPr lang="nl-NL" dirty="0" err="1"/>
              <a:t>Commission</a:t>
            </a:r>
            <a:r>
              <a:rPr lang="nl-NL" dirty="0"/>
              <a:t> (SEC) en op de </a:t>
            </a:r>
            <a:r>
              <a:rPr lang="nl-NL" dirty="0" err="1"/>
              <a:t>Capital</a:t>
            </a:r>
            <a:r>
              <a:rPr lang="nl-NL" dirty="0"/>
              <a:t> Markets Day in juni 2023. (…). Het enkele feit dat Shell eerder doelstellingen heeft afgezwakt, kan die vaststelling in ieder geval niet rechtvaardigen.” (7.65)</a:t>
            </a:r>
          </a:p>
          <a:p>
            <a:pPr lvl="2"/>
            <a:endParaRPr lang="fr-BE" dirty="0"/>
          </a:p>
        </p:txBody>
      </p:sp>
    </p:spTree>
    <p:extLst>
      <p:ext uri="{BB962C8B-B14F-4D97-AF65-F5344CB8AC3E}">
        <p14:creationId xmlns:p14="http://schemas.microsoft.com/office/powerpoint/2010/main" val="433645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1E9217-E426-1747-C79A-FC2F0068DC1B}"/>
              </a:ext>
            </a:extLst>
          </p:cNvPr>
          <p:cNvSpPr>
            <a:spLocks noGrp="1"/>
          </p:cNvSpPr>
          <p:nvPr>
            <p:ph type="title"/>
          </p:nvPr>
        </p:nvSpPr>
        <p:spPr/>
        <p:txBody>
          <a:bodyPr/>
          <a:lstStyle/>
          <a:p>
            <a:r>
              <a:rPr lang="nl-BE" dirty="0"/>
              <a:t>Punten voor Shell: wat met scope 3 (95%)</a:t>
            </a:r>
            <a:endParaRPr lang="fr-BE" dirty="0"/>
          </a:p>
        </p:txBody>
      </p:sp>
      <p:sp>
        <p:nvSpPr>
          <p:cNvPr id="3" name="Tijdelijke aanduiding voor inhoud 2">
            <a:extLst>
              <a:ext uri="{FF2B5EF4-FFF2-40B4-BE49-F238E27FC236}">
                <a16:creationId xmlns:a16="http://schemas.microsoft.com/office/drawing/2014/main" id="{C45B390D-06B6-E8DC-3A90-F3AF94C5AC44}"/>
              </a:ext>
            </a:extLst>
          </p:cNvPr>
          <p:cNvSpPr>
            <a:spLocks noGrp="1"/>
          </p:cNvSpPr>
          <p:nvPr>
            <p:ph idx="1"/>
          </p:nvPr>
        </p:nvSpPr>
        <p:spPr/>
        <p:txBody>
          <a:bodyPr/>
          <a:lstStyle/>
          <a:p>
            <a:r>
              <a:rPr lang="nl-NL" dirty="0"/>
              <a:t>“Bij beoordeling van deze stellingen neemt het hof, net als de rechtbank (…) tot </a:t>
            </a:r>
            <a:r>
              <a:rPr lang="nl-NL" b="1" dirty="0"/>
              <a:t>uitgangspunt</a:t>
            </a:r>
            <a:r>
              <a:rPr lang="nl-NL" dirty="0"/>
              <a:t> dat er een </a:t>
            </a:r>
            <a:r>
              <a:rPr lang="nl-NL" b="1" dirty="0"/>
              <a:t>breed gedragen consensus </a:t>
            </a:r>
            <a:r>
              <a:rPr lang="nl-NL" dirty="0"/>
              <a:t>bestaat dat, om de opwarming van de aarde te beperken tot 1,5 °C, moet worden gekozen voor reductiepaden waarin de CO2-emissies eind 2030 met netto 45% zijn teruggebracht ten opzichte van in ieder geval 2019 en in 2050 met 100%. </a:t>
            </a:r>
            <a:r>
              <a:rPr lang="nl-NL" b="1" dirty="0"/>
              <a:t>Bij deze reductiepaden gaat het echter om een wereldwijde reductie, die per saldo op 45% uitkomt.</a:t>
            </a:r>
            <a:r>
              <a:rPr lang="nl-NL" dirty="0"/>
              <a:t>” (7.73)</a:t>
            </a:r>
          </a:p>
          <a:p>
            <a:r>
              <a:rPr lang="nl-NL" dirty="0"/>
              <a:t>“</a:t>
            </a:r>
            <a:r>
              <a:rPr lang="nl-NL" dirty="0">
                <a:highlight>
                  <a:srgbClr val="FF0000"/>
                </a:highlight>
              </a:rPr>
              <a:t>het toepassen van de algemene norm op Shell van 45% reductie </a:t>
            </a:r>
            <a:r>
              <a:rPr lang="nl-NL" dirty="0"/>
              <a:t>per eind 2030 (of 35% of 25% in de subsidiaire en meer subsidiaire vorderingen) </a:t>
            </a:r>
            <a:r>
              <a:rPr lang="nl-NL" dirty="0">
                <a:highlight>
                  <a:srgbClr val="FF0000"/>
                </a:highlight>
              </a:rPr>
              <a:t>niet voldoende fijnmazig is</a:t>
            </a:r>
            <a:r>
              <a:rPr lang="nl-NL" dirty="0"/>
              <a:t>. De norm is daarvoor ook niet bedoeld.” (7.75)</a:t>
            </a:r>
          </a:p>
          <a:p>
            <a:endParaRPr lang="fr-BE" dirty="0"/>
          </a:p>
        </p:txBody>
      </p:sp>
    </p:spTree>
    <p:extLst>
      <p:ext uri="{BB962C8B-B14F-4D97-AF65-F5344CB8AC3E}">
        <p14:creationId xmlns:p14="http://schemas.microsoft.com/office/powerpoint/2010/main" val="2074392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19DED9-9A6E-FDA1-7F52-F4351C496BCF}"/>
              </a:ext>
            </a:extLst>
          </p:cNvPr>
          <p:cNvSpPr>
            <a:spLocks noGrp="1"/>
          </p:cNvSpPr>
          <p:nvPr>
            <p:ph type="title"/>
          </p:nvPr>
        </p:nvSpPr>
        <p:spPr/>
        <p:txBody>
          <a:bodyPr/>
          <a:lstStyle/>
          <a:p>
            <a:r>
              <a:rPr lang="nl-BE" dirty="0"/>
              <a:t>Punten voor Shell: wat met scope 3 (95%)</a:t>
            </a:r>
            <a:endParaRPr lang="fr-BE" dirty="0"/>
          </a:p>
        </p:txBody>
      </p:sp>
      <p:sp>
        <p:nvSpPr>
          <p:cNvPr id="3" name="Tijdelijke aanduiding voor inhoud 2">
            <a:extLst>
              <a:ext uri="{FF2B5EF4-FFF2-40B4-BE49-F238E27FC236}">
                <a16:creationId xmlns:a16="http://schemas.microsoft.com/office/drawing/2014/main" id="{A64287A0-AF21-8645-1D18-1A0081F3E758}"/>
              </a:ext>
            </a:extLst>
          </p:cNvPr>
          <p:cNvSpPr>
            <a:spLocks noGrp="1"/>
          </p:cNvSpPr>
          <p:nvPr>
            <p:ph idx="1"/>
          </p:nvPr>
        </p:nvSpPr>
        <p:spPr/>
        <p:txBody>
          <a:bodyPr/>
          <a:lstStyle/>
          <a:p>
            <a:r>
              <a:rPr lang="nl-NL" dirty="0"/>
              <a:t>“Het hof heeft het feit dat Shell een grote speler is meegewogen bij de beslissing </a:t>
            </a:r>
            <a:r>
              <a:rPr lang="nl-NL" b="1" i="1" dirty="0"/>
              <a:t>dat</a:t>
            </a:r>
            <a:r>
              <a:rPr lang="nl-NL" dirty="0"/>
              <a:t> er voor Shell een rechtsplicht bestaat om haar emissies te reduceren. Gelet echter op het gegeven dat er verschillende reductiepaden zijn voor verschillende sectoren in verschillende landen, </a:t>
            </a:r>
            <a:r>
              <a:rPr lang="nl-NL" b="1" dirty="0"/>
              <a:t>brengt dit gegeven niet mee dat Shell gehouden kan worden aan het gemiddelde mondiale reductiepercentage</a:t>
            </a:r>
            <a:r>
              <a:rPr lang="nl-NL" dirty="0"/>
              <a:t>.” (7.81)</a:t>
            </a:r>
          </a:p>
          <a:p>
            <a:r>
              <a:rPr lang="nl-NL" dirty="0"/>
              <a:t>“Hoe zeer dus ook van Shell kan worden verlangd het hare bij te dragen aan het tegengaan van gevaarlijke klimaatverandering, </a:t>
            </a:r>
            <a:r>
              <a:rPr lang="nl-NL" dirty="0">
                <a:highlight>
                  <a:srgbClr val="FF0000"/>
                </a:highlight>
              </a:rPr>
              <a:t>de beschikbare cijfers geven het hof onvoldoende houvast om Shell te verplichten haar CO2-uitstoot in 2030 met een bepaald percentage te reduceren</a:t>
            </a:r>
            <a:r>
              <a:rPr lang="nl-NL" dirty="0"/>
              <a:t>” (7.96)</a:t>
            </a:r>
            <a:endParaRPr lang="fr-BE" dirty="0"/>
          </a:p>
        </p:txBody>
      </p:sp>
    </p:spTree>
    <p:extLst>
      <p:ext uri="{BB962C8B-B14F-4D97-AF65-F5344CB8AC3E}">
        <p14:creationId xmlns:p14="http://schemas.microsoft.com/office/powerpoint/2010/main" val="203617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C79B64-8B81-22F3-17EA-DE171D07B177}"/>
              </a:ext>
            </a:extLst>
          </p:cNvPr>
          <p:cNvSpPr>
            <a:spLocks noGrp="1"/>
          </p:cNvSpPr>
          <p:nvPr>
            <p:ph type="title"/>
          </p:nvPr>
        </p:nvSpPr>
        <p:spPr/>
        <p:txBody>
          <a:bodyPr/>
          <a:lstStyle/>
          <a:p>
            <a:r>
              <a:rPr lang="nl-BE" dirty="0"/>
              <a:t>Punten voor Shell: wat met scope 3 (95%)</a:t>
            </a:r>
            <a:endParaRPr lang="fr-BE" dirty="0"/>
          </a:p>
        </p:txBody>
      </p:sp>
      <p:sp>
        <p:nvSpPr>
          <p:cNvPr id="3" name="Tijdelijke aanduiding voor inhoud 2">
            <a:extLst>
              <a:ext uri="{FF2B5EF4-FFF2-40B4-BE49-F238E27FC236}">
                <a16:creationId xmlns:a16="http://schemas.microsoft.com/office/drawing/2014/main" id="{E2C6B662-A31D-D170-A82B-9A18E5E25628}"/>
              </a:ext>
            </a:extLst>
          </p:cNvPr>
          <p:cNvSpPr>
            <a:spLocks noGrp="1"/>
          </p:cNvSpPr>
          <p:nvPr>
            <p:ph idx="1"/>
          </p:nvPr>
        </p:nvSpPr>
        <p:spPr/>
        <p:txBody>
          <a:bodyPr>
            <a:normAutofit fontScale="92500" lnSpcReduction="20000"/>
          </a:bodyPr>
          <a:lstStyle/>
          <a:p>
            <a:pPr algn="just"/>
            <a:r>
              <a:rPr lang="nl-NL" dirty="0"/>
              <a:t>“Uit art. 3:303 BW volgt dat er voldoende </a:t>
            </a:r>
            <a:r>
              <a:rPr lang="nl-NL" b="1" dirty="0"/>
              <a:t>belang</a:t>
            </a:r>
            <a:r>
              <a:rPr lang="nl-NL" dirty="0"/>
              <a:t> moet zijn bij een rechtsvordering. Of er sprake is van voldoende belang kan worden beoordeeld door een vergelijking te maken tussen de situatie met en zonder toewijzing van de vordering. Als tussen beide situaties geen relevant verschil bestaat, in die zin dat toewijzing van de vordering de eiser feitelijk geen voordeel brengt, ontbreekt het vereiste belang bij de vordering.” (7.102)</a:t>
            </a:r>
          </a:p>
          <a:p>
            <a:pPr lvl="1" algn="just"/>
            <a:r>
              <a:rPr lang="nl-NL" dirty="0"/>
              <a:t>“Shell kan voldoen aan de verplichting om haar scope 3 emissies met een bepaald percentage te verminderen door de doorverkoop van fossiele brandstoffen die Shell heeft ingekocht bij derden, te beperken. </a:t>
            </a:r>
            <a:r>
              <a:rPr lang="nl-NL" b="1" dirty="0"/>
              <a:t>Het is in dit geval niet komen vast te staan dat een inkrimping van de wederverkoopactiviteiten van Shell </a:t>
            </a:r>
            <a:r>
              <a:rPr lang="nl-NL" b="1" dirty="0" err="1"/>
              <a:t>Trading</a:t>
            </a:r>
            <a:r>
              <a:rPr lang="nl-NL" b="1" dirty="0"/>
              <a:t>, zal leiden tot een vermindering van de uitstoot van CO2</a:t>
            </a:r>
            <a:r>
              <a:rPr lang="nl-NL" dirty="0"/>
              <a:t>. Omdat dit laatste juist is wat Milieudefensie c.s. willen bereiken met het door hen gevorderde reductiebevel, is de conclusie dat een dergelijk bevel ten aanzien van scope 3 emissies niet effectief is en Milieudefensie c.s. daarom geen belang hebben bij hun vordering.” (7.110)</a:t>
            </a:r>
            <a:endParaRPr lang="fr-BE" dirty="0"/>
          </a:p>
        </p:txBody>
      </p:sp>
    </p:spTree>
    <p:extLst>
      <p:ext uri="{BB962C8B-B14F-4D97-AF65-F5344CB8AC3E}">
        <p14:creationId xmlns:p14="http://schemas.microsoft.com/office/powerpoint/2010/main" val="3557595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CBD119-BA6D-86DC-D8A8-51B4F701AE3D}"/>
              </a:ext>
            </a:extLst>
          </p:cNvPr>
          <p:cNvSpPr>
            <a:spLocks noGrp="1"/>
          </p:cNvSpPr>
          <p:nvPr>
            <p:ph type="title"/>
          </p:nvPr>
        </p:nvSpPr>
        <p:spPr/>
        <p:txBody>
          <a:bodyPr/>
          <a:lstStyle/>
          <a:p>
            <a:r>
              <a:rPr lang="nl-BE" dirty="0"/>
              <a:t>Stof voor verder debat</a:t>
            </a:r>
            <a:endParaRPr lang="fr-BE" dirty="0"/>
          </a:p>
        </p:txBody>
      </p:sp>
      <p:sp>
        <p:nvSpPr>
          <p:cNvPr id="3" name="Tijdelijke aanduiding voor inhoud 2">
            <a:extLst>
              <a:ext uri="{FF2B5EF4-FFF2-40B4-BE49-F238E27FC236}">
                <a16:creationId xmlns:a16="http://schemas.microsoft.com/office/drawing/2014/main" id="{B3281946-1E84-6FA7-66AE-9A298DC35EE7}"/>
              </a:ext>
            </a:extLst>
          </p:cNvPr>
          <p:cNvSpPr>
            <a:spLocks noGrp="1"/>
          </p:cNvSpPr>
          <p:nvPr>
            <p:ph idx="1"/>
          </p:nvPr>
        </p:nvSpPr>
        <p:spPr/>
        <p:txBody>
          <a:bodyPr>
            <a:normAutofit/>
          </a:bodyPr>
          <a:lstStyle/>
          <a:p>
            <a:r>
              <a:rPr lang="nl-NL" dirty="0"/>
              <a:t>Niet het einde: </a:t>
            </a:r>
            <a:r>
              <a:rPr lang="nl-NL" dirty="0">
                <a:hlinkClick r:id="rId2"/>
              </a:rPr>
              <a:t>3 redenen waarom we doorgaan met de Klimaatzaak tegen ING — Milieudefensie</a:t>
            </a:r>
            <a:endParaRPr lang="nl-NL" dirty="0"/>
          </a:p>
          <a:p>
            <a:r>
              <a:rPr lang="nl-NL" dirty="0"/>
              <a:t>Enkele, van de vele, onderwerpen,</a:t>
            </a:r>
          </a:p>
          <a:p>
            <a:pPr lvl="1"/>
            <a:r>
              <a:rPr lang="nl-NL" dirty="0"/>
              <a:t>Verhouding met </a:t>
            </a:r>
            <a:r>
              <a:rPr lang="nl-NL"/>
              <a:t>Europese wetgeving</a:t>
            </a:r>
          </a:p>
          <a:p>
            <a:pPr lvl="1"/>
            <a:r>
              <a:rPr lang="nl-NL"/>
              <a:t>Verhouding </a:t>
            </a:r>
            <a:r>
              <a:rPr lang="nl-NL" dirty="0"/>
              <a:t>wetgever-rechter</a:t>
            </a:r>
          </a:p>
          <a:p>
            <a:pPr lvl="1"/>
            <a:r>
              <a:rPr lang="nl-NL" dirty="0"/>
              <a:t>Klimaat, mensenrechten en horizontale verhoudingen</a:t>
            </a:r>
          </a:p>
          <a:p>
            <a:pPr lvl="1"/>
            <a:r>
              <a:rPr lang="nl-NL" dirty="0"/>
              <a:t>Subjectief recht, belang, collectieve belangen, bevel</a:t>
            </a:r>
          </a:p>
          <a:p>
            <a:pPr lvl="1"/>
            <a:r>
              <a:rPr lang="nl-NL" dirty="0"/>
              <a:t>Verschil met klimaatzaken tegen overheden</a:t>
            </a:r>
          </a:p>
          <a:p>
            <a:pPr lvl="1"/>
            <a:r>
              <a:rPr lang="nl-NL" dirty="0"/>
              <a:t>Verhouding klimaatrecht en klimaatwetenschap</a:t>
            </a:r>
          </a:p>
          <a:p>
            <a:pPr lvl="1"/>
            <a:r>
              <a:rPr lang="nl-NL" dirty="0"/>
              <a:t>Vertaling naar een Belgische context</a:t>
            </a:r>
            <a:endParaRPr lang="fr-BE" dirty="0"/>
          </a:p>
        </p:txBody>
      </p:sp>
    </p:spTree>
    <p:extLst>
      <p:ext uri="{BB962C8B-B14F-4D97-AF65-F5344CB8AC3E}">
        <p14:creationId xmlns:p14="http://schemas.microsoft.com/office/powerpoint/2010/main" val="1808958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D018D-ED8E-B6F6-F6F8-F08707CB70B5}"/>
              </a:ext>
            </a:extLst>
          </p:cNvPr>
          <p:cNvSpPr>
            <a:spLocks noGrp="1"/>
          </p:cNvSpPr>
          <p:nvPr>
            <p:ph type="title"/>
          </p:nvPr>
        </p:nvSpPr>
        <p:spPr/>
        <p:txBody>
          <a:bodyPr/>
          <a:lstStyle/>
          <a:p>
            <a:r>
              <a:rPr lang="nl-BE" dirty="0"/>
              <a:t>Verder verloop</a:t>
            </a:r>
            <a:endParaRPr lang="fr-BE" dirty="0"/>
          </a:p>
        </p:txBody>
      </p:sp>
      <p:sp>
        <p:nvSpPr>
          <p:cNvPr id="3" name="Tijdelijke aanduiding voor inhoud 2">
            <a:extLst>
              <a:ext uri="{FF2B5EF4-FFF2-40B4-BE49-F238E27FC236}">
                <a16:creationId xmlns:a16="http://schemas.microsoft.com/office/drawing/2014/main" id="{7A95302F-0D09-0AEF-A3A4-82A2F72E7695}"/>
              </a:ext>
            </a:extLst>
          </p:cNvPr>
          <p:cNvSpPr>
            <a:spLocks noGrp="1"/>
          </p:cNvSpPr>
          <p:nvPr>
            <p:ph idx="1"/>
          </p:nvPr>
        </p:nvSpPr>
        <p:spPr/>
        <p:txBody>
          <a:bodyPr>
            <a:normAutofit fontScale="92500" lnSpcReduction="10000"/>
          </a:bodyPr>
          <a:lstStyle/>
          <a:p>
            <a:pPr algn="just"/>
            <a:r>
              <a:rPr lang="fr-BE" b="1" dirty="0" err="1"/>
              <a:t>Eerste</a:t>
            </a:r>
            <a:r>
              <a:rPr lang="fr-BE" b="1" dirty="0"/>
              <a:t> </a:t>
            </a:r>
            <a:r>
              <a:rPr lang="fr-BE" b="1" dirty="0" err="1"/>
              <a:t>tussenkomsten</a:t>
            </a:r>
            <a:r>
              <a:rPr lang="fr-BE" b="1" dirty="0"/>
              <a:t> (</a:t>
            </a:r>
            <a:r>
              <a:rPr lang="fr-BE" b="1" dirty="0" err="1"/>
              <a:t>telkens</a:t>
            </a:r>
            <a:r>
              <a:rPr lang="fr-BE" b="1" dirty="0"/>
              <a:t> 10 </a:t>
            </a:r>
            <a:r>
              <a:rPr lang="fr-BE" b="1" dirty="0" err="1"/>
              <a:t>minuten</a:t>
            </a:r>
            <a:r>
              <a:rPr lang="fr-BE" b="1" dirty="0"/>
              <a:t>)</a:t>
            </a:r>
          </a:p>
          <a:p>
            <a:pPr lvl="1" algn="just"/>
            <a:r>
              <a:rPr lang="fr-BE" dirty="0"/>
              <a:t>Professor Harm-Jan de Kluiver (</a:t>
            </a:r>
            <a:r>
              <a:rPr lang="fr-BE" dirty="0" err="1"/>
              <a:t>Universiteit</a:t>
            </a:r>
            <a:r>
              <a:rPr lang="fr-BE" dirty="0"/>
              <a:t> van Amsterdam en </a:t>
            </a:r>
            <a:r>
              <a:rPr lang="fr-BE" dirty="0" err="1"/>
              <a:t>Radboud</a:t>
            </a:r>
            <a:r>
              <a:rPr lang="fr-BE" dirty="0"/>
              <a:t> </a:t>
            </a:r>
            <a:r>
              <a:rPr lang="fr-BE" dirty="0" err="1"/>
              <a:t>Universiteit</a:t>
            </a:r>
            <a:r>
              <a:rPr lang="fr-BE" dirty="0"/>
              <a:t> Nijmegen)</a:t>
            </a:r>
          </a:p>
          <a:p>
            <a:pPr lvl="1" algn="just"/>
            <a:r>
              <a:rPr lang="fr-BE" dirty="0"/>
              <a:t>Professor Hans De Wulf (UGent);</a:t>
            </a:r>
          </a:p>
          <a:p>
            <a:pPr lvl="1" algn="just"/>
            <a:r>
              <a:rPr lang="fr-BE" dirty="0"/>
              <a:t>Professor (en </a:t>
            </a:r>
            <a:r>
              <a:rPr lang="fr-BE" dirty="0" err="1"/>
              <a:t>voormalig</a:t>
            </a:r>
            <a:r>
              <a:rPr lang="fr-BE" dirty="0"/>
              <a:t> </a:t>
            </a:r>
            <a:r>
              <a:rPr lang="fr-BE" dirty="0" err="1"/>
              <a:t>minister</a:t>
            </a:r>
            <a:r>
              <a:rPr lang="fr-BE" dirty="0"/>
              <a:t> van </a:t>
            </a:r>
            <a:r>
              <a:rPr lang="fr-BE" dirty="0" err="1"/>
              <a:t>Justitie</a:t>
            </a:r>
            <a:r>
              <a:rPr lang="fr-BE" dirty="0"/>
              <a:t>) Koen Geens (KU Leuven);</a:t>
            </a:r>
          </a:p>
          <a:p>
            <a:pPr lvl="1" algn="just"/>
            <a:r>
              <a:rPr lang="fr-BE" dirty="0"/>
              <a:t>Mr. Stefanie François (Stibbe);</a:t>
            </a:r>
          </a:p>
          <a:p>
            <a:pPr lvl="1" algn="just"/>
            <a:r>
              <a:rPr lang="fr-BE" dirty="0"/>
              <a:t>Dr. Pieter Gillaerts (Quinz &amp; KU Leuven).</a:t>
            </a:r>
          </a:p>
          <a:p>
            <a:pPr lvl="1" algn="just"/>
            <a:endParaRPr lang="fr-BE" dirty="0"/>
          </a:p>
          <a:p>
            <a:pPr algn="just"/>
            <a:r>
              <a:rPr lang="fr-BE" b="1" dirty="0"/>
              <a:t>Uw </a:t>
            </a:r>
            <a:r>
              <a:rPr lang="fr-BE" b="1" dirty="0" err="1"/>
              <a:t>tussenkomst</a:t>
            </a:r>
            <a:endParaRPr lang="fr-BE" b="1" dirty="0"/>
          </a:p>
          <a:p>
            <a:pPr lvl="1" algn="just"/>
            <a:r>
              <a:rPr lang="fr-BE" dirty="0" err="1"/>
              <a:t>Reactie</a:t>
            </a:r>
            <a:endParaRPr lang="fr-BE" dirty="0"/>
          </a:p>
          <a:p>
            <a:pPr lvl="1" algn="just"/>
            <a:r>
              <a:rPr lang="fr-BE" dirty="0" err="1"/>
              <a:t>Aanvullende</a:t>
            </a:r>
            <a:r>
              <a:rPr lang="fr-BE" dirty="0"/>
              <a:t> </a:t>
            </a:r>
            <a:r>
              <a:rPr lang="fr-BE" dirty="0" err="1"/>
              <a:t>perspectieven</a:t>
            </a:r>
            <a:r>
              <a:rPr lang="fr-BE" dirty="0"/>
              <a:t> </a:t>
            </a:r>
          </a:p>
          <a:p>
            <a:pPr lvl="1" algn="just"/>
            <a:endParaRPr lang="fr-BE" dirty="0"/>
          </a:p>
        </p:txBody>
      </p:sp>
    </p:spTree>
    <p:extLst>
      <p:ext uri="{BB962C8B-B14F-4D97-AF65-F5344CB8AC3E}">
        <p14:creationId xmlns:p14="http://schemas.microsoft.com/office/powerpoint/2010/main" val="2342873561"/>
      </p:ext>
    </p:extLst>
  </p:cSld>
  <p:clrMapOvr>
    <a:masterClrMapping/>
  </p:clrMapOvr>
</p:sld>
</file>

<file path=ppt/theme/theme1.xml><?xml version="1.0" encoding="utf-8"?>
<a:theme xmlns:a="http://schemas.openxmlformats.org/drawingml/2006/main" name="SwellVTI">
  <a:themeElements>
    <a:clrScheme name="Swell">
      <a:dk1>
        <a:sysClr val="windowText" lastClr="000000"/>
      </a:dk1>
      <a:lt1>
        <a:sysClr val="window" lastClr="FFFFFF"/>
      </a:lt1>
      <a:dk2>
        <a:srgbClr val="233B47"/>
      </a:dk2>
      <a:lt2>
        <a:srgbClr val="FEEFD9"/>
      </a:lt2>
      <a:accent1>
        <a:srgbClr val="16AEA7"/>
      </a:accent1>
      <a:accent2>
        <a:srgbClr val="618F88"/>
      </a:accent2>
      <a:accent3>
        <a:srgbClr val="7A9973"/>
      </a:accent3>
      <a:accent4>
        <a:srgbClr val="8AAE8E"/>
      </a:accent4>
      <a:accent5>
        <a:srgbClr val="EB8F60"/>
      </a:accent5>
      <a:accent6>
        <a:srgbClr val="E57A6F"/>
      </a:accent6>
      <a:hlink>
        <a:srgbClr val="13968F"/>
      </a:hlink>
      <a:folHlink>
        <a:srgbClr val="E5615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docProps/app.xml><?xml version="1.0" encoding="utf-8"?>
<Properties xmlns="http://schemas.openxmlformats.org/officeDocument/2006/extended-properties" xmlns:vt="http://schemas.openxmlformats.org/officeDocument/2006/docPropsVTypes">
  <TotalTime>0</TotalTime>
  <Words>1285</Words>
  <Application>Microsoft Office PowerPoint</Application>
  <PresentationFormat>Breedbeeld</PresentationFormat>
  <Paragraphs>49</Paragraphs>
  <Slides>12</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12</vt:i4>
      </vt:variant>
    </vt:vector>
  </HeadingPairs>
  <TitlesOfParts>
    <vt:vector size="15" baseType="lpstr">
      <vt:lpstr>Arial</vt:lpstr>
      <vt:lpstr>Neue Haas Grotesk Text Pro</vt:lpstr>
      <vt:lpstr>SwellVTI</vt:lpstr>
      <vt:lpstr>Corporate Finance Lab en BCV-CDS </vt:lpstr>
      <vt:lpstr>Kan Shell verplicht worden haar CO2-emissies in 2030 met 45% te verminderen ten opzichte van het niveau van 2019?  Spoiler:   -  Ja: op Shell rust een verplichting om gevaarlijke klimaatverandering tegen te gaan.  - Maar: de burgerlijke rechter kan niet vaststellen dat Shell haar CO2-emissies met 45% (of enig ander percentage) moet verminderen.</vt:lpstr>
      <vt:lpstr>Punten voor Milieudefensie</vt:lpstr>
      <vt:lpstr>Punten voor Milieudefensie</vt:lpstr>
      <vt:lpstr>Punten voor Milieudefensie</vt:lpstr>
      <vt:lpstr>Tussenstand</vt:lpstr>
      <vt:lpstr>Punten voor Shell</vt:lpstr>
      <vt:lpstr>Punten voor Shell: wat met scope 3 (95%)</vt:lpstr>
      <vt:lpstr>Punten voor Shell: wat met scope 3 (95%)</vt:lpstr>
      <vt:lpstr>Punten voor Shell: wat met scope 3 (95%)</vt:lpstr>
      <vt:lpstr>Stof voor verder debat</vt:lpstr>
      <vt:lpstr>Verder verloop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 HOE Arie</dc:creator>
  <cp:lastModifiedBy>VAN HOE Arie</cp:lastModifiedBy>
  <cp:revision>2</cp:revision>
  <dcterms:created xsi:type="dcterms:W3CDTF">2024-11-17T08:40:41Z</dcterms:created>
  <dcterms:modified xsi:type="dcterms:W3CDTF">2024-11-18T17:00:33Z</dcterms:modified>
</cp:coreProperties>
</file>