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47"/>
  </p:notesMasterIdLst>
  <p:sldIdLst>
    <p:sldId id="375" r:id="rId5"/>
    <p:sldId id="377" r:id="rId6"/>
    <p:sldId id="376" r:id="rId7"/>
    <p:sldId id="379" r:id="rId8"/>
    <p:sldId id="378" r:id="rId9"/>
    <p:sldId id="400" r:id="rId10"/>
    <p:sldId id="2147475248" r:id="rId11"/>
    <p:sldId id="380" r:id="rId12"/>
    <p:sldId id="386" r:id="rId13"/>
    <p:sldId id="381" r:id="rId14"/>
    <p:sldId id="385" r:id="rId15"/>
    <p:sldId id="382" r:id="rId16"/>
    <p:sldId id="387" r:id="rId17"/>
    <p:sldId id="399" r:id="rId18"/>
    <p:sldId id="388" r:id="rId19"/>
    <p:sldId id="390" r:id="rId20"/>
    <p:sldId id="391" r:id="rId21"/>
    <p:sldId id="401" r:id="rId22"/>
    <p:sldId id="410" r:id="rId23"/>
    <p:sldId id="413" r:id="rId24"/>
    <p:sldId id="403" r:id="rId25"/>
    <p:sldId id="411" r:id="rId26"/>
    <p:sldId id="398" r:id="rId27"/>
    <p:sldId id="392" r:id="rId28"/>
    <p:sldId id="404" r:id="rId29"/>
    <p:sldId id="2147475252" r:id="rId30"/>
    <p:sldId id="408" r:id="rId31"/>
    <p:sldId id="414" r:id="rId32"/>
    <p:sldId id="405" r:id="rId33"/>
    <p:sldId id="406" r:id="rId34"/>
    <p:sldId id="416" r:id="rId35"/>
    <p:sldId id="415" r:id="rId36"/>
    <p:sldId id="417" r:id="rId37"/>
    <p:sldId id="2147475249" r:id="rId38"/>
    <p:sldId id="475" r:id="rId39"/>
    <p:sldId id="373" r:id="rId40"/>
    <p:sldId id="2147475250" r:id="rId41"/>
    <p:sldId id="2147475251" r:id="rId42"/>
    <p:sldId id="409" r:id="rId43"/>
    <p:sldId id="395" r:id="rId44"/>
    <p:sldId id="396" r:id="rId45"/>
    <p:sldId id="412" r:id="rId46"/>
  </p:sldIdLst>
  <p:sldSz cx="12192000" cy="6858000"/>
  <p:notesSz cx="6797675"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2B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 HOE Arie" userId="2e2b2dbe-1137-483e-9888-5d7345590fd9" providerId="ADAL" clId="{7BD1771A-4E25-47BD-92C2-298C31792980}"/>
    <pc:docChg chg="modSld">
      <pc:chgData name="VAN HOE Arie" userId="2e2b2dbe-1137-483e-9888-5d7345590fd9" providerId="ADAL" clId="{7BD1771A-4E25-47BD-92C2-298C31792980}" dt="2025-06-19T16:55:03.922" v="23" actId="6549"/>
      <pc:docMkLst>
        <pc:docMk/>
      </pc:docMkLst>
      <pc:sldChg chg="modSp mod">
        <pc:chgData name="VAN HOE Arie" userId="2e2b2dbe-1137-483e-9888-5d7345590fd9" providerId="ADAL" clId="{7BD1771A-4E25-47BD-92C2-298C31792980}" dt="2025-06-19T16:55:03.922" v="23" actId="6549"/>
        <pc:sldMkLst>
          <pc:docMk/>
          <pc:sldMk cId="2130770250" sldId="408"/>
        </pc:sldMkLst>
        <pc:spChg chg="mod">
          <ac:chgData name="VAN HOE Arie" userId="2e2b2dbe-1137-483e-9888-5d7345590fd9" providerId="ADAL" clId="{7BD1771A-4E25-47BD-92C2-298C31792980}" dt="2025-06-19T16:55:03.922" v="23" actId="6549"/>
          <ac:spMkLst>
            <pc:docMk/>
            <pc:sldMk cId="2130770250" sldId="408"/>
            <ac:spMk id="2" creationId="{530FA97F-D6C0-DB45-8598-035DE2EBB54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3656170300938692"/>
          <c:y val="2.3699626966133574E-2"/>
          <c:w val="0.82233929380856796"/>
          <c:h val="0.58359839348481224"/>
        </c:manualLayout>
      </c:layout>
      <c:barChart>
        <c:barDir val="col"/>
        <c:grouping val="clustered"/>
        <c:varyColors val="0"/>
        <c:ser>
          <c:idx val="0"/>
          <c:order val="0"/>
          <c:tx>
            <c:strRef>
              <c:f>Sheet1!$B$1</c:f>
              <c:strCache>
                <c:ptCount val="1"/>
                <c:pt idx="0">
                  <c:v>Hypotheekhouder</c:v>
                </c:pt>
              </c:strCache>
            </c:strRef>
          </c:tx>
          <c:spPr>
            <a:solidFill>
              <a:schemeClr val="tx2"/>
            </a:solidFill>
            <a:ln>
              <a:noFill/>
            </a:ln>
            <a:effectLst/>
          </c:spPr>
          <c:invertIfNegative val="0"/>
          <c:dPt>
            <c:idx val="0"/>
            <c:invertIfNegative val="0"/>
            <c:bubble3D val="0"/>
            <c:spPr>
              <a:solidFill>
                <a:srgbClr val="0070C0"/>
              </a:solidFill>
              <a:ln>
                <a:noFill/>
              </a:ln>
              <a:effectLst/>
            </c:spPr>
            <c:extLst>
              <c:ext xmlns:c16="http://schemas.microsoft.com/office/drawing/2014/chart" uri="{C3380CC4-5D6E-409C-BE32-E72D297353CC}">
                <c16:uniqueId val="{00000000-C1D0-497A-AAFE-5BAC00D9C64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120</c:v>
                </c:pt>
              </c:numCache>
            </c:numRef>
          </c:val>
          <c:extLst>
            <c:ext xmlns:c16="http://schemas.microsoft.com/office/drawing/2014/chart" uri="{C3380CC4-5D6E-409C-BE32-E72D297353CC}">
              <c16:uniqueId val="{00000000-93A7-4334-B71F-CEFC7E9067A9}"/>
            </c:ext>
          </c:extLst>
        </c:ser>
        <c:ser>
          <c:idx val="1"/>
          <c:order val="1"/>
          <c:tx>
            <c:strRef>
              <c:f>Sheet1!$C$1</c:f>
              <c:strCache>
                <c:ptCount val="1"/>
                <c:pt idx="0">
                  <c:v>Concurrente schuld 1</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110</c:v>
                </c:pt>
              </c:numCache>
            </c:numRef>
          </c:val>
          <c:extLst>
            <c:ext xmlns:c16="http://schemas.microsoft.com/office/drawing/2014/chart" uri="{C3380CC4-5D6E-409C-BE32-E72D297353CC}">
              <c16:uniqueId val="{00000001-93A7-4334-B71F-CEFC7E9067A9}"/>
            </c:ext>
          </c:extLst>
        </c:ser>
        <c:ser>
          <c:idx val="2"/>
          <c:order val="2"/>
          <c:tx>
            <c:strRef>
              <c:f>Sheet1!$D$1</c:f>
              <c:strCache>
                <c:ptCount val="1"/>
                <c:pt idx="0">
                  <c:v>Concurrente schuld 2</c:v>
                </c:pt>
              </c:strCache>
            </c:strRef>
          </c:tx>
          <c:spPr>
            <a:solidFill>
              <a:schemeClr val="accent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90</c:v>
                </c:pt>
              </c:numCache>
            </c:numRef>
          </c:val>
          <c:extLst>
            <c:ext xmlns:c16="http://schemas.microsoft.com/office/drawing/2014/chart" uri="{C3380CC4-5D6E-409C-BE32-E72D297353CC}">
              <c16:uniqueId val="{00000002-93A7-4334-B71F-CEFC7E9067A9}"/>
            </c:ext>
          </c:extLst>
        </c:ser>
        <c:ser>
          <c:idx val="3"/>
          <c:order val="3"/>
          <c:tx>
            <c:strRef>
              <c:f>Sheet1!$E$1</c:f>
              <c:strCache>
                <c:ptCount val="1"/>
                <c:pt idx="0">
                  <c:v>Achtergestelde schuld 1</c:v>
                </c:pt>
              </c:strCache>
            </c:strRef>
          </c:tx>
          <c:spPr>
            <a:solidFill>
              <a:schemeClr val="tx1">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General</c:formatCode>
                <c:ptCount val="1"/>
                <c:pt idx="0">
                  <c:v>60</c:v>
                </c:pt>
              </c:numCache>
            </c:numRef>
          </c:val>
          <c:extLst>
            <c:ext xmlns:c16="http://schemas.microsoft.com/office/drawing/2014/chart" uri="{C3380CC4-5D6E-409C-BE32-E72D297353CC}">
              <c16:uniqueId val="{00000003-93A7-4334-B71F-CEFC7E9067A9}"/>
            </c:ext>
          </c:extLst>
        </c:ser>
        <c:ser>
          <c:idx val="4"/>
          <c:order val="4"/>
          <c:tx>
            <c:strRef>
              <c:f>Sheet1!$F$1</c:f>
              <c:strCache>
                <c:ptCount val="1"/>
                <c:pt idx="0">
                  <c:v>Achtergestelde schuld 2</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Sheet1!$F$2</c:f>
              <c:numCache>
                <c:formatCode>General</c:formatCode>
                <c:ptCount val="1"/>
                <c:pt idx="0">
                  <c:v>40</c:v>
                </c:pt>
              </c:numCache>
            </c:numRef>
          </c:val>
          <c:extLst>
            <c:ext xmlns:c16="http://schemas.microsoft.com/office/drawing/2014/chart" uri="{C3380CC4-5D6E-409C-BE32-E72D297353CC}">
              <c16:uniqueId val="{00000004-93A7-4334-B71F-CEFC7E9067A9}"/>
            </c:ext>
          </c:extLst>
        </c:ser>
        <c:ser>
          <c:idx val="5"/>
          <c:order val="5"/>
          <c:tx>
            <c:strRef>
              <c:f>Sheet1!$G$1</c:f>
              <c:strCache>
                <c:ptCount val="1"/>
                <c:pt idx="0">
                  <c:v>Eigen vermogen</c:v>
                </c:pt>
              </c:strCache>
            </c:strRef>
          </c:tx>
          <c:spPr>
            <a:solidFill>
              <a:schemeClr val="accent6"/>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06-93A7-4334-B71F-CEFC7E9067A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Sheet1!$G$2</c:f>
              <c:numCache>
                <c:formatCode>General</c:formatCode>
                <c:ptCount val="1"/>
                <c:pt idx="0">
                  <c:v>-150</c:v>
                </c:pt>
              </c:numCache>
            </c:numRef>
          </c:val>
          <c:extLst>
            <c:ext xmlns:c16="http://schemas.microsoft.com/office/drawing/2014/chart" uri="{C3380CC4-5D6E-409C-BE32-E72D297353CC}">
              <c16:uniqueId val="{00000005-93A7-4334-B71F-CEFC7E9067A9}"/>
            </c:ext>
          </c:extLst>
        </c:ser>
        <c:dLbls>
          <c:dLblPos val="outEnd"/>
          <c:showLegendKey val="0"/>
          <c:showVal val="1"/>
          <c:showCatName val="0"/>
          <c:showSerName val="0"/>
          <c:showPercent val="0"/>
          <c:showBubbleSize val="0"/>
        </c:dLbls>
        <c:gapWidth val="219"/>
        <c:overlap val="-27"/>
        <c:axId val="1877512496"/>
        <c:axId val="1877512912"/>
      </c:barChart>
      <c:catAx>
        <c:axId val="18775124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877512912"/>
        <c:crosses val="autoZero"/>
        <c:auto val="1"/>
        <c:lblAlgn val="ctr"/>
        <c:lblOffset val="100"/>
        <c:noMultiLvlLbl val="0"/>
      </c:catAx>
      <c:valAx>
        <c:axId val="187751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87751249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nl-NL"/>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583826655622264E-2"/>
          <c:y val="0.32857602840712269"/>
          <c:w val="0.93905369165810793"/>
          <c:h val="0.63929405471115974"/>
        </c:manualLayout>
      </c:layout>
      <c:barChart>
        <c:barDir val="col"/>
        <c:grouping val="clustered"/>
        <c:varyColors val="0"/>
        <c:ser>
          <c:idx val="0"/>
          <c:order val="0"/>
          <c:tx>
            <c:strRef>
              <c:f>Blad1!$B$1</c:f>
              <c:strCache>
                <c:ptCount val="1"/>
                <c:pt idx="0">
                  <c:v>Class senior debt</c:v>
                </c:pt>
              </c:strCache>
            </c:strRef>
          </c:tx>
          <c:spPr>
            <a:solidFill>
              <a:schemeClr val="accent1"/>
            </a:solidFill>
            <a:ln>
              <a:noFill/>
            </a:ln>
            <a:effectLst/>
          </c:spPr>
          <c:invertIfNegative val="0"/>
          <c:dLbls>
            <c:dLbl>
              <c:idx val="0"/>
              <c:layout>
                <c:manualLayout>
                  <c:x val="5.8042558083021912E-3"/>
                  <c:y val="7.7952048437308664E-3"/>
                </c:manualLayout>
              </c:layout>
              <c:tx>
                <c:rich>
                  <a:bodyPr rot="0" spcFirstLastPara="1" vertOverflow="ellipsis" vert="horz" wrap="square" lIns="38100" tIns="19050" rIns="38100" bIns="19050" anchor="ctr" anchorCtr="1">
                    <a:noAutofit/>
                  </a:bodyPr>
                  <a:lstStyle/>
                  <a:p>
                    <a:pPr>
                      <a:defRPr sz="700" b="1" i="0" u="none" strike="noStrike" kern="1200" baseline="0">
                        <a:solidFill>
                          <a:schemeClr val="tx1">
                            <a:lumMod val="75000"/>
                            <a:lumOff val="25000"/>
                          </a:schemeClr>
                        </a:solidFill>
                        <a:latin typeface="+mn-lt"/>
                        <a:ea typeface="+mn-ea"/>
                        <a:cs typeface="+mn-cs"/>
                      </a:defRPr>
                    </a:pPr>
                    <a:fld id="{316ABA4E-B6B8-4BDF-B091-271132BC0995}" type="VALUE">
                      <a:rPr lang="en-US" sz="1200"/>
                      <a:pPr>
                        <a:defRPr sz="700" b="1"/>
                      </a:pPr>
                      <a:t>[WAARDE]</a:t>
                    </a:fld>
                    <a:endParaRPr lang="fr-BE"/>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chemeClr val="tx1">
                          <a:lumMod val="75000"/>
                          <a:lumOff val="25000"/>
                        </a:schemeClr>
                      </a:solidFill>
                      <a:latin typeface="+mn-lt"/>
                      <a:ea typeface="+mn-ea"/>
                      <a:cs typeface="+mn-cs"/>
                    </a:defRPr>
                  </a:pPr>
                  <a:endParaRPr lang="fr-BE"/>
                </a:p>
              </c:txPr>
              <c:dLblPos val="outEnd"/>
              <c:showLegendKey val="0"/>
              <c:showVal val="1"/>
              <c:showCatName val="0"/>
              <c:showSerName val="0"/>
              <c:showPercent val="0"/>
              <c:showBubbleSize val="0"/>
              <c:extLst>
                <c:ext xmlns:c15="http://schemas.microsoft.com/office/drawing/2012/chart" uri="{CE6537A1-D6FC-4f65-9D91-7224C49458BB}">
                  <c15:layout>
                    <c:manualLayout>
                      <c:w val="4.5656145161558484E-2"/>
                      <c:h val="5.0035325657771308E-2"/>
                    </c:manualLayout>
                  </c15:layout>
                  <c15:dlblFieldTable/>
                  <c15:showDataLabelsRange val="0"/>
                </c:ext>
                <c:ext xmlns:c16="http://schemas.microsoft.com/office/drawing/2014/chart" uri="{C3380CC4-5D6E-409C-BE32-E72D297353CC}">
                  <c16:uniqueId val="{00000000-970B-4874-A74F-9AF15E9B3A63}"/>
                </c:ext>
              </c:extLst>
            </c:dLbl>
            <c:dLbl>
              <c:idx val="1"/>
              <c:layout>
                <c:manualLayout>
                  <c:x val="-3.3904449785507637E-3"/>
                  <c:y val="5.6427992549727725E-3"/>
                </c:manualLayout>
              </c:layout>
              <c:tx>
                <c:rich>
                  <a:bodyPr/>
                  <a:lstStyle/>
                  <a:p>
                    <a:fld id="{5B67C552-A9CB-405B-950E-71C675A2B96C}" type="VALUE">
                      <a:rPr lang="en-US" sz="1200"/>
                      <a:pPr/>
                      <a:t>[WAARDE]</a:t>
                    </a:fld>
                    <a:endParaRPr lang="fr-BE"/>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70B-4874-A74F-9AF15E9B3A63}"/>
                </c:ext>
              </c:extLst>
            </c:dLbl>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Financieringsstructuur voor GRP 2</c:v>
                </c:pt>
                <c:pt idx="1">
                  <c:v>Financieringsstructuur na GRP 2</c:v>
                </c:pt>
              </c:strCache>
            </c:strRef>
          </c:cat>
          <c:val>
            <c:numRef>
              <c:f>Blad1!$B$2:$B$3</c:f>
              <c:numCache>
                <c:formatCode>General</c:formatCode>
                <c:ptCount val="2"/>
                <c:pt idx="0">
                  <c:v>110</c:v>
                </c:pt>
                <c:pt idx="1">
                  <c:v>110</c:v>
                </c:pt>
              </c:numCache>
            </c:numRef>
          </c:val>
          <c:extLst>
            <c:ext xmlns:c16="http://schemas.microsoft.com/office/drawing/2014/chart" uri="{C3380CC4-5D6E-409C-BE32-E72D297353CC}">
              <c16:uniqueId val="{00000002-970B-4874-A74F-9AF15E9B3A63}"/>
            </c:ext>
          </c:extLst>
        </c:ser>
        <c:ser>
          <c:idx val="1"/>
          <c:order val="1"/>
          <c:tx>
            <c:strRef>
              <c:f>Blad1!$C$1</c:f>
              <c:strCache>
                <c:ptCount val="1"/>
                <c:pt idx="0">
                  <c:v>Class junior debt</c:v>
                </c:pt>
              </c:strCache>
            </c:strRef>
          </c:tx>
          <c:spPr>
            <a:solidFill>
              <a:schemeClr val="accent2"/>
            </a:solidFill>
            <a:ln>
              <a:noFill/>
            </a:ln>
            <a:effectLst/>
          </c:spPr>
          <c:invertIfNegative val="0"/>
          <c:dLbls>
            <c:dLbl>
              <c:idx val="0"/>
              <c:layout>
                <c:manualLayout>
                  <c:x val="-1.1874968963774904E-3"/>
                  <c:y val="3.8976024218653656E-3"/>
                </c:manualLayout>
              </c:layout>
              <c:tx>
                <c:rich>
                  <a:bodyPr/>
                  <a:lstStyle/>
                  <a:p>
                    <a:fld id="{75516ABA-C486-434D-87CF-9015956EF808}" type="VALUE">
                      <a:rPr lang="en-US" sz="1200"/>
                      <a:pPr/>
                      <a:t>[WAARDE]</a:t>
                    </a:fld>
                    <a:endParaRPr lang="fr-BE"/>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70B-4874-A74F-9AF15E9B3A63}"/>
                </c:ext>
              </c:extLst>
            </c:dLbl>
            <c:dLbl>
              <c:idx val="1"/>
              <c:tx>
                <c:rich>
                  <a:bodyPr/>
                  <a:lstStyle/>
                  <a:p>
                    <a:fld id="{DABCFCCE-12FA-45F1-8271-B25BC1BA4CF5}" type="VALUE">
                      <a:rPr lang="en-US" sz="1200"/>
                      <a:pPr/>
                      <a:t>[WAARDE]</a:t>
                    </a:fld>
                    <a:endParaRPr lang="fr-BE"/>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AC5-4B0B-9DF5-1B590FD146F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Financieringsstructuur voor GRP 2</c:v>
                </c:pt>
                <c:pt idx="1">
                  <c:v>Financieringsstructuur na GRP 2</c:v>
                </c:pt>
              </c:strCache>
            </c:strRef>
          </c:cat>
          <c:val>
            <c:numRef>
              <c:f>Blad1!$C$2:$C$3</c:f>
              <c:numCache>
                <c:formatCode>General</c:formatCode>
                <c:ptCount val="2"/>
                <c:pt idx="0">
                  <c:v>210</c:v>
                </c:pt>
                <c:pt idx="1">
                  <c:v>42</c:v>
                </c:pt>
              </c:numCache>
            </c:numRef>
          </c:val>
          <c:extLst>
            <c:ext xmlns:c16="http://schemas.microsoft.com/office/drawing/2014/chart" uri="{C3380CC4-5D6E-409C-BE32-E72D297353CC}">
              <c16:uniqueId val="{00000004-970B-4874-A74F-9AF15E9B3A63}"/>
            </c:ext>
          </c:extLst>
        </c:ser>
        <c:ser>
          <c:idx val="2"/>
          <c:order val="2"/>
          <c:tx>
            <c:strRef>
              <c:f>Blad1!$D$1</c:f>
              <c:strCache>
                <c:ptCount val="1"/>
                <c:pt idx="0">
                  <c:v>Class subordinated debt</c:v>
                </c:pt>
              </c:strCache>
            </c:strRef>
          </c:tx>
          <c:spPr>
            <a:solidFill>
              <a:schemeClr val="bg1">
                <a:lumMod val="65000"/>
              </a:schemeClr>
            </a:solidFill>
            <a:ln>
              <a:noFill/>
            </a:ln>
            <a:effectLst/>
          </c:spPr>
          <c:invertIfNegative val="0"/>
          <c:dLbls>
            <c:dLbl>
              <c:idx val="0"/>
              <c:layout>
                <c:manualLayout>
                  <c:x val="0"/>
                  <c:y val="0"/>
                </c:manualLayout>
              </c:layout>
              <c:tx>
                <c:rich>
                  <a:bodyPr/>
                  <a:lstStyle/>
                  <a:p>
                    <a:fld id="{E74A3CFF-42DC-4FCE-8508-2C39E07F79B1}" type="VALUE">
                      <a:rPr lang="en-US" sz="1200" dirty="0"/>
                      <a:pPr/>
                      <a:t>[WAARDE]</a:t>
                    </a:fld>
                    <a:endParaRPr lang="fr-BE"/>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70B-4874-A74F-9AF15E9B3A63}"/>
                </c:ext>
              </c:extLst>
            </c:dLbl>
            <c:dLbl>
              <c:idx val="1"/>
              <c:layout>
                <c:manualLayout>
                  <c:x val="0"/>
                  <c:y val="-1.6928397764918213E-2"/>
                </c:manualLayout>
              </c:layout>
              <c:tx>
                <c:rich>
                  <a:bodyPr/>
                  <a:lstStyle/>
                  <a:p>
                    <a:fld id="{D9FD93C9-1EB6-4D37-8B65-D55DFBF8CEF6}" type="VALUE">
                      <a:rPr lang="en-US" sz="1200"/>
                      <a:pPr/>
                      <a:t>[WAARDE]</a:t>
                    </a:fld>
                    <a:endParaRPr lang="fr-BE"/>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970B-4874-A74F-9AF15E9B3A63}"/>
                </c:ext>
              </c:extLst>
            </c:dLbl>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Blad1!$A$2:$A$3</c:f>
              <c:strCache>
                <c:ptCount val="2"/>
                <c:pt idx="0">
                  <c:v>Financieringsstructuur voor GRP 2</c:v>
                </c:pt>
                <c:pt idx="1">
                  <c:v>Financieringsstructuur na GRP 2</c:v>
                </c:pt>
              </c:strCache>
            </c:strRef>
          </c:cat>
          <c:val>
            <c:numRef>
              <c:f>Blad1!$D$2:$D$3</c:f>
              <c:numCache>
                <c:formatCode>General</c:formatCode>
                <c:ptCount val="2"/>
                <c:pt idx="0">
                  <c:v>100</c:v>
                </c:pt>
                <c:pt idx="1">
                  <c:v>20</c:v>
                </c:pt>
              </c:numCache>
            </c:numRef>
          </c:val>
          <c:extLst>
            <c:ext xmlns:c16="http://schemas.microsoft.com/office/drawing/2014/chart" uri="{C3380CC4-5D6E-409C-BE32-E72D297353CC}">
              <c16:uniqueId val="{00000007-970B-4874-A74F-9AF15E9B3A63}"/>
            </c:ext>
          </c:extLst>
        </c:ser>
        <c:ser>
          <c:idx val="3"/>
          <c:order val="3"/>
          <c:tx>
            <c:strRef>
              <c:f>Blad1!$E$1</c:f>
              <c:strCache>
                <c:ptCount val="1"/>
                <c:pt idx="0">
                  <c:v>Equity</c:v>
                </c:pt>
              </c:strCache>
            </c:strRef>
          </c:tx>
          <c:spPr>
            <a:solidFill>
              <a:srgbClr val="00B050"/>
            </a:solidFill>
            <a:ln>
              <a:noFill/>
            </a:ln>
            <a:effectLst/>
          </c:spPr>
          <c:invertIfNegative val="0"/>
          <c:dLbls>
            <c:dLbl>
              <c:idx val="0"/>
              <c:tx>
                <c:rich>
                  <a:bodyPr/>
                  <a:lstStyle/>
                  <a:p>
                    <a:fld id="{BC0BA9A6-5FA2-4B65-823B-31EBEA7E789F}" type="VALUE">
                      <a:rPr lang="en-US" sz="1200"/>
                      <a:pPr/>
                      <a:t>[WAARDE]</a:t>
                    </a:fld>
                    <a:endParaRPr lang="fr-BE"/>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AC5-4B0B-9DF5-1B590FD146F2}"/>
                </c:ext>
              </c:extLst>
            </c:dLbl>
            <c:dLbl>
              <c:idx val="1"/>
              <c:layout>
                <c:manualLayout>
                  <c:x val="-3.3904449785507637E-3"/>
                  <c:y val="5.6427992549727725E-3"/>
                </c:manualLayout>
              </c:layout>
              <c:tx>
                <c:rich>
                  <a:bodyPr/>
                  <a:lstStyle/>
                  <a:p>
                    <a:fld id="{083427F4-3E61-4547-A607-00DBD63CA1E6}" type="VALUE">
                      <a:rPr lang="en-US" sz="1200"/>
                      <a:pPr/>
                      <a:t>[WAARDE]</a:t>
                    </a:fld>
                    <a:endParaRPr lang="fr-BE"/>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970B-4874-A74F-9AF15E9B3A63}"/>
                </c:ext>
              </c:extLst>
            </c:dLbl>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Financieringsstructuur voor GRP 2</c:v>
                </c:pt>
                <c:pt idx="1">
                  <c:v>Financieringsstructuur na GRP 2</c:v>
                </c:pt>
              </c:strCache>
            </c:strRef>
          </c:cat>
          <c:val>
            <c:numRef>
              <c:f>Blad1!$E$2:$E$3</c:f>
              <c:numCache>
                <c:formatCode>General</c:formatCode>
                <c:ptCount val="2"/>
                <c:pt idx="0">
                  <c:v>-150</c:v>
                </c:pt>
                <c:pt idx="1">
                  <c:v>98</c:v>
                </c:pt>
              </c:numCache>
            </c:numRef>
          </c:val>
          <c:extLst>
            <c:ext xmlns:c16="http://schemas.microsoft.com/office/drawing/2014/chart" uri="{C3380CC4-5D6E-409C-BE32-E72D297353CC}">
              <c16:uniqueId val="{00000009-970B-4874-A74F-9AF15E9B3A63}"/>
            </c:ext>
          </c:extLst>
        </c:ser>
        <c:dLbls>
          <c:dLblPos val="outEnd"/>
          <c:showLegendKey val="0"/>
          <c:showVal val="1"/>
          <c:showCatName val="0"/>
          <c:showSerName val="0"/>
          <c:showPercent val="0"/>
          <c:showBubbleSize val="0"/>
        </c:dLbls>
        <c:gapWidth val="150"/>
        <c:axId val="866488568"/>
        <c:axId val="866491848"/>
      </c:barChart>
      <c:catAx>
        <c:axId val="866488568"/>
        <c:scaling>
          <c:orientation val="minMax"/>
        </c:scaling>
        <c:delete val="1"/>
        <c:axPos val="b"/>
        <c:numFmt formatCode="General" sourceLinked="1"/>
        <c:majorTickMark val="none"/>
        <c:minorTickMark val="none"/>
        <c:tickLblPos val="nextTo"/>
        <c:crossAx val="866491848"/>
        <c:crosses val="autoZero"/>
        <c:auto val="1"/>
        <c:lblAlgn val="ctr"/>
        <c:lblOffset val="100"/>
        <c:noMultiLvlLbl val="0"/>
      </c:catAx>
      <c:valAx>
        <c:axId val="86649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tx1">
                    <a:lumMod val="65000"/>
                    <a:lumOff val="35000"/>
                  </a:schemeClr>
                </a:solidFill>
                <a:latin typeface="+mn-lt"/>
                <a:ea typeface="+mn-ea"/>
                <a:cs typeface="+mn-cs"/>
              </a:defRPr>
            </a:pPr>
            <a:endParaRPr lang="nl-NL"/>
          </a:p>
        </c:txPr>
        <c:crossAx val="8664885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211175110193586E-2"/>
          <c:y val="0.1507441414920212"/>
          <c:w val="0.93905369165810793"/>
          <c:h val="0.75832468082231264"/>
        </c:manualLayout>
      </c:layout>
      <c:barChart>
        <c:barDir val="col"/>
        <c:grouping val="stacked"/>
        <c:varyColors val="0"/>
        <c:ser>
          <c:idx val="0"/>
          <c:order val="0"/>
          <c:tx>
            <c:strRef>
              <c:f>Blad1!$B$1</c:f>
              <c:strCache>
                <c:ptCount val="1"/>
                <c:pt idx="0">
                  <c:v>Senior debt</c:v>
                </c:pt>
              </c:strCache>
            </c:strRef>
          </c:tx>
          <c:spPr>
            <a:solidFill>
              <a:srgbClr val="0070C0"/>
            </a:solidFill>
            <a:ln>
              <a:noFill/>
            </a:ln>
            <a:effectLst/>
          </c:spPr>
          <c:invertIfNegative val="0"/>
          <c:dLbls>
            <c:dLbl>
              <c:idx val="0"/>
              <c:tx>
                <c:rich>
                  <a:bodyPr/>
                  <a:lstStyle/>
                  <a:p>
                    <a:fld id="{56C5A1A2-33F3-4CBC-BF77-880BC4C32EBC}" type="VALUE">
                      <a:rPr lang="en-US" sz="14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E4A-4723-814B-E94B5485C535}"/>
                </c:ext>
              </c:extLst>
            </c:dLbl>
            <c:dLbl>
              <c:idx val="1"/>
              <c:tx>
                <c:rich>
                  <a:bodyPr/>
                  <a:lstStyle/>
                  <a:p>
                    <a:fld id="{B5BB3A45-E173-45D6-BAD5-3F348E6109B2}" type="VALUE">
                      <a:rPr lang="en-US" sz="14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0E4A-4723-814B-E94B5485C53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Blad1!$A$2:$A$5</c:f>
              <c:strCache>
                <c:ptCount val="2"/>
                <c:pt idx="1">
                  <c:v>Financieringsstructuur na GRP 2</c:v>
                </c:pt>
              </c:strCache>
            </c:strRef>
          </c:cat>
          <c:val>
            <c:numRef>
              <c:f>Blad1!$B$2:$B$5</c:f>
              <c:numCache>
                <c:formatCode>General</c:formatCode>
                <c:ptCount val="4"/>
                <c:pt idx="0">
                  <c:v>110</c:v>
                </c:pt>
                <c:pt idx="1">
                  <c:v>110</c:v>
                </c:pt>
              </c:numCache>
            </c:numRef>
          </c:val>
          <c:extLst>
            <c:ext xmlns:c16="http://schemas.microsoft.com/office/drawing/2014/chart" uri="{C3380CC4-5D6E-409C-BE32-E72D297353CC}">
              <c16:uniqueId val="{00000000-3A7F-4CE2-B0A3-92C7AD6F167A}"/>
            </c:ext>
          </c:extLst>
        </c:ser>
        <c:ser>
          <c:idx val="1"/>
          <c:order val="1"/>
          <c:tx>
            <c:strRef>
              <c:f>Blad1!$C$1</c:f>
              <c:strCache>
                <c:ptCount val="1"/>
                <c:pt idx="0">
                  <c:v>Junior debt</c:v>
                </c:pt>
              </c:strCache>
            </c:strRef>
          </c:tx>
          <c:spPr>
            <a:solidFill>
              <a:schemeClr val="accent2"/>
            </a:solidFill>
            <a:ln>
              <a:noFill/>
            </a:ln>
            <a:effectLst/>
          </c:spPr>
          <c:invertIfNegative val="0"/>
          <c:dLbls>
            <c:dLbl>
              <c:idx val="0"/>
              <c:tx>
                <c:rich>
                  <a:bodyPr/>
                  <a:lstStyle/>
                  <a:p>
                    <a:fld id="{35E75403-27F6-4123-95A1-D57E8D10A628}" type="VALUE">
                      <a:rPr lang="en-US" sz="14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E4A-4723-814B-E94B5485C53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Blad1!$A$2:$A$5</c:f>
              <c:strCache>
                <c:ptCount val="2"/>
                <c:pt idx="1">
                  <c:v>Financieringsstructuur na GRP 2</c:v>
                </c:pt>
              </c:strCache>
            </c:strRef>
          </c:cat>
          <c:val>
            <c:numRef>
              <c:f>Blad1!$C$2:$C$5</c:f>
              <c:numCache>
                <c:formatCode>General</c:formatCode>
                <c:ptCount val="4"/>
                <c:pt idx="0">
                  <c:v>210</c:v>
                </c:pt>
                <c:pt idx="1">
                  <c:v>42</c:v>
                </c:pt>
              </c:numCache>
            </c:numRef>
          </c:val>
          <c:extLst>
            <c:ext xmlns:c16="http://schemas.microsoft.com/office/drawing/2014/chart" uri="{C3380CC4-5D6E-409C-BE32-E72D297353CC}">
              <c16:uniqueId val="{00000001-3A7F-4CE2-B0A3-92C7AD6F167A}"/>
            </c:ext>
          </c:extLst>
        </c:ser>
        <c:ser>
          <c:idx val="2"/>
          <c:order val="2"/>
          <c:tx>
            <c:strRef>
              <c:f>Blad1!$D$1</c:f>
              <c:strCache>
                <c:ptCount val="1"/>
                <c:pt idx="0">
                  <c:v>Subordinated debt</c:v>
                </c:pt>
              </c:strCache>
            </c:strRef>
          </c:tx>
          <c:spPr>
            <a:solidFill>
              <a:schemeClr val="bg1">
                <a:lumMod val="65000"/>
              </a:schemeClr>
            </a:solidFill>
            <a:ln>
              <a:noFill/>
            </a:ln>
            <a:effectLst/>
          </c:spPr>
          <c:invertIfNegative val="0"/>
          <c:dLbls>
            <c:dLbl>
              <c:idx val="0"/>
              <c:tx>
                <c:rich>
                  <a:bodyPr/>
                  <a:lstStyle/>
                  <a:p>
                    <a:fld id="{A0F283F5-12A4-4526-BD21-D3FF8BD8B3DB}" type="VALUE">
                      <a:rPr lang="en-US" sz="1400">
                        <a:solidFill>
                          <a:schemeClr val="tx1"/>
                        </a:solidFill>
                      </a:rPr>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E4A-4723-814B-E94B5485C535}"/>
                </c:ext>
              </c:extLst>
            </c:dLbl>
            <c:dLbl>
              <c:idx val="1"/>
              <c:tx>
                <c:rich>
                  <a:bodyPr/>
                  <a:lstStyle/>
                  <a:p>
                    <a:fld id="{97EBECEE-C230-42E0-8BE8-32CD4969D3A2}" type="VALUE">
                      <a:rPr lang="en-US" sz="14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E4A-4723-814B-E94B5485C53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Blad1!$A$2:$A$5</c:f>
              <c:strCache>
                <c:ptCount val="2"/>
                <c:pt idx="1">
                  <c:v>Financieringsstructuur na GRP 2</c:v>
                </c:pt>
              </c:strCache>
            </c:strRef>
          </c:cat>
          <c:val>
            <c:numRef>
              <c:f>Blad1!$D$2:$D$5</c:f>
              <c:numCache>
                <c:formatCode>General</c:formatCode>
                <c:ptCount val="4"/>
                <c:pt idx="0">
                  <c:v>100</c:v>
                </c:pt>
                <c:pt idx="1">
                  <c:v>20</c:v>
                </c:pt>
              </c:numCache>
            </c:numRef>
          </c:val>
          <c:extLst>
            <c:ext xmlns:c16="http://schemas.microsoft.com/office/drawing/2014/chart" uri="{C3380CC4-5D6E-409C-BE32-E72D297353CC}">
              <c16:uniqueId val="{00000002-3A7F-4CE2-B0A3-92C7AD6F167A}"/>
            </c:ext>
          </c:extLst>
        </c:ser>
        <c:ser>
          <c:idx val="3"/>
          <c:order val="3"/>
          <c:tx>
            <c:strRef>
              <c:f>Blad1!$E$1</c:f>
              <c:strCache>
                <c:ptCount val="1"/>
                <c:pt idx="0">
                  <c:v>Net equity</c:v>
                </c:pt>
              </c:strCache>
            </c:strRef>
          </c:tx>
          <c:spPr>
            <a:solidFill>
              <a:srgbClr val="00B050"/>
            </a:solidFill>
            <a:ln>
              <a:noFill/>
            </a:ln>
            <a:effectLst/>
          </c:spPr>
          <c:invertIfNegative val="0"/>
          <c:dLbls>
            <c:dLbl>
              <c:idx val="0"/>
              <c:tx>
                <c:rich>
                  <a:bodyPr/>
                  <a:lstStyle/>
                  <a:p>
                    <a:fld id="{FABB4B97-A557-426C-84DD-633C4745C72F}" type="VALUE">
                      <a:rPr lang="en-US" sz="14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E4A-4723-814B-E94B5485C535}"/>
                </c:ext>
              </c:extLst>
            </c:dLbl>
            <c:dLbl>
              <c:idx val="1"/>
              <c:tx>
                <c:rich>
                  <a:bodyPr/>
                  <a:lstStyle/>
                  <a:p>
                    <a:fld id="{30BFFE9B-BDEC-4C3B-BD9B-12BFDD86242A}" type="VALUE">
                      <a:rPr lang="en-US" sz="14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0E4A-4723-814B-E94B5485C53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Blad1!$A$2:$A$5</c:f>
              <c:strCache>
                <c:ptCount val="2"/>
                <c:pt idx="1">
                  <c:v>Financieringsstructuur na GRP 2</c:v>
                </c:pt>
              </c:strCache>
            </c:strRef>
          </c:cat>
          <c:val>
            <c:numRef>
              <c:f>Blad1!$E$2:$E$5</c:f>
              <c:numCache>
                <c:formatCode>General</c:formatCode>
                <c:ptCount val="4"/>
                <c:pt idx="0">
                  <c:v>-150</c:v>
                </c:pt>
                <c:pt idx="1">
                  <c:v>98</c:v>
                </c:pt>
              </c:numCache>
            </c:numRef>
          </c:val>
          <c:extLst>
            <c:ext xmlns:c16="http://schemas.microsoft.com/office/drawing/2014/chart" uri="{C3380CC4-5D6E-409C-BE32-E72D297353CC}">
              <c16:uniqueId val="{00000003-3A7F-4CE2-B0A3-92C7AD6F167A}"/>
            </c:ext>
          </c:extLst>
        </c:ser>
        <c:ser>
          <c:idx val="4"/>
          <c:order val="4"/>
          <c:tx>
            <c:strRef>
              <c:f>Blad1!$F$1</c:f>
              <c:strCache>
                <c:ptCount val="1"/>
                <c:pt idx="0">
                  <c:v>Liquidation value</c:v>
                </c:pt>
              </c:strCache>
            </c:strRef>
          </c:tx>
          <c:spPr>
            <a:solidFill>
              <a:srgbClr val="FFC000"/>
            </a:solidFill>
            <a:ln>
              <a:noFill/>
            </a:ln>
            <a:effectLst/>
          </c:spPr>
          <c:invertIfNegative val="0"/>
          <c:cat>
            <c:strRef>
              <c:f>Blad1!$A$2:$A$5</c:f>
              <c:strCache>
                <c:ptCount val="2"/>
                <c:pt idx="1">
                  <c:v>Financieringsstructuur na GRP 2</c:v>
                </c:pt>
              </c:strCache>
            </c:strRef>
          </c:cat>
          <c:val>
            <c:numRef>
              <c:f>Blad1!$F$2:$F$5</c:f>
              <c:numCache>
                <c:formatCode>General</c:formatCode>
                <c:ptCount val="4"/>
                <c:pt idx="2">
                  <c:v>120</c:v>
                </c:pt>
              </c:numCache>
            </c:numRef>
          </c:val>
          <c:extLst>
            <c:ext xmlns:c16="http://schemas.microsoft.com/office/drawing/2014/chart" uri="{C3380CC4-5D6E-409C-BE32-E72D297353CC}">
              <c16:uniqueId val="{00000005-3A7F-4CE2-B0A3-92C7AD6F167A}"/>
            </c:ext>
          </c:extLst>
        </c:ser>
        <c:ser>
          <c:idx val="5"/>
          <c:order val="5"/>
          <c:tx>
            <c:strRef>
              <c:f>Blad1!$G$1</c:f>
              <c:strCache>
                <c:ptCount val="1"/>
                <c:pt idx="0">
                  <c:v>Reorganisation value</c:v>
                </c:pt>
              </c:strCache>
            </c:strRef>
          </c:tx>
          <c:spPr>
            <a:solidFill>
              <a:srgbClr val="FF0000"/>
            </a:solidFill>
            <a:ln>
              <a:noFill/>
            </a:ln>
            <a:effectLst/>
          </c:spPr>
          <c:invertIfNegative val="0"/>
          <c:cat>
            <c:strRef>
              <c:f>Blad1!$A$2:$A$5</c:f>
              <c:strCache>
                <c:ptCount val="2"/>
                <c:pt idx="1">
                  <c:v>Financieringsstructuur na GRP 2</c:v>
                </c:pt>
              </c:strCache>
            </c:strRef>
          </c:cat>
          <c:val>
            <c:numRef>
              <c:f>Blad1!$G$2:$G$5</c:f>
              <c:numCache>
                <c:formatCode>General</c:formatCode>
                <c:ptCount val="4"/>
                <c:pt idx="3">
                  <c:v>270</c:v>
                </c:pt>
              </c:numCache>
            </c:numRef>
          </c:val>
          <c:extLst>
            <c:ext xmlns:c16="http://schemas.microsoft.com/office/drawing/2014/chart" uri="{C3380CC4-5D6E-409C-BE32-E72D297353CC}">
              <c16:uniqueId val="{00000006-3A7F-4CE2-B0A3-92C7AD6F167A}"/>
            </c:ext>
          </c:extLst>
        </c:ser>
        <c:dLbls>
          <c:showLegendKey val="0"/>
          <c:showVal val="0"/>
          <c:showCatName val="0"/>
          <c:showSerName val="0"/>
          <c:showPercent val="0"/>
          <c:showBubbleSize val="0"/>
        </c:dLbls>
        <c:gapWidth val="150"/>
        <c:overlap val="100"/>
        <c:axId val="866488568"/>
        <c:axId val="866491848"/>
      </c:barChart>
      <c:catAx>
        <c:axId val="866488568"/>
        <c:scaling>
          <c:orientation val="minMax"/>
        </c:scaling>
        <c:delete val="1"/>
        <c:axPos val="b"/>
        <c:numFmt formatCode="General" sourceLinked="1"/>
        <c:majorTickMark val="none"/>
        <c:minorTickMark val="none"/>
        <c:tickLblPos val="nextTo"/>
        <c:crossAx val="866491848"/>
        <c:crosses val="autoZero"/>
        <c:auto val="1"/>
        <c:lblAlgn val="ctr"/>
        <c:lblOffset val="100"/>
        <c:noMultiLvlLbl val="0"/>
      </c:catAx>
      <c:valAx>
        <c:axId val="86649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86648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922527326252295E-2"/>
          <c:y val="0.21371826654213794"/>
          <c:w val="0.91273393082624577"/>
          <c:h val="0.62798617133548806"/>
        </c:manualLayout>
      </c:layout>
      <c:barChart>
        <c:barDir val="col"/>
        <c:grouping val="stacked"/>
        <c:varyColors val="0"/>
        <c:ser>
          <c:idx val="0"/>
          <c:order val="0"/>
          <c:tx>
            <c:strRef>
              <c:f>Blad1!$A$1</c:f>
              <c:strCache>
                <c:ptCount val="1"/>
                <c:pt idx="0">
                  <c:v>Senior debt</c:v>
                </c:pt>
              </c:strCache>
            </c:strRef>
          </c:tx>
          <c:spPr>
            <a:solidFill>
              <a:srgbClr val="0070C0"/>
            </a:solidFill>
            <a:ln>
              <a:noFill/>
            </a:ln>
            <a:effectLst/>
          </c:spPr>
          <c:invertIfNegative val="0"/>
          <c:dLbls>
            <c:dLbl>
              <c:idx val="0"/>
              <c:tx>
                <c:rich>
                  <a:bodyPr/>
                  <a:lstStyle/>
                  <a:p>
                    <a:fld id="{40C9B1FC-5A24-4F29-83AD-CDD18D2B0CE1}" type="VALUE">
                      <a:rPr lang="en-US" sz="12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68A-442E-AD80-BB4544BDD452}"/>
                </c:ext>
              </c:extLst>
            </c:dLbl>
            <c:dLbl>
              <c:idx val="2"/>
              <c:tx>
                <c:rich>
                  <a:bodyPr/>
                  <a:lstStyle/>
                  <a:p>
                    <a:fld id="{F8CB82B2-9619-4073-B4BB-197658885455}" type="VALUE">
                      <a:rPr lang="en-US" sz="14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68A-442E-AD80-BB4544BDD45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Blad1!$A$2:$A$6</c:f>
              <c:numCache>
                <c:formatCode>General</c:formatCode>
                <c:ptCount val="5"/>
                <c:pt idx="0">
                  <c:v>110</c:v>
                </c:pt>
                <c:pt idx="2">
                  <c:v>110</c:v>
                </c:pt>
              </c:numCache>
            </c:numRef>
          </c:val>
          <c:extLst>
            <c:ext xmlns:c15="http://schemas.microsoft.com/office/drawing/2012/chart" uri="{02D57815-91ED-43cb-92C2-25804820EDAC}">
              <c15:filteredCategoryTitle>
                <c15:cat>
                  <c:multiLvlStrRef>
                    <c:extLst>
                      <c:ext uri="{02D57815-91ED-43cb-92C2-25804820EDAC}">
                        <c15:formulaRef>
                          <c15:sqref>Blad1!#REF!</c15:sqref>
                        </c15:formulaRef>
                      </c:ext>
                    </c:extLst>
                  </c:multiLvlStrRef>
                </c15:cat>
              </c15:filteredCategoryTitle>
            </c:ext>
            <c:ext xmlns:c16="http://schemas.microsoft.com/office/drawing/2014/chart" uri="{C3380CC4-5D6E-409C-BE32-E72D297353CC}">
              <c16:uniqueId val="{00000000-F41B-4957-A42B-FDD9A2205C72}"/>
            </c:ext>
          </c:extLst>
        </c:ser>
        <c:ser>
          <c:idx val="1"/>
          <c:order val="1"/>
          <c:tx>
            <c:strRef>
              <c:f>Blad1!$B$1</c:f>
              <c:strCache>
                <c:ptCount val="1"/>
                <c:pt idx="0">
                  <c:v>Junior debt</c:v>
                </c:pt>
              </c:strCache>
            </c:strRef>
          </c:tx>
          <c:spPr>
            <a:solidFill>
              <a:schemeClr val="accent2"/>
            </a:solidFill>
            <a:ln>
              <a:noFill/>
            </a:ln>
            <a:effectLst/>
          </c:spPr>
          <c:invertIfNegative val="0"/>
          <c:dPt>
            <c:idx val="0"/>
            <c:invertIfNegative val="0"/>
            <c:bubble3D val="0"/>
            <c:spPr>
              <a:solidFill>
                <a:schemeClr val="accent2"/>
              </a:solidFill>
              <a:ln>
                <a:noFill/>
              </a:ln>
              <a:effectLst/>
              <a:sp3d/>
            </c:spPr>
            <c:extLst>
              <c:ext xmlns:c16="http://schemas.microsoft.com/office/drawing/2014/chart" uri="{C3380CC4-5D6E-409C-BE32-E72D297353CC}">
                <c16:uniqueId val="{00000002-F41B-4957-A42B-FDD9A2205C72}"/>
              </c:ext>
            </c:extLst>
          </c:dPt>
          <c:dPt>
            <c:idx val="1"/>
            <c:invertIfNegative val="0"/>
            <c:bubble3D val="0"/>
            <c:spPr>
              <a:solidFill>
                <a:schemeClr val="accent2"/>
              </a:solidFill>
              <a:ln>
                <a:noFill/>
              </a:ln>
              <a:effectLst/>
              <a:sp3d/>
            </c:spPr>
            <c:extLst>
              <c:ext xmlns:c16="http://schemas.microsoft.com/office/drawing/2014/chart" uri="{C3380CC4-5D6E-409C-BE32-E72D297353CC}">
                <c16:uniqueId val="{00000004-F41B-4957-A42B-FDD9A2205C72}"/>
              </c:ext>
            </c:extLst>
          </c:dPt>
          <c:dLbls>
            <c:dLbl>
              <c:idx val="0"/>
              <c:tx>
                <c:rich>
                  <a:bodyPr/>
                  <a:lstStyle/>
                  <a:p>
                    <a:fld id="{90CA8EAD-AD81-4A07-B6BB-5BC03CC7706F}" type="VALUE">
                      <a:rPr lang="en-US" sz="14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41B-4957-A42B-FDD9A2205C72}"/>
                </c:ext>
              </c:extLst>
            </c:dLbl>
            <c:dLbl>
              <c:idx val="2"/>
              <c:tx>
                <c:rich>
                  <a:bodyPr/>
                  <a:lstStyle/>
                  <a:p>
                    <a:fld id="{36EAFED9-2612-458E-854D-E2A75DA96A9B}" type="VALUE">
                      <a:rPr lang="en-US" sz="14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68A-442E-AD80-BB4544BDD45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Blad1!$B$2:$B$6</c:f>
              <c:numCache>
                <c:formatCode>General</c:formatCode>
                <c:ptCount val="5"/>
                <c:pt idx="0">
                  <c:v>42</c:v>
                </c:pt>
                <c:pt idx="2">
                  <c:v>160</c:v>
                </c:pt>
              </c:numCache>
            </c:numRef>
          </c:val>
          <c:extLst>
            <c:ext xmlns:c15="http://schemas.microsoft.com/office/drawing/2012/chart" uri="{02D57815-91ED-43cb-92C2-25804820EDAC}">
              <c15:filteredCategoryTitle>
                <c15:cat>
                  <c:multiLvlStrRef>
                    <c:extLst>
                      <c:ext uri="{02D57815-91ED-43cb-92C2-25804820EDAC}">
                        <c15:formulaRef>
                          <c15:sqref>Blad1!#REF!</c15:sqref>
                        </c15:formulaRef>
                      </c:ext>
                    </c:extLst>
                  </c:multiLvlStrRef>
                </c15:cat>
              </c15:filteredCategoryTitle>
            </c:ext>
            <c:ext xmlns:c16="http://schemas.microsoft.com/office/drawing/2014/chart" uri="{C3380CC4-5D6E-409C-BE32-E72D297353CC}">
              <c16:uniqueId val="{00000005-F41B-4957-A42B-FDD9A2205C72}"/>
            </c:ext>
          </c:extLst>
        </c:ser>
        <c:ser>
          <c:idx val="2"/>
          <c:order val="2"/>
          <c:tx>
            <c:strRef>
              <c:f>Blad1!#REF!</c:f>
              <c:strCache>
                <c:ptCount val="1"/>
                <c:pt idx="0">
                  <c:v>#REF!</c:v>
                </c:pt>
              </c:strCache>
            </c:strRef>
          </c:tx>
          <c:spPr>
            <a:solidFill>
              <a:schemeClr val="accent3"/>
            </a:solidFill>
            <a:ln>
              <a:noFill/>
            </a:ln>
            <a:effectLst/>
          </c:spPr>
          <c:invertIfNegative val="0"/>
          <c:dLbls>
            <c:delete val="1"/>
          </c:dLbls>
          <c:val>
            <c:numRef>
              <c:f>Blad1!#REF!</c:f>
              <c:numCache>
                <c:formatCode>General</c:formatCode>
                <c:ptCount val="1"/>
                <c:pt idx="0">
                  <c:v>1</c:v>
                </c:pt>
              </c:numCache>
            </c:numRef>
          </c:val>
          <c:extLst>
            <c:ext xmlns:c15="http://schemas.microsoft.com/office/drawing/2012/chart" uri="{02D57815-91ED-43cb-92C2-25804820EDAC}">
              <c15:filteredCategoryTitle>
                <c15:cat>
                  <c:multiLvlStrRef>
                    <c:extLst>
                      <c:ext uri="{02D57815-91ED-43cb-92C2-25804820EDAC}">
                        <c15:formulaRef>
                          <c15:sqref>Blad1!#REF!</c15:sqref>
                        </c15:formulaRef>
                      </c:ext>
                    </c:extLst>
                  </c:multiLvlStrRef>
                </c15:cat>
              </c15:filteredCategoryTitle>
            </c:ext>
            <c:ext xmlns:c16="http://schemas.microsoft.com/office/drawing/2014/chart" uri="{C3380CC4-5D6E-409C-BE32-E72D297353CC}">
              <c16:uniqueId val="{00000006-F41B-4957-A42B-FDD9A2205C72}"/>
            </c:ext>
          </c:extLst>
        </c:ser>
        <c:ser>
          <c:idx val="3"/>
          <c:order val="3"/>
          <c:tx>
            <c:strRef>
              <c:f>Blad1!$C$1</c:f>
              <c:strCache>
                <c:ptCount val="1"/>
                <c:pt idx="0">
                  <c:v>Subordinated debt</c:v>
                </c:pt>
              </c:strCache>
            </c:strRef>
          </c:tx>
          <c:spPr>
            <a:solidFill>
              <a:schemeClr val="bg1">
                <a:lumMod val="75000"/>
              </a:schemeClr>
            </a:solidFill>
            <a:ln>
              <a:noFill/>
            </a:ln>
            <a:effectLst/>
          </c:spPr>
          <c:invertIfNegative val="0"/>
          <c:dLbls>
            <c:dLbl>
              <c:idx val="0"/>
              <c:tx>
                <c:rich>
                  <a:bodyPr/>
                  <a:lstStyle/>
                  <a:p>
                    <a:fld id="{DE6D20CE-DD4E-481E-8A91-AC7E9A72414E}" type="VALUE">
                      <a:rPr lang="en-US" sz="14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68A-442E-AD80-BB4544BDD45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Blad1!$C$2:$C$6</c:f>
              <c:numCache>
                <c:formatCode>General</c:formatCode>
                <c:ptCount val="5"/>
                <c:pt idx="0">
                  <c:v>20</c:v>
                </c:pt>
              </c:numCache>
            </c:numRef>
          </c:val>
          <c:extLst>
            <c:ext xmlns:c15="http://schemas.microsoft.com/office/drawing/2012/chart" uri="{02D57815-91ED-43cb-92C2-25804820EDAC}">
              <c15:filteredCategoryTitle>
                <c15:cat>
                  <c:multiLvlStrRef>
                    <c:extLst>
                      <c:ext uri="{02D57815-91ED-43cb-92C2-25804820EDAC}">
                        <c15:formulaRef>
                          <c15:sqref>Blad1!#REF!</c15:sqref>
                        </c15:formulaRef>
                      </c:ext>
                    </c:extLst>
                  </c:multiLvlStrRef>
                </c15:cat>
              </c15:filteredCategoryTitle>
            </c:ext>
            <c:ext xmlns:c16="http://schemas.microsoft.com/office/drawing/2014/chart" uri="{C3380CC4-5D6E-409C-BE32-E72D297353CC}">
              <c16:uniqueId val="{00000007-F41B-4957-A42B-FDD9A2205C72}"/>
            </c:ext>
          </c:extLst>
        </c:ser>
        <c:ser>
          <c:idx val="4"/>
          <c:order val="4"/>
          <c:tx>
            <c:strRef>
              <c:f>Blad1!$D$1</c:f>
              <c:strCache>
                <c:ptCount val="1"/>
                <c:pt idx="0">
                  <c:v>Net Equity</c:v>
                </c:pt>
              </c:strCache>
            </c:strRef>
          </c:tx>
          <c:spPr>
            <a:solidFill>
              <a:srgbClr val="00B050"/>
            </a:solidFill>
            <a:ln>
              <a:noFill/>
            </a:ln>
            <a:effectLst/>
          </c:spPr>
          <c:invertIfNegative val="0"/>
          <c:dLbls>
            <c:dLbl>
              <c:idx val="0"/>
              <c:tx>
                <c:rich>
                  <a:bodyPr/>
                  <a:lstStyle/>
                  <a:p>
                    <a:fld id="{E98C183D-39BE-4DDD-AB47-85D32FA82CDF}" type="VALUE">
                      <a:rPr lang="en-US" sz="1400"/>
                      <a:pPr/>
                      <a:t>[WAARDE]</a:t>
                    </a:fld>
                    <a:endParaRPr lang="fr-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68A-442E-AD80-BB4544BDD45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Blad1!$D$2:$D$6</c:f>
              <c:numCache>
                <c:formatCode>General</c:formatCode>
                <c:ptCount val="5"/>
                <c:pt idx="0">
                  <c:v>98</c:v>
                </c:pt>
              </c:numCache>
            </c:numRef>
          </c:val>
          <c:extLst>
            <c:ext xmlns:c15="http://schemas.microsoft.com/office/drawing/2012/chart" uri="{02D57815-91ED-43cb-92C2-25804820EDAC}">
              <c15:filteredCategoryTitle>
                <c15:cat>
                  <c:multiLvlStrRef>
                    <c:extLst>
                      <c:ext uri="{02D57815-91ED-43cb-92C2-25804820EDAC}">
                        <c15:formulaRef>
                          <c15:sqref>Blad1!#REF!</c15:sqref>
                        </c15:formulaRef>
                      </c:ext>
                    </c:extLst>
                  </c:multiLvlStrRef>
                </c15:cat>
              </c15:filteredCategoryTitle>
            </c:ext>
            <c:ext xmlns:c16="http://schemas.microsoft.com/office/drawing/2014/chart" uri="{C3380CC4-5D6E-409C-BE32-E72D297353CC}">
              <c16:uniqueId val="{00000008-F41B-4957-A42B-FDD9A2205C72}"/>
            </c:ext>
          </c:extLst>
        </c:ser>
        <c:dLbls>
          <c:showLegendKey val="0"/>
          <c:showVal val="1"/>
          <c:showCatName val="0"/>
          <c:showSerName val="0"/>
          <c:showPercent val="0"/>
          <c:showBubbleSize val="0"/>
        </c:dLbls>
        <c:gapWidth val="150"/>
        <c:overlap val="100"/>
        <c:axId val="866488568"/>
        <c:axId val="866491848"/>
      </c:barChart>
      <c:catAx>
        <c:axId val="8664885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866491848"/>
        <c:crosses val="autoZero"/>
        <c:auto val="1"/>
        <c:lblAlgn val="ctr"/>
        <c:lblOffset val="100"/>
        <c:noMultiLvlLbl val="0"/>
      </c:catAx>
      <c:valAx>
        <c:axId val="866491848"/>
        <c:scaling>
          <c:orientation val="minMax"/>
        </c:scaling>
        <c:delete val="1"/>
        <c:axPos val="l"/>
        <c:majorGridlines>
          <c:spPr>
            <a:ln w="9525" cap="flat" cmpd="sng" algn="ctr">
              <a:noFill/>
              <a:round/>
            </a:ln>
            <a:effectLst/>
          </c:spPr>
        </c:majorGridlines>
        <c:numFmt formatCode="General" sourceLinked="1"/>
        <c:majorTickMark val="out"/>
        <c:minorTickMark val="none"/>
        <c:tickLblPos val="nextTo"/>
        <c:crossAx val="8664885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815283-259C-49D4-9B52-34997D94496B}" type="doc">
      <dgm:prSet loTypeId="urn:microsoft.com/office/officeart/2005/8/layout/orgChart1" loCatId="hierarchy" qsTypeId="urn:microsoft.com/office/officeart/2005/8/quickstyle/simple1" qsCatId="simple" csTypeId="urn:microsoft.com/office/officeart/2005/8/colors/accent0_1" csCatId="mainScheme" phldr="1"/>
      <dgm:spPr/>
      <dgm:t>
        <a:bodyPr/>
        <a:lstStyle/>
        <a:p>
          <a:endParaRPr lang="en-US"/>
        </a:p>
      </dgm:t>
    </dgm:pt>
    <dgm:pt modelId="{9C234FBC-F65C-4B74-9DA8-3B8E3EB688B8}">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a:latin typeface="+mj-lt"/>
            </a:rPr>
            <a:t>gerechtelijke procedures</a:t>
          </a:r>
          <a:endParaRPr lang="en-US" sz="900" dirty="0">
            <a:latin typeface="+mj-lt"/>
          </a:endParaRPr>
        </a:p>
      </dgm:t>
    </dgm:pt>
    <dgm:pt modelId="{E4EE7580-5949-47BF-8C27-3F102C182CBA}" type="parTrans" cxnId="{048222BC-68B2-4AC8-AF92-BA444ED00A63}">
      <dgm:prSet/>
      <dgm:spPr/>
      <dgm:t>
        <a:bodyPr/>
        <a:lstStyle/>
        <a:p>
          <a:endParaRPr lang="en-US">
            <a:latin typeface="+mj-lt"/>
          </a:endParaRPr>
        </a:p>
      </dgm:t>
    </dgm:pt>
    <dgm:pt modelId="{E2727645-293A-40F6-B824-4B7CA53F0C54}" type="sibTrans" cxnId="{048222BC-68B2-4AC8-AF92-BA444ED00A63}">
      <dgm:prSet/>
      <dgm:spPr/>
      <dgm:t>
        <a:bodyPr/>
        <a:lstStyle/>
        <a:p>
          <a:endParaRPr lang="en-US">
            <a:latin typeface="+mj-lt"/>
          </a:endParaRPr>
        </a:p>
      </dgm:t>
    </dgm:pt>
    <dgm:pt modelId="{540E44E7-CFBA-46D6-827A-9176FE5195BB}">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b="1">
              <a:latin typeface="+mj-lt"/>
            </a:rPr>
            <a:t>besloten </a:t>
          </a:r>
          <a:r>
            <a:rPr lang="en-US" sz="900" b="0">
              <a:latin typeface="+mj-lt"/>
            </a:rPr>
            <a:t>procedures van reorganisatie</a:t>
          </a:r>
          <a:endParaRPr lang="en-US" sz="900" b="0" dirty="0">
            <a:latin typeface="+mj-lt"/>
          </a:endParaRPr>
        </a:p>
      </dgm:t>
    </dgm:pt>
    <dgm:pt modelId="{5C6B8877-0E05-4C8E-A25B-FB69351D1528}" type="parTrans" cxnId="{FEC9D7E5-7B85-480A-BDEA-8C614CA16B9E}">
      <dgm:prSet>
        <dgm:style>
          <a:lnRef idx="1">
            <a:schemeClr val="accent5"/>
          </a:lnRef>
          <a:fillRef idx="0">
            <a:schemeClr val="accent5"/>
          </a:fillRef>
          <a:effectRef idx="0">
            <a:schemeClr val="accent5"/>
          </a:effectRef>
          <a:fontRef idx="minor">
            <a:schemeClr val="tx1"/>
          </a:fontRef>
        </dgm:style>
      </dgm:prSet>
      <dgm:spPr/>
      <dgm:t>
        <a:bodyPr/>
        <a:lstStyle/>
        <a:p>
          <a:endParaRPr lang="en-US"/>
        </a:p>
      </dgm:t>
    </dgm:pt>
    <dgm:pt modelId="{E26DF8AD-C9BD-4AAA-9A3A-D771F63F8E2E}" type="sibTrans" cxnId="{FEC9D7E5-7B85-480A-BDEA-8C614CA16B9E}">
      <dgm:prSet/>
      <dgm:spPr/>
      <dgm:t>
        <a:bodyPr/>
        <a:lstStyle/>
        <a:p>
          <a:endParaRPr lang="en-US"/>
        </a:p>
      </dgm:t>
    </dgm:pt>
    <dgm:pt modelId="{9805366B-0ADF-40B6-B3F7-F6578E4C0DD3}">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a:latin typeface="+mj-lt"/>
            </a:rPr>
            <a:t>minnelijk</a:t>
          </a:r>
        </a:p>
        <a:p>
          <a:r>
            <a:rPr lang="en-US" sz="900">
              <a:latin typeface="+mj-lt"/>
            </a:rPr>
            <a:t>akkoord</a:t>
          </a:r>
          <a:endParaRPr lang="en-US" sz="900" dirty="0">
            <a:latin typeface="+mj-lt"/>
          </a:endParaRPr>
        </a:p>
      </dgm:t>
    </dgm:pt>
    <dgm:pt modelId="{AE02B99F-8DC7-428C-9EB6-01EDCBFFAD50}" type="parTrans" cxnId="{5C27F9F1-42C6-4476-B6CB-AD3E6C51AE76}">
      <dgm:prSet>
        <dgm:style>
          <a:lnRef idx="2">
            <a:schemeClr val="accent5"/>
          </a:lnRef>
          <a:fillRef idx="0">
            <a:schemeClr val="accent5"/>
          </a:fillRef>
          <a:effectRef idx="1">
            <a:schemeClr val="accent5"/>
          </a:effectRef>
          <a:fontRef idx="minor">
            <a:schemeClr val="tx1"/>
          </a:fontRef>
        </dgm:style>
      </dgm:prSet>
      <dgm:spPr/>
      <dgm:t>
        <a:bodyPr/>
        <a:lstStyle/>
        <a:p>
          <a:endParaRPr lang="en-US"/>
        </a:p>
      </dgm:t>
    </dgm:pt>
    <dgm:pt modelId="{6A6F463C-BC9D-4202-9877-C8584D016A17}" type="sibTrans" cxnId="{5C27F9F1-42C6-4476-B6CB-AD3E6C51AE76}">
      <dgm:prSet/>
      <dgm:spPr/>
      <dgm:t>
        <a:bodyPr/>
        <a:lstStyle/>
        <a:p>
          <a:endParaRPr lang="en-US"/>
        </a:p>
      </dgm:t>
    </dgm:pt>
    <dgm:pt modelId="{1EB406A8-A899-44C3-9A5C-59FF0B9D09C6}">
      <dgm:prSet phldrT="[Text]" custT="1">
        <dgm:style>
          <a:lnRef idx="2">
            <a:schemeClr val="accent5"/>
          </a:lnRef>
          <a:fillRef idx="1">
            <a:schemeClr val="lt1"/>
          </a:fillRef>
          <a:effectRef idx="0">
            <a:schemeClr val="accent5"/>
          </a:effectRef>
          <a:fontRef idx="minor">
            <a:schemeClr val="dk1"/>
          </a:fontRef>
        </dgm:style>
      </dgm:prSet>
      <dgm:spPr>
        <a:solidFill>
          <a:schemeClr val="accent2">
            <a:lumMod val="75000"/>
          </a:schemeClr>
        </a:solidFill>
        <a:ln>
          <a:solidFill>
            <a:schemeClr val="accent2">
              <a:lumMod val="75000"/>
            </a:schemeClr>
          </a:solidFill>
        </a:ln>
      </dgm:spPr>
      <dgm:t>
        <a:bodyPr/>
        <a:lstStyle/>
        <a:p>
          <a:r>
            <a:rPr lang="en-US" sz="900" b="0" dirty="0" err="1">
              <a:solidFill>
                <a:schemeClr val="bg1"/>
              </a:solidFill>
              <a:latin typeface="+mj-lt"/>
            </a:rPr>
            <a:t>collectief</a:t>
          </a:r>
          <a:endParaRPr lang="en-US" sz="900" b="0" dirty="0">
            <a:solidFill>
              <a:schemeClr val="bg1"/>
            </a:solidFill>
            <a:latin typeface="+mj-lt"/>
          </a:endParaRPr>
        </a:p>
        <a:p>
          <a:r>
            <a:rPr lang="en-US" sz="900" b="0" dirty="0" err="1">
              <a:solidFill>
                <a:schemeClr val="bg1"/>
              </a:solidFill>
              <a:latin typeface="+mj-lt"/>
            </a:rPr>
            <a:t>akkoord</a:t>
          </a:r>
          <a:endParaRPr lang="en-US" sz="900" b="0" dirty="0">
            <a:solidFill>
              <a:schemeClr val="bg1"/>
            </a:solidFill>
            <a:latin typeface="+mj-lt"/>
          </a:endParaRPr>
        </a:p>
      </dgm:t>
    </dgm:pt>
    <dgm:pt modelId="{E2F2A7C3-22C4-4A15-A860-97B5B58C21FC}" type="parTrans" cxnId="{EE81F8AC-B0CE-4807-864C-89E947BBC4A1}">
      <dgm:prSet>
        <dgm:style>
          <a:lnRef idx="2">
            <a:schemeClr val="accent5"/>
          </a:lnRef>
          <a:fillRef idx="0">
            <a:schemeClr val="accent5"/>
          </a:fillRef>
          <a:effectRef idx="1">
            <a:schemeClr val="accent5"/>
          </a:effectRef>
          <a:fontRef idx="minor">
            <a:schemeClr val="tx1"/>
          </a:fontRef>
        </dgm:style>
      </dgm:prSet>
      <dgm:spPr/>
      <dgm:t>
        <a:bodyPr/>
        <a:lstStyle/>
        <a:p>
          <a:endParaRPr lang="en-US"/>
        </a:p>
      </dgm:t>
    </dgm:pt>
    <dgm:pt modelId="{1A63445E-219C-4999-A1FF-AC826A0A9DBF}" type="sibTrans" cxnId="{EE81F8AC-B0CE-4807-864C-89E947BBC4A1}">
      <dgm:prSet/>
      <dgm:spPr/>
      <dgm:t>
        <a:bodyPr/>
        <a:lstStyle/>
        <a:p>
          <a:endParaRPr lang="en-US"/>
        </a:p>
      </dgm:t>
    </dgm:pt>
    <dgm:pt modelId="{41DD177B-6DF4-4BED-B46E-F8F608290140}">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b="1">
              <a:latin typeface="+mj-lt"/>
            </a:rPr>
            <a:t>openbare</a:t>
          </a:r>
          <a:r>
            <a:rPr lang="en-US" sz="900">
              <a:latin typeface="+mj-lt"/>
            </a:rPr>
            <a:t> </a:t>
          </a:r>
          <a:br>
            <a:rPr lang="en-US" sz="900">
              <a:latin typeface="+mj-lt"/>
            </a:rPr>
          </a:br>
          <a:r>
            <a:rPr lang="en-US" sz="900">
              <a:latin typeface="+mj-lt"/>
            </a:rPr>
            <a:t>procedures van reorganisatie</a:t>
          </a:r>
          <a:endParaRPr lang="en-US" sz="900" dirty="0">
            <a:latin typeface="+mj-lt"/>
          </a:endParaRPr>
        </a:p>
      </dgm:t>
    </dgm:pt>
    <dgm:pt modelId="{DD5C52B3-1F47-41F8-9147-FDB35F5486AA}" type="parTrans" cxnId="{0F651923-9ACE-4465-8786-4C673F993881}">
      <dgm:prSet>
        <dgm:style>
          <a:lnRef idx="1">
            <a:schemeClr val="accent5"/>
          </a:lnRef>
          <a:fillRef idx="0">
            <a:schemeClr val="accent5"/>
          </a:fillRef>
          <a:effectRef idx="0">
            <a:schemeClr val="accent5"/>
          </a:effectRef>
          <a:fontRef idx="minor">
            <a:schemeClr val="tx1"/>
          </a:fontRef>
        </dgm:style>
      </dgm:prSet>
      <dgm:spPr/>
      <dgm:t>
        <a:bodyPr/>
        <a:lstStyle/>
        <a:p>
          <a:endParaRPr lang="en-US"/>
        </a:p>
      </dgm:t>
    </dgm:pt>
    <dgm:pt modelId="{1AD18FF7-49C8-49FA-BF1E-108985D4B7A9}" type="sibTrans" cxnId="{0F651923-9ACE-4465-8786-4C673F993881}">
      <dgm:prSet/>
      <dgm:spPr/>
      <dgm:t>
        <a:bodyPr/>
        <a:lstStyle/>
        <a:p>
          <a:endParaRPr lang="en-US"/>
        </a:p>
      </dgm:t>
    </dgm:pt>
    <dgm:pt modelId="{9BF2EF5B-485E-40C8-85F7-1033764B5FA0}">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a:latin typeface="+mj-lt"/>
            </a:rPr>
            <a:t>minnelijk</a:t>
          </a:r>
        </a:p>
        <a:p>
          <a:r>
            <a:rPr lang="en-US" sz="900">
              <a:latin typeface="+mj-lt"/>
            </a:rPr>
            <a:t>akkoord</a:t>
          </a:r>
          <a:endParaRPr lang="en-US" sz="900" dirty="0">
            <a:latin typeface="+mj-lt"/>
          </a:endParaRPr>
        </a:p>
      </dgm:t>
    </dgm:pt>
    <dgm:pt modelId="{38BF4B7D-F7C1-4AF2-AAC9-29BE7FFA19CE}" type="parTrans" cxnId="{648B9A12-0EB3-4E4A-B398-0FFA0F068497}">
      <dgm:prSet>
        <dgm:style>
          <a:lnRef idx="2">
            <a:schemeClr val="accent5"/>
          </a:lnRef>
          <a:fillRef idx="0">
            <a:schemeClr val="accent5"/>
          </a:fillRef>
          <a:effectRef idx="1">
            <a:schemeClr val="accent5"/>
          </a:effectRef>
          <a:fontRef idx="minor">
            <a:schemeClr val="tx1"/>
          </a:fontRef>
        </dgm:style>
      </dgm:prSet>
      <dgm:spPr/>
      <dgm:t>
        <a:bodyPr/>
        <a:lstStyle/>
        <a:p>
          <a:endParaRPr lang="en-US"/>
        </a:p>
      </dgm:t>
    </dgm:pt>
    <dgm:pt modelId="{ED1E7878-10CA-48A8-97B1-9C776CDCA47B}" type="sibTrans" cxnId="{648B9A12-0EB3-4E4A-B398-0FFA0F068497}">
      <dgm:prSet/>
      <dgm:spPr/>
      <dgm:t>
        <a:bodyPr/>
        <a:lstStyle/>
        <a:p>
          <a:endParaRPr lang="en-US"/>
        </a:p>
      </dgm:t>
    </dgm:pt>
    <dgm:pt modelId="{EBA011F3-C387-41FB-8F24-207334073BF9}">
      <dgm:prSet phldrT="[Text]" custT="1">
        <dgm:style>
          <a:lnRef idx="2">
            <a:schemeClr val="accent5"/>
          </a:lnRef>
          <a:fillRef idx="1">
            <a:schemeClr val="lt1"/>
          </a:fillRef>
          <a:effectRef idx="0">
            <a:schemeClr val="accent5"/>
          </a:effectRef>
          <a:fontRef idx="minor">
            <a:schemeClr val="dk1"/>
          </a:fontRef>
        </dgm:style>
      </dgm:prSet>
      <dgm:spPr>
        <a:solidFill>
          <a:schemeClr val="accent2">
            <a:lumMod val="75000"/>
          </a:schemeClr>
        </a:solidFill>
        <a:ln>
          <a:solidFill>
            <a:schemeClr val="accent2">
              <a:lumMod val="75000"/>
            </a:schemeClr>
          </a:solidFill>
        </a:ln>
      </dgm:spPr>
      <dgm:t>
        <a:bodyPr/>
        <a:lstStyle/>
        <a:p>
          <a:pPr algn="ctr"/>
          <a:r>
            <a:rPr lang="en-US" sz="900" dirty="0" err="1">
              <a:solidFill>
                <a:schemeClr val="bg1"/>
              </a:solidFill>
              <a:latin typeface="+mj-lt"/>
            </a:rPr>
            <a:t>collectief</a:t>
          </a:r>
          <a:endParaRPr lang="en-US" sz="900" dirty="0">
            <a:solidFill>
              <a:schemeClr val="bg1"/>
            </a:solidFill>
            <a:latin typeface="+mj-lt"/>
          </a:endParaRPr>
        </a:p>
        <a:p>
          <a:pPr algn="ctr"/>
          <a:r>
            <a:rPr lang="en-US" sz="900" dirty="0" err="1">
              <a:solidFill>
                <a:schemeClr val="bg1"/>
              </a:solidFill>
              <a:latin typeface="+mj-lt"/>
            </a:rPr>
            <a:t>akkoord</a:t>
          </a:r>
          <a:endParaRPr lang="en-US" sz="800" dirty="0">
            <a:solidFill>
              <a:schemeClr val="bg1"/>
            </a:solidFill>
            <a:latin typeface="+mj-lt"/>
          </a:endParaRPr>
        </a:p>
      </dgm:t>
    </dgm:pt>
    <dgm:pt modelId="{72DCFE41-18AF-4335-B7AD-F5F8DBECFB5A}" type="parTrans" cxnId="{2022159D-9659-4741-9A6D-247E6406EFC0}">
      <dgm:prSet>
        <dgm:style>
          <a:lnRef idx="2">
            <a:schemeClr val="accent5"/>
          </a:lnRef>
          <a:fillRef idx="0">
            <a:schemeClr val="accent5"/>
          </a:fillRef>
          <a:effectRef idx="1">
            <a:schemeClr val="accent5"/>
          </a:effectRef>
          <a:fontRef idx="minor">
            <a:schemeClr val="tx1"/>
          </a:fontRef>
        </dgm:style>
      </dgm:prSet>
      <dgm:spPr/>
      <dgm:t>
        <a:bodyPr/>
        <a:lstStyle/>
        <a:p>
          <a:endParaRPr lang="en-US"/>
        </a:p>
      </dgm:t>
    </dgm:pt>
    <dgm:pt modelId="{4F3F981C-7251-4B42-BF1F-6C4F4773364F}" type="sibTrans" cxnId="{2022159D-9659-4741-9A6D-247E6406EFC0}">
      <dgm:prSet/>
      <dgm:spPr/>
      <dgm:t>
        <a:bodyPr/>
        <a:lstStyle/>
        <a:p>
          <a:endParaRPr lang="en-US"/>
        </a:p>
      </dgm:t>
    </dgm:pt>
    <dgm:pt modelId="{14F8189C-F49F-43FD-9296-A0BEA59FB10A}">
      <dgm:prSet phldrT="[Text]" custT="1">
        <dgm:style>
          <a:lnRef idx="2">
            <a:schemeClr val="accent5"/>
          </a:lnRef>
          <a:fillRef idx="1">
            <a:schemeClr val="lt1"/>
          </a:fillRef>
          <a:effectRef idx="0">
            <a:schemeClr val="accent5"/>
          </a:effectRef>
          <a:fontRef idx="minor">
            <a:schemeClr val="dk1"/>
          </a:fontRef>
        </dgm:style>
      </dgm:prSet>
      <dgm:spPr>
        <a:noFill/>
      </dgm:spPr>
      <dgm:t>
        <a:bodyPr/>
        <a:lstStyle/>
        <a:p>
          <a:r>
            <a:rPr lang="en-US" sz="900" dirty="0" err="1">
              <a:solidFill>
                <a:schemeClr val="tx1"/>
              </a:solidFill>
              <a:latin typeface="+mj-lt"/>
            </a:rPr>
            <a:t>overdracht</a:t>
          </a:r>
          <a:r>
            <a:rPr lang="en-US" sz="900" dirty="0">
              <a:solidFill>
                <a:schemeClr val="tx1"/>
              </a:solidFill>
              <a:latin typeface="+mj-lt"/>
            </a:rPr>
            <a:t> </a:t>
          </a:r>
          <a:r>
            <a:rPr lang="en-US" sz="900" dirty="0" err="1">
              <a:solidFill>
                <a:schemeClr val="tx1"/>
              </a:solidFill>
              <a:latin typeface="+mj-lt"/>
            </a:rPr>
            <a:t>onder</a:t>
          </a:r>
          <a:r>
            <a:rPr lang="en-US" sz="900" dirty="0">
              <a:solidFill>
                <a:schemeClr val="tx1"/>
              </a:solidFill>
              <a:latin typeface="+mj-lt"/>
            </a:rPr>
            <a:t> </a:t>
          </a:r>
          <a:r>
            <a:rPr lang="en-US" sz="900" dirty="0" err="1">
              <a:solidFill>
                <a:schemeClr val="tx1"/>
              </a:solidFill>
              <a:latin typeface="+mj-lt"/>
            </a:rPr>
            <a:t>gerechtelijk</a:t>
          </a:r>
          <a:r>
            <a:rPr lang="en-US" sz="900" dirty="0">
              <a:solidFill>
                <a:schemeClr val="tx1"/>
              </a:solidFill>
              <a:latin typeface="+mj-lt"/>
            </a:rPr>
            <a:t> </a:t>
          </a:r>
          <a:r>
            <a:rPr lang="en-US" sz="900" dirty="0" err="1">
              <a:solidFill>
                <a:schemeClr val="tx1"/>
              </a:solidFill>
              <a:latin typeface="+mj-lt"/>
            </a:rPr>
            <a:t>gezag</a:t>
          </a:r>
          <a:r>
            <a:rPr lang="en-US" sz="900" dirty="0">
              <a:solidFill>
                <a:schemeClr val="tx1"/>
              </a:solidFill>
              <a:latin typeface="+mj-lt"/>
            </a:rPr>
            <a:t> (OGG)</a:t>
          </a:r>
        </a:p>
      </dgm:t>
    </dgm:pt>
    <dgm:pt modelId="{334F11CA-C07E-4F0C-AE7B-F0496547D8F7}" type="parTrans" cxnId="{64B559D1-FA4A-4283-96AE-4738BA7801FB}">
      <dgm:prSet/>
      <dgm:spPr/>
      <dgm:t>
        <a:bodyPr/>
        <a:lstStyle/>
        <a:p>
          <a:endParaRPr lang="en-US"/>
        </a:p>
      </dgm:t>
    </dgm:pt>
    <dgm:pt modelId="{17C99C45-ABA9-41B6-9D3C-3FDB247D9BDF}" type="sibTrans" cxnId="{64B559D1-FA4A-4283-96AE-4738BA7801FB}">
      <dgm:prSet/>
      <dgm:spPr/>
      <dgm:t>
        <a:bodyPr/>
        <a:lstStyle/>
        <a:p>
          <a:endParaRPr lang="en-US"/>
        </a:p>
      </dgm:t>
    </dgm:pt>
    <dgm:pt modelId="{8FA1B641-3BBB-44D0-9857-AC49738C35EB}">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b="0">
              <a:latin typeface="+mj-lt"/>
            </a:rPr>
            <a:t>vereffening en ontbinding</a:t>
          </a:r>
          <a:endParaRPr lang="en-US" sz="900" b="0" dirty="0">
            <a:latin typeface="+mj-lt"/>
          </a:endParaRPr>
        </a:p>
      </dgm:t>
    </dgm:pt>
    <dgm:pt modelId="{8E4740CF-8D6C-41FC-80E9-04D2ECA8F1BA}" type="parTrans" cxnId="{9C17E457-AC88-4433-9D53-85394C61AF6E}">
      <dgm:prSet>
        <dgm:style>
          <a:lnRef idx="1">
            <a:schemeClr val="accent5"/>
          </a:lnRef>
          <a:fillRef idx="0">
            <a:schemeClr val="accent5"/>
          </a:fillRef>
          <a:effectRef idx="0">
            <a:schemeClr val="accent5"/>
          </a:effectRef>
          <a:fontRef idx="minor">
            <a:schemeClr val="tx1"/>
          </a:fontRef>
        </dgm:style>
      </dgm:prSet>
      <dgm:spPr/>
      <dgm:t>
        <a:bodyPr/>
        <a:lstStyle/>
        <a:p>
          <a:endParaRPr lang="en-US"/>
        </a:p>
      </dgm:t>
    </dgm:pt>
    <dgm:pt modelId="{2E2013D9-F48A-4418-96C1-3C38BE755262}" type="sibTrans" cxnId="{9C17E457-AC88-4433-9D53-85394C61AF6E}">
      <dgm:prSet/>
      <dgm:spPr/>
      <dgm:t>
        <a:bodyPr/>
        <a:lstStyle/>
        <a:p>
          <a:endParaRPr lang="en-US"/>
        </a:p>
      </dgm:t>
    </dgm:pt>
    <dgm:pt modelId="{65BB3BCC-2C61-4FAC-9394-CFDC1FD848D4}">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b="0">
              <a:latin typeface="+mj-lt"/>
            </a:rPr>
            <a:t>faillissement</a:t>
          </a:r>
          <a:endParaRPr lang="en-US" sz="900" b="0" dirty="0">
            <a:latin typeface="+mj-lt"/>
          </a:endParaRPr>
        </a:p>
      </dgm:t>
    </dgm:pt>
    <dgm:pt modelId="{913B9D23-ADFD-4043-B63D-154CECC2944E}" type="parTrans" cxnId="{033A9811-3579-4191-8409-22988CF0AEA2}">
      <dgm:prSet>
        <dgm:style>
          <a:lnRef idx="1">
            <a:schemeClr val="accent5"/>
          </a:lnRef>
          <a:fillRef idx="0">
            <a:schemeClr val="accent5"/>
          </a:fillRef>
          <a:effectRef idx="0">
            <a:schemeClr val="accent5"/>
          </a:effectRef>
          <a:fontRef idx="minor">
            <a:schemeClr val="tx1"/>
          </a:fontRef>
        </dgm:style>
      </dgm:prSet>
      <dgm:spPr/>
      <dgm:t>
        <a:bodyPr/>
        <a:lstStyle/>
        <a:p>
          <a:endParaRPr lang="en-US"/>
        </a:p>
      </dgm:t>
    </dgm:pt>
    <dgm:pt modelId="{AFBE934B-C429-41E4-BB85-23CDA396747C}" type="sibTrans" cxnId="{033A9811-3579-4191-8409-22988CF0AEA2}">
      <dgm:prSet/>
      <dgm:spPr/>
      <dgm:t>
        <a:bodyPr/>
        <a:lstStyle/>
        <a:p>
          <a:endParaRPr lang="en-US"/>
        </a:p>
      </dgm:t>
    </dgm:pt>
    <dgm:pt modelId="{DB62FF1A-956B-40AD-B2C7-826803A1E030}">
      <dgm:prSet phldrT="[Text]" custT="1">
        <dgm:style>
          <a:lnRef idx="2">
            <a:schemeClr val="accent5"/>
          </a:lnRef>
          <a:fillRef idx="1">
            <a:schemeClr val="lt1"/>
          </a:fillRef>
          <a:effectRef idx="0">
            <a:schemeClr val="accent5"/>
          </a:effectRef>
          <a:fontRef idx="minor">
            <a:schemeClr val="dk1"/>
          </a:fontRef>
        </dgm:style>
      </dgm:prSet>
      <dgm:spPr>
        <a:solidFill>
          <a:schemeClr val="accent2">
            <a:lumMod val="40000"/>
            <a:lumOff val="60000"/>
          </a:schemeClr>
        </a:solidFill>
        <a:ln>
          <a:solidFill>
            <a:schemeClr val="accent2">
              <a:lumMod val="40000"/>
              <a:lumOff val="60000"/>
            </a:schemeClr>
          </a:solidFill>
        </a:ln>
      </dgm:spPr>
      <dgm:t>
        <a:bodyPr/>
        <a:lstStyle/>
        <a:p>
          <a:pPr algn="ctr"/>
          <a:r>
            <a:rPr lang="en-US" sz="900" dirty="0" err="1">
              <a:latin typeface="+mj-lt"/>
            </a:rPr>
            <a:t>grote</a:t>
          </a:r>
          <a:r>
            <a:rPr lang="en-US" sz="900" dirty="0">
              <a:latin typeface="+mj-lt"/>
            </a:rPr>
            <a:t> </a:t>
          </a:r>
          <a:r>
            <a:rPr lang="en-US" sz="900" dirty="0" err="1">
              <a:latin typeface="+mj-lt"/>
            </a:rPr>
            <a:t>ondernemingen</a:t>
          </a:r>
          <a:endParaRPr lang="en-US" sz="900" dirty="0">
            <a:latin typeface="+mj-lt"/>
          </a:endParaRPr>
        </a:p>
      </dgm:t>
    </dgm:pt>
    <dgm:pt modelId="{E84B6DE8-A7C5-4A5F-9F89-AE9C99D1BC91}" type="parTrans" cxnId="{BF2D76B2-BBA9-45B3-A557-1FB423E9FB29}">
      <dgm:prSet>
        <dgm:style>
          <a:lnRef idx="2">
            <a:schemeClr val="accent5"/>
          </a:lnRef>
          <a:fillRef idx="0">
            <a:schemeClr val="accent5"/>
          </a:fillRef>
          <a:effectRef idx="1">
            <a:schemeClr val="accent5"/>
          </a:effectRef>
          <a:fontRef idx="minor">
            <a:schemeClr val="tx1"/>
          </a:fontRef>
        </dgm:style>
      </dgm:prSet>
      <dgm:spPr/>
      <dgm:t>
        <a:bodyPr/>
        <a:lstStyle/>
        <a:p>
          <a:endParaRPr lang="en-US"/>
        </a:p>
      </dgm:t>
    </dgm:pt>
    <dgm:pt modelId="{C8306D48-E875-437D-9EB2-3DEF68B5BEBE}" type="sibTrans" cxnId="{BF2D76B2-BBA9-45B3-A557-1FB423E9FB29}">
      <dgm:prSet/>
      <dgm:spPr/>
      <dgm:t>
        <a:bodyPr/>
        <a:lstStyle/>
        <a:p>
          <a:endParaRPr lang="en-US"/>
        </a:p>
      </dgm:t>
    </dgm:pt>
    <dgm:pt modelId="{021FEB39-6BDE-4E7F-8F77-A694AB1258A7}">
      <dgm:prSet phldrT="[Text]" custT="1">
        <dgm:style>
          <a:lnRef idx="2">
            <a:schemeClr val="accent5"/>
          </a:lnRef>
          <a:fillRef idx="1">
            <a:schemeClr val="lt1"/>
          </a:fillRef>
          <a:effectRef idx="0">
            <a:schemeClr val="accent5"/>
          </a:effectRef>
          <a:fontRef idx="minor">
            <a:schemeClr val="dk1"/>
          </a:fontRef>
        </dgm:style>
      </dgm:prSet>
      <dgm:spPr>
        <a:solidFill>
          <a:schemeClr val="accent2">
            <a:lumMod val="40000"/>
            <a:lumOff val="60000"/>
          </a:schemeClr>
        </a:solidFill>
        <a:ln>
          <a:solidFill>
            <a:schemeClr val="accent2">
              <a:lumMod val="40000"/>
              <a:lumOff val="60000"/>
            </a:schemeClr>
          </a:solidFill>
        </a:ln>
      </dgm:spPr>
      <dgm:t>
        <a:bodyPr/>
        <a:lstStyle/>
        <a:p>
          <a:pPr algn="ctr"/>
          <a:r>
            <a:rPr lang="en-US" sz="900" dirty="0" err="1">
              <a:latin typeface="+mj-lt"/>
            </a:rPr>
            <a:t>kmo’s</a:t>
          </a:r>
          <a:endParaRPr lang="en-US" sz="800" dirty="0">
            <a:latin typeface="+mj-lt"/>
          </a:endParaRPr>
        </a:p>
      </dgm:t>
    </dgm:pt>
    <dgm:pt modelId="{0ACED02F-59A8-4605-8DE5-9DB8DA1AD265}" type="parTrans" cxnId="{8BD7E9ED-ABE1-4A0C-A315-9C6EA0A7BFCB}">
      <dgm:prSet>
        <dgm:style>
          <a:lnRef idx="2">
            <a:schemeClr val="accent5"/>
          </a:lnRef>
          <a:fillRef idx="0">
            <a:schemeClr val="accent5"/>
          </a:fillRef>
          <a:effectRef idx="1">
            <a:schemeClr val="accent5"/>
          </a:effectRef>
          <a:fontRef idx="minor">
            <a:schemeClr val="tx1"/>
          </a:fontRef>
        </dgm:style>
      </dgm:prSet>
      <dgm:spPr/>
      <dgm:t>
        <a:bodyPr/>
        <a:lstStyle/>
        <a:p>
          <a:endParaRPr lang="en-US"/>
        </a:p>
      </dgm:t>
    </dgm:pt>
    <dgm:pt modelId="{4C4B7913-A247-4720-86C0-2917472EC54C}" type="sibTrans" cxnId="{8BD7E9ED-ABE1-4A0C-A315-9C6EA0A7BFCB}">
      <dgm:prSet/>
      <dgm:spPr/>
      <dgm:t>
        <a:bodyPr/>
        <a:lstStyle/>
        <a:p>
          <a:endParaRPr lang="en-US"/>
        </a:p>
      </dgm:t>
    </dgm:pt>
    <dgm:pt modelId="{46C078B0-2AA4-484B-8876-96652EE1E64A}">
      <dgm:prSet phldrT="[Text]" custT="1">
        <dgm:style>
          <a:lnRef idx="2">
            <a:schemeClr val="accent5"/>
          </a:lnRef>
          <a:fillRef idx="1">
            <a:schemeClr val="lt1"/>
          </a:fillRef>
          <a:effectRef idx="0">
            <a:schemeClr val="accent5"/>
          </a:effectRef>
          <a:fontRef idx="minor">
            <a:schemeClr val="dk1"/>
          </a:fontRef>
        </dgm:style>
      </dgm:prSet>
      <dgm:spPr>
        <a:solidFill>
          <a:schemeClr val="accent2">
            <a:lumMod val="40000"/>
            <a:lumOff val="60000"/>
          </a:schemeClr>
        </a:solidFill>
        <a:ln>
          <a:solidFill>
            <a:schemeClr val="accent2">
              <a:lumMod val="40000"/>
              <a:lumOff val="60000"/>
            </a:schemeClr>
          </a:solidFill>
        </a:ln>
      </dgm:spPr>
      <dgm:t>
        <a:bodyPr/>
        <a:lstStyle/>
        <a:p>
          <a:r>
            <a:rPr lang="en-US" sz="900" dirty="0" err="1">
              <a:latin typeface="+mj-lt"/>
            </a:rPr>
            <a:t>kmo’s</a:t>
          </a:r>
          <a:endParaRPr lang="en-US" sz="1000" dirty="0">
            <a:latin typeface="+mj-lt"/>
          </a:endParaRPr>
        </a:p>
      </dgm:t>
    </dgm:pt>
    <dgm:pt modelId="{7193DEC6-8E70-4D37-B6DB-48C3C7218FB5}" type="parTrans" cxnId="{F5D4BA61-62EA-42F4-8A13-3E08413CFBCA}">
      <dgm:prSet>
        <dgm:style>
          <a:lnRef idx="2">
            <a:schemeClr val="accent5"/>
          </a:lnRef>
          <a:fillRef idx="0">
            <a:schemeClr val="accent5"/>
          </a:fillRef>
          <a:effectRef idx="1">
            <a:schemeClr val="accent5"/>
          </a:effectRef>
          <a:fontRef idx="minor">
            <a:schemeClr val="tx1"/>
          </a:fontRef>
        </dgm:style>
      </dgm:prSet>
      <dgm:spPr/>
      <dgm:t>
        <a:bodyPr/>
        <a:lstStyle/>
        <a:p>
          <a:endParaRPr lang="en-US"/>
        </a:p>
      </dgm:t>
    </dgm:pt>
    <dgm:pt modelId="{8C590D90-4EF2-4567-B204-5E2BC45F7756}" type="sibTrans" cxnId="{F5D4BA61-62EA-42F4-8A13-3E08413CFBCA}">
      <dgm:prSet/>
      <dgm:spPr/>
      <dgm:t>
        <a:bodyPr/>
        <a:lstStyle/>
        <a:p>
          <a:endParaRPr lang="en-US"/>
        </a:p>
      </dgm:t>
    </dgm:pt>
    <dgm:pt modelId="{732D1B21-57A2-4F2B-BEC0-E123A5870F04}">
      <dgm:prSet phldrT="[Text]" custT="1">
        <dgm:style>
          <a:lnRef idx="2">
            <a:schemeClr val="accent5"/>
          </a:lnRef>
          <a:fillRef idx="1">
            <a:schemeClr val="lt1"/>
          </a:fillRef>
          <a:effectRef idx="0">
            <a:schemeClr val="accent5"/>
          </a:effectRef>
          <a:fontRef idx="minor">
            <a:schemeClr val="dk1"/>
          </a:fontRef>
        </dgm:style>
      </dgm:prSet>
      <dgm:spPr>
        <a:solidFill>
          <a:schemeClr val="accent2">
            <a:lumMod val="40000"/>
            <a:lumOff val="60000"/>
          </a:schemeClr>
        </a:solidFill>
        <a:ln>
          <a:solidFill>
            <a:schemeClr val="accent2">
              <a:lumMod val="40000"/>
              <a:lumOff val="60000"/>
            </a:schemeClr>
          </a:solidFill>
        </a:ln>
      </dgm:spPr>
      <dgm:t>
        <a:bodyPr/>
        <a:lstStyle/>
        <a:p>
          <a:r>
            <a:rPr lang="en-US" sz="900" dirty="0" err="1">
              <a:latin typeface="+mj-lt"/>
            </a:rPr>
            <a:t>grote</a:t>
          </a:r>
          <a:r>
            <a:rPr lang="en-US" sz="900" dirty="0">
              <a:latin typeface="+mj-lt"/>
            </a:rPr>
            <a:t> </a:t>
          </a:r>
          <a:r>
            <a:rPr lang="en-US" sz="900" dirty="0" err="1">
              <a:latin typeface="+mj-lt"/>
            </a:rPr>
            <a:t>ondernemingen</a:t>
          </a:r>
          <a:endParaRPr lang="en-US" sz="900" dirty="0">
            <a:latin typeface="+mj-lt"/>
          </a:endParaRPr>
        </a:p>
      </dgm:t>
    </dgm:pt>
    <dgm:pt modelId="{A95A0D9D-47D2-4424-A049-F6C40FF6ED43}" type="parTrans" cxnId="{88D6AD8D-9846-4599-B59E-3D882F8BC6EB}">
      <dgm:prSet>
        <dgm:style>
          <a:lnRef idx="2">
            <a:schemeClr val="accent5"/>
          </a:lnRef>
          <a:fillRef idx="0">
            <a:schemeClr val="accent5"/>
          </a:fillRef>
          <a:effectRef idx="1">
            <a:schemeClr val="accent5"/>
          </a:effectRef>
          <a:fontRef idx="minor">
            <a:schemeClr val="tx1"/>
          </a:fontRef>
        </dgm:style>
      </dgm:prSet>
      <dgm:spPr/>
      <dgm:t>
        <a:bodyPr/>
        <a:lstStyle/>
        <a:p>
          <a:endParaRPr lang="en-US"/>
        </a:p>
      </dgm:t>
    </dgm:pt>
    <dgm:pt modelId="{2C31CD03-C528-4554-BDF0-188F2CBC3CF5}" type="sibTrans" cxnId="{88D6AD8D-9846-4599-B59E-3D882F8BC6EB}">
      <dgm:prSet/>
      <dgm:spPr/>
      <dgm:t>
        <a:bodyPr/>
        <a:lstStyle/>
        <a:p>
          <a:endParaRPr lang="en-US"/>
        </a:p>
      </dgm:t>
    </dgm:pt>
    <dgm:pt modelId="{CCD03356-21FC-4872-8B02-6F07DE6AD391}">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dirty="0" err="1">
              <a:latin typeface="+mj-lt"/>
            </a:rPr>
            <a:t>buitengerechtelijke</a:t>
          </a:r>
          <a:r>
            <a:rPr lang="en-US" sz="900" dirty="0">
              <a:latin typeface="+mj-lt"/>
            </a:rPr>
            <a:t> procedures</a:t>
          </a:r>
        </a:p>
      </dgm:t>
    </dgm:pt>
    <dgm:pt modelId="{559BEE95-C622-4294-BFA7-B9BCF343EEB0}" type="parTrans" cxnId="{912BEB80-77E1-433D-9E32-4E390DEEB709}">
      <dgm:prSet/>
      <dgm:spPr/>
      <dgm:t>
        <a:bodyPr/>
        <a:lstStyle/>
        <a:p>
          <a:endParaRPr lang="nl-NL"/>
        </a:p>
      </dgm:t>
    </dgm:pt>
    <dgm:pt modelId="{5E47DDB5-D691-4797-AE8B-87202264BE45}" type="sibTrans" cxnId="{912BEB80-77E1-433D-9E32-4E390DEEB709}">
      <dgm:prSet/>
      <dgm:spPr/>
      <dgm:t>
        <a:bodyPr/>
        <a:lstStyle/>
        <a:p>
          <a:endParaRPr lang="nl-NL"/>
        </a:p>
      </dgm:t>
    </dgm:pt>
    <dgm:pt modelId="{A5A24FAA-99D3-4CB3-BD12-2C88061E20DF}">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a:latin typeface="+mj-lt"/>
            </a:rPr>
            <a:t>minnelijk akkoord</a:t>
          </a:r>
          <a:endParaRPr lang="en-US" sz="900" dirty="0">
            <a:latin typeface="+mj-lt"/>
          </a:endParaRPr>
        </a:p>
      </dgm:t>
    </dgm:pt>
    <dgm:pt modelId="{60F49D7F-5675-4E43-B521-B1442307A735}" type="parTrans" cxnId="{6001E80E-9DCD-462A-A3D8-59C356782414}">
      <dgm:prSet>
        <dgm:style>
          <a:lnRef idx="1">
            <a:schemeClr val="accent5"/>
          </a:lnRef>
          <a:fillRef idx="0">
            <a:schemeClr val="accent5"/>
          </a:fillRef>
          <a:effectRef idx="0">
            <a:schemeClr val="accent5"/>
          </a:effectRef>
          <a:fontRef idx="minor">
            <a:schemeClr val="tx1"/>
          </a:fontRef>
        </dgm:style>
      </dgm:prSet>
      <dgm:spPr/>
      <dgm:t>
        <a:bodyPr/>
        <a:lstStyle/>
        <a:p>
          <a:endParaRPr lang="nl-NL"/>
        </a:p>
      </dgm:t>
    </dgm:pt>
    <dgm:pt modelId="{CF356C96-6D15-4868-BC70-70F43EEA02D9}" type="sibTrans" cxnId="{6001E80E-9DCD-462A-A3D8-59C356782414}">
      <dgm:prSet/>
      <dgm:spPr/>
      <dgm:t>
        <a:bodyPr/>
        <a:lstStyle/>
        <a:p>
          <a:endParaRPr lang="nl-NL"/>
        </a:p>
      </dgm:t>
    </dgm:pt>
    <dgm:pt modelId="{625FCEC2-7C33-4CBA-8F45-D70A2370D10A}">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a:latin typeface="+mj-lt"/>
            </a:rPr>
            <a:t>vrijwillige vereffening en ontbinding</a:t>
          </a:r>
          <a:endParaRPr lang="en-US" sz="900" dirty="0">
            <a:latin typeface="+mj-lt"/>
          </a:endParaRPr>
        </a:p>
      </dgm:t>
    </dgm:pt>
    <dgm:pt modelId="{019E2E56-B4ED-4CA3-9DC3-51E2DDA7ADCE}" type="parTrans" cxnId="{7947C833-982F-4259-94F9-08CA4CA3C840}">
      <dgm:prSet/>
      <dgm:spPr/>
      <dgm:t>
        <a:bodyPr/>
        <a:lstStyle/>
        <a:p>
          <a:endParaRPr lang="nl-NL"/>
        </a:p>
      </dgm:t>
    </dgm:pt>
    <dgm:pt modelId="{7D1D797D-71F1-4F75-99A2-3185A57803FC}" type="sibTrans" cxnId="{7947C833-982F-4259-94F9-08CA4CA3C840}">
      <dgm:prSet/>
      <dgm:spPr/>
      <dgm:t>
        <a:bodyPr/>
        <a:lstStyle/>
        <a:p>
          <a:endParaRPr lang="nl-NL"/>
        </a:p>
      </dgm:t>
    </dgm:pt>
    <dgm:pt modelId="{0243E927-72E4-4D4C-88DD-F7CC1DB8D500}">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a:latin typeface="+mj-lt"/>
            </a:rPr>
            <a:t>collectief ontslag</a:t>
          </a:r>
          <a:endParaRPr lang="en-US" sz="900" dirty="0">
            <a:latin typeface="+mj-lt"/>
          </a:endParaRPr>
        </a:p>
      </dgm:t>
    </dgm:pt>
    <dgm:pt modelId="{5874BFE0-5190-4C30-B5F1-C02BB2585057}" type="parTrans" cxnId="{F3189ACC-F56B-4523-9DA5-D5AE86D55371}">
      <dgm:prSet>
        <dgm:style>
          <a:lnRef idx="1">
            <a:schemeClr val="accent5"/>
          </a:lnRef>
          <a:fillRef idx="0">
            <a:schemeClr val="accent5"/>
          </a:fillRef>
          <a:effectRef idx="0">
            <a:schemeClr val="accent5"/>
          </a:effectRef>
          <a:fontRef idx="minor">
            <a:schemeClr val="tx1"/>
          </a:fontRef>
        </dgm:style>
      </dgm:prSet>
      <dgm:spPr/>
      <dgm:t>
        <a:bodyPr/>
        <a:lstStyle/>
        <a:p>
          <a:endParaRPr lang="nl-NL"/>
        </a:p>
      </dgm:t>
    </dgm:pt>
    <dgm:pt modelId="{8670654C-DA8E-496D-87DA-BFE2932F467F}" type="sibTrans" cxnId="{F3189ACC-F56B-4523-9DA5-D5AE86D55371}">
      <dgm:prSet/>
      <dgm:spPr/>
      <dgm:t>
        <a:bodyPr/>
        <a:lstStyle/>
        <a:p>
          <a:endParaRPr lang="nl-NL"/>
        </a:p>
      </dgm:t>
    </dgm:pt>
    <dgm:pt modelId="{9BBAC414-F58E-4D36-B826-2A6F7643CB97}">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900" b="0" dirty="0" err="1">
              <a:latin typeface="+mj-lt"/>
            </a:rPr>
            <a:t>besloten</a:t>
          </a:r>
          <a:r>
            <a:rPr lang="en-US" sz="900" b="0" dirty="0">
              <a:latin typeface="+mj-lt"/>
            </a:rPr>
            <a:t> </a:t>
          </a:r>
          <a:r>
            <a:rPr lang="en-US" sz="900" b="0" dirty="0" err="1">
              <a:latin typeface="+mj-lt"/>
            </a:rPr>
            <a:t>voorbereiding</a:t>
          </a:r>
          <a:r>
            <a:rPr lang="en-US" sz="900" b="0" dirty="0">
              <a:latin typeface="+mj-lt"/>
            </a:rPr>
            <a:t> van het </a:t>
          </a:r>
          <a:r>
            <a:rPr lang="en-US" sz="900" b="0" dirty="0" err="1">
              <a:latin typeface="+mj-lt"/>
            </a:rPr>
            <a:t>faillissement</a:t>
          </a:r>
          <a:endParaRPr lang="en-US" sz="900" b="0" dirty="0">
            <a:latin typeface="+mj-lt"/>
          </a:endParaRPr>
        </a:p>
      </dgm:t>
    </dgm:pt>
    <dgm:pt modelId="{D214EFE0-A140-4BDA-B07C-5F0D276A82D1}" type="parTrans" cxnId="{36508F55-1171-4F9E-9914-36BF5E903335}">
      <dgm:prSet>
        <dgm:style>
          <a:lnRef idx="1">
            <a:schemeClr val="accent5"/>
          </a:lnRef>
          <a:fillRef idx="0">
            <a:schemeClr val="accent5"/>
          </a:fillRef>
          <a:effectRef idx="0">
            <a:schemeClr val="accent5"/>
          </a:effectRef>
          <a:fontRef idx="minor">
            <a:schemeClr val="tx1"/>
          </a:fontRef>
        </dgm:style>
      </dgm:prSet>
      <dgm:spPr/>
      <dgm:t>
        <a:bodyPr/>
        <a:lstStyle/>
        <a:p>
          <a:endParaRPr lang="nl-NL"/>
        </a:p>
      </dgm:t>
    </dgm:pt>
    <dgm:pt modelId="{DBE703F8-064F-43C9-9FAD-CAE5CDF9BD3D}" type="sibTrans" cxnId="{36508F55-1171-4F9E-9914-36BF5E903335}">
      <dgm:prSet/>
      <dgm:spPr/>
      <dgm:t>
        <a:bodyPr/>
        <a:lstStyle/>
        <a:p>
          <a:endParaRPr lang="nl-NL"/>
        </a:p>
      </dgm:t>
    </dgm:pt>
    <dgm:pt modelId="{7A70A0F3-57FE-40A1-9AA8-A3618F769F9E}" type="pres">
      <dgm:prSet presAssocID="{2E815283-259C-49D4-9B52-34997D94496B}" presName="hierChild1" presStyleCnt="0">
        <dgm:presLayoutVars>
          <dgm:orgChart val="1"/>
          <dgm:chPref val="1"/>
          <dgm:dir/>
          <dgm:animOne val="branch"/>
          <dgm:animLvl val="lvl"/>
          <dgm:resizeHandles/>
        </dgm:presLayoutVars>
      </dgm:prSet>
      <dgm:spPr/>
    </dgm:pt>
    <dgm:pt modelId="{F202099D-2334-4DF0-B129-A8D6551B41C4}" type="pres">
      <dgm:prSet presAssocID="{CCD03356-21FC-4872-8B02-6F07DE6AD391}" presName="hierRoot1" presStyleCnt="0">
        <dgm:presLayoutVars>
          <dgm:hierBranch val="init"/>
        </dgm:presLayoutVars>
      </dgm:prSet>
      <dgm:spPr/>
    </dgm:pt>
    <dgm:pt modelId="{F6B561B5-1B1A-4219-9535-31A916EB1D3D}" type="pres">
      <dgm:prSet presAssocID="{CCD03356-21FC-4872-8B02-6F07DE6AD391}" presName="rootComposite1" presStyleCnt="0"/>
      <dgm:spPr/>
    </dgm:pt>
    <dgm:pt modelId="{B39968BA-4013-4A84-BB45-FE674D6BB64D}" type="pres">
      <dgm:prSet presAssocID="{CCD03356-21FC-4872-8B02-6F07DE6AD391}" presName="rootText1" presStyleLbl="node0" presStyleIdx="0" presStyleCnt="2">
        <dgm:presLayoutVars>
          <dgm:chPref val="3"/>
        </dgm:presLayoutVars>
      </dgm:prSet>
      <dgm:spPr/>
    </dgm:pt>
    <dgm:pt modelId="{C842C6BF-951F-4377-B37A-C26907C220D0}" type="pres">
      <dgm:prSet presAssocID="{CCD03356-21FC-4872-8B02-6F07DE6AD391}" presName="rootConnector1" presStyleLbl="node1" presStyleIdx="0" presStyleCnt="0"/>
      <dgm:spPr/>
    </dgm:pt>
    <dgm:pt modelId="{665FB17E-58CD-4586-BBCB-C586082B2D84}" type="pres">
      <dgm:prSet presAssocID="{CCD03356-21FC-4872-8B02-6F07DE6AD391}" presName="hierChild2" presStyleCnt="0"/>
      <dgm:spPr/>
    </dgm:pt>
    <dgm:pt modelId="{88CAC654-1C74-4F85-BC78-F037346184E6}" type="pres">
      <dgm:prSet presAssocID="{60F49D7F-5675-4E43-B521-B1442307A735}" presName="Name37" presStyleLbl="parChTrans1D2" presStyleIdx="0" presStyleCnt="9"/>
      <dgm:spPr/>
    </dgm:pt>
    <dgm:pt modelId="{46BF6AA6-2B3A-4CB6-97E9-E2DBB84FED63}" type="pres">
      <dgm:prSet presAssocID="{A5A24FAA-99D3-4CB3-BD12-2C88061E20DF}" presName="hierRoot2" presStyleCnt="0">
        <dgm:presLayoutVars>
          <dgm:hierBranch val="init"/>
        </dgm:presLayoutVars>
      </dgm:prSet>
      <dgm:spPr/>
    </dgm:pt>
    <dgm:pt modelId="{1A52E918-F246-4D9A-A775-BE9C7E2C00E3}" type="pres">
      <dgm:prSet presAssocID="{A5A24FAA-99D3-4CB3-BD12-2C88061E20DF}" presName="rootComposite" presStyleCnt="0"/>
      <dgm:spPr/>
    </dgm:pt>
    <dgm:pt modelId="{1C026DF3-2C3F-4C89-83D8-B26FDCBABD81}" type="pres">
      <dgm:prSet presAssocID="{A5A24FAA-99D3-4CB3-BD12-2C88061E20DF}" presName="rootText" presStyleLbl="node2" presStyleIdx="0" presStyleCnt="9">
        <dgm:presLayoutVars>
          <dgm:chPref val="3"/>
        </dgm:presLayoutVars>
      </dgm:prSet>
      <dgm:spPr/>
    </dgm:pt>
    <dgm:pt modelId="{127645B6-74B5-413D-AF95-43655D975633}" type="pres">
      <dgm:prSet presAssocID="{A5A24FAA-99D3-4CB3-BD12-2C88061E20DF}" presName="rootConnector" presStyleLbl="node2" presStyleIdx="0" presStyleCnt="9"/>
      <dgm:spPr/>
    </dgm:pt>
    <dgm:pt modelId="{692D40FB-9585-49D5-A0D4-1026A2C8DB46}" type="pres">
      <dgm:prSet presAssocID="{A5A24FAA-99D3-4CB3-BD12-2C88061E20DF}" presName="hierChild4" presStyleCnt="0"/>
      <dgm:spPr/>
    </dgm:pt>
    <dgm:pt modelId="{1C76E593-88AA-45A5-A30F-01222346C0DA}" type="pres">
      <dgm:prSet presAssocID="{A5A24FAA-99D3-4CB3-BD12-2C88061E20DF}" presName="hierChild5" presStyleCnt="0"/>
      <dgm:spPr/>
    </dgm:pt>
    <dgm:pt modelId="{2DB054AD-886A-4E57-905E-8D19166F9481}" type="pres">
      <dgm:prSet presAssocID="{019E2E56-B4ED-4CA3-9DC3-51E2DDA7ADCE}" presName="Name37" presStyleLbl="parChTrans1D2" presStyleIdx="1" presStyleCnt="9"/>
      <dgm:spPr/>
    </dgm:pt>
    <dgm:pt modelId="{F91D59B2-649C-473D-B774-AB6B93AB128B}" type="pres">
      <dgm:prSet presAssocID="{625FCEC2-7C33-4CBA-8F45-D70A2370D10A}" presName="hierRoot2" presStyleCnt="0">
        <dgm:presLayoutVars>
          <dgm:hierBranch val="init"/>
        </dgm:presLayoutVars>
      </dgm:prSet>
      <dgm:spPr/>
    </dgm:pt>
    <dgm:pt modelId="{BAB3A426-B40D-4BDF-A21F-344AC2690317}" type="pres">
      <dgm:prSet presAssocID="{625FCEC2-7C33-4CBA-8F45-D70A2370D10A}" presName="rootComposite" presStyleCnt="0"/>
      <dgm:spPr/>
    </dgm:pt>
    <dgm:pt modelId="{20BE6952-F4D5-426E-84A5-6587FD4F0DA6}" type="pres">
      <dgm:prSet presAssocID="{625FCEC2-7C33-4CBA-8F45-D70A2370D10A}" presName="rootText" presStyleLbl="node2" presStyleIdx="1" presStyleCnt="9">
        <dgm:presLayoutVars>
          <dgm:chPref val="3"/>
        </dgm:presLayoutVars>
      </dgm:prSet>
      <dgm:spPr/>
    </dgm:pt>
    <dgm:pt modelId="{63109AF5-888A-431C-A73F-F9D2828C2268}" type="pres">
      <dgm:prSet presAssocID="{625FCEC2-7C33-4CBA-8F45-D70A2370D10A}" presName="rootConnector" presStyleLbl="node2" presStyleIdx="1" presStyleCnt="9"/>
      <dgm:spPr/>
    </dgm:pt>
    <dgm:pt modelId="{B942F599-FFF0-4B5F-AEB8-4FE92FD8A1A2}" type="pres">
      <dgm:prSet presAssocID="{625FCEC2-7C33-4CBA-8F45-D70A2370D10A}" presName="hierChild4" presStyleCnt="0"/>
      <dgm:spPr/>
    </dgm:pt>
    <dgm:pt modelId="{FA6B21B0-52D8-4703-B18A-85361423DA1B}" type="pres">
      <dgm:prSet presAssocID="{625FCEC2-7C33-4CBA-8F45-D70A2370D10A}" presName="hierChild5" presStyleCnt="0"/>
      <dgm:spPr/>
    </dgm:pt>
    <dgm:pt modelId="{5E8914FA-293C-4345-BE95-8E5BA720765A}" type="pres">
      <dgm:prSet presAssocID="{5874BFE0-5190-4C30-B5F1-C02BB2585057}" presName="Name37" presStyleLbl="parChTrans1D2" presStyleIdx="2" presStyleCnt="9"/>
      <dgm:spPr/>
    </dgm:pt>
    <dgm:pt modelId="{FEBCFC9E-F9D0-4C03-8C9E-97DFD51C4F80}" type="pres">
      <dgm:prSet presAssocID="{0243E927-72E4-4D4C-88DD-F7CC1DB8D500}" presName="hierRoot2" presStyleCnt="0">
        <dgm:presLayoutVars>
          <dgm:hierBranch val="init"/>
        </dgm:presLayoutVars>
      </dgm:prSet>
      <dgm:spPr/>
    </dgm:pt>
    <dgm:pt modelId="{42CB54FB-C2D5-44ED-A5EF-9E3EA37B1EF3}" type="pres">
      <dgm:prSet presAssocID="{0243E927-72E4-4D4C-88DD-F7CC1DB8D500}" presName="rootComposite" presStyleCnt="0"/>
      <dgm:spPr/>
    </dgm:pt>
    <dgm:pt modelId="{244A2918-37D6-4A72-972E-72A20D90DAB7}" type="pres">
      <dgm:prSet presAssocID="{0243E927-72E4-4D4C-88DD-F7CC1DB8D500}" presName="rootText" presStyleLbl="node2" presStyleIdx="2" presStyleCnt="9">
        <dgm:presLayoutVars>
          <dgm:chPref val="3"/>
        </dgm:presLayoutVars>
      </dgm:prSet>
      <dgm:spPr/>
    </dgm:pt>
    <dgm:pt modelId="{17672C82-FD84-4743-A1D9-2781E8FBF83D}" type="pres">
      <dgm:prSet presAssocID="{0243E927-72E4-4D4C-88DD-F7CC1DB8D500}" presName="rootConnector" presStyleLbl="node2" presStyleIdx="2" presStyleCnt="9"/>
      <dgm:spPr/>
    </dgm:pt>
    <dgm:pt modelId="{48078437-9625-4A42-B917-3291DDA3F3F5}" type="pres">
      <dgm:prSet presAssocID="{0243E927-72E4-4D4C-88DD-F7CC1DB8D500}" presName="hierChild4" presStyleCnt="0"/>
      <dgm:spPr/>
    </dgm:pt>
    <dgm:pt modelId="{5DE136FF-2C63-4FF0-9BEB-F6266F984C66}" type="pres">
      <dgm:prSet presAssocID="{0243E927-72E4-4D4C-88DD-F7CC1DB8D500}" presName="hierChild5" presStyleCnt="0"/>
      <dgm:spPr/>
    </dgm:pt>
    <dgm:pt modelId="{3AA3278E-4810-47ED-8252-B194ECD371F2}" type="pres">
      <dgm:prSet presAssocID="{CCD03356-21FC-4872-8B02-6F07DE6AD391}" presName="hierChild3" presStyleCnt="0"/>
      <dgm:spPr/>
    </dgm:pt>
    <dgm:pt modelId="{80A5765D-B113-4C7B-9A63-1AD481D764D3}" type="pres">
      <dgm:prSet presAssocID="{9C234FBC-F65C-4B74-9DA8-3B8E3EB688B8}" presName="hierRoot1" presStyleCnt="0">
        <dgm:presLayoutVars>
          <dgm:hierBranch val="init"/>
        </dgm:presLayoutVars>
      </dgm:prSet>
      <dgm:spPr/>
    </dgm:pt>
    <dgm:pt modelId="{5B68EDAB-6E68-4401-ABBE-E12DBE7CFA05}" type="pres">
      <dgm:prSet presAssocID="{9C234FBC-F65C-4B74-9DA8-3B8E3EB688B8}" presName="rootComposite1" presStyleCnt="0"/>
      <dgm:spPr/>
    </dgm:pt>
    <dgm:pt modelId="{9539DCFA-2AFB-4C06-84F2-1E3692DB0841}" type="pres">
      <dgm:prSet presAssocID="{9C234FBC-F65C-4B74-9DA8-3B8E3EB688B8}" presName="rootText1" presStyleLbl="node0" presStyleIdx="1" presStyleCnt="2">
        <dgm:presLayoutVars>
          <dgm:chPref val="3"/>
        </dgm:presLayoutVars>
      </dgm:prSet>
      <dgm:spPr/>
    </dgm:pt>
    <dgm:pt modelId="{611E682F-F106-4D6E-A5D0-AC937CDE07ED}" type="pres">
      <dgm:prSet presAssocID="{9C234FBC-F65C-4B74-9DA8-3B8E3EB688B8}" presName="rootConnector1" presStyleLbl="node1" presStyleIdx="0" presStyleCnt="0"/>
      <dgm:spPr/>
    </dgm:pt>
    <dgm:pt modelId="{39406B92-DC76-429B-8BF6-3B02D63422AA}" type="pres">
      <dgm:prSet presAssocID="{9C234FBC-F65C-4B74-9DA8-3B8E3EB688B8}" presName="hierChild2" presStyleCnt="0"/>
      <dgm:spPr/>
    </dgm:pt>
    <dgm:pt modelId="{D0AAF73A-E0E4-4D38-8851-2F8568339836}" type="pres">
      <dgm:prSet presAssocID="{5C6B8877-0E05-4C8E-A25B-FB69351D1528}" presName="Name37" presStyleLbl="parChTrans1D2" presStyleIdx="3" presStyleCnt="9"/>
      <dgm:spPr/>
    </dgm:pt>
    <dgm:pt modelId="{6215AFFC-6383-4E75-A504-A2A4488CCC8C}" type="pres">
      <dgm:prSet presAssocID="{540E44E7-CFBA-46D6-827A-9176FE5195BB}" presName="hierRoot2" presStyleCnt="0">
        <dgm:presLayoutVars>
          <dgm:hierBranch val="init"/>
        </dgm:presLayoutVars>
      </dgm:prSet>
      <dgm:spPr/>
    </dgm:pt>
    <dgm:pt modelId="{68AC609D-A2BE-49F3-B8D8-52C75EEAE88C}" type="pres">
      <dgm:prSet presAssocID="{540E44E7-CFBA-46D6-827A-9176FE5195BB}" presName="rootComposite" presStyleCnt="0"/>
      <dgm:spPr/>
    </dgm:pt>
    <dgm:pt modelId="{76707995-CC93-4F89-86A2-C5B8D9AFCE8B}" type="pres">
      <dgm:prSet presAssocID="{540E44E7-CFBA-46D6-827A-9176FE5195BB}" presName="rootText" presStyleLbl="node2" presStyleIdx="3" presStyleCnt="9">
        <dgm:presLayoutVars>
          <dgm:chPref val="3"/>
        </dgm:presLayoutVars>
      </dgm:prSet>
      <dgm:spPr/>
    </dgm:pt>
    <dgm:pt modelId="{F8011E76-249B-47A2-AA96-B42CB3E33716}" type="pres">
      <dgm:prSet presAssocID="{540E44E7-CFBA-46D6-827A-9176FE5195BB}" presName="rootConnector" presStyleLbl="node2" presStyleIdx="3" presStyleCnt="9"/>
      <dgm:spPr/>
    </dgm:pt>
    <dgm:pt modelId="{D9F51D36-01F2-4D76-9912-9602E5A3F23A}" type="pres">
      <dgm:prSet presAssocID="{540E44E7-CFBA-46D6-827A-9176FE5195BB}" presName="hierChild4" presStyleCnt="0"/>
      <dgm:spPr/>
    </dgm:pt>
    <dgm:pt modelId="{57CD547A-3BD2-420F-AF7D-A4C50CAD75AA}" type="pres">
      <dgm:prSet presAssocID="{AE02B99F-8DC7-428C-9EB6-01EDCBFFAD50}" presName="Name37" presStyleLbl="parChTrans1D3" presStyleIdx="0" presStyleCnt="4"/>
      <dgm:spPr/>
    </dgm:pt>
    <dgm:pt modelId="{6C407A73-F212-4AAB-B92F-90A605D96A2D}" type="pres">
      <dgm:prSet presAssocID="{9805366B-0ADF-40B6-B3F7-F6578E4C0DD3}" presName="hierRoot2" presStyleCnt="0">
        <dgm:presLayoutVars>
          <dgm:hierBranch val="init"/>
        </dgm:presLayoutVars>
      </dgm:prSet>
      <dgm:spPr/>
    </dgm:pt>
    <dgm:pt modelId="{DDF35392-9816-46FB-902F-718E4C05396F}" type="pres">
      <dgm:prSet presAssocID="{9805366B-0ADF-40B6-B3F7-F6578E4C0DD3}" presName="rootComposite" presStyleCnt="0"/>
      <dgm:spPr/>
    </dgm:pt>
    <dgm:pt modelId="{C918A841-A410-4FB5-8E38-99D95E1F90EE}" type="pres">
      <dgm:prSet presAssocID="{9805366B-0ADF-40B6-B3F7-F6578E4C0DD3}" presName="rootText" presStyleLbl="node3" presStyleIdx="0" presStyleCnt="4">
        <dgm:presLayoutVars>
          <dgm:chPref val="3"/>
        </dgm:presLayoutVars>
      </dgm:prSet>
      <dgm:spPr/>
    </dgm:pt>
    <dgm:pt modelId="{EB03775A-6561-4BF5-AD0E-DD5B485AE0EF}" type="pres">
      <dgm:prSet presAssocID="{9805366B-0ADF-40B6-B3F7-F6578E4C0DD3}" presName="rootConnector" presStyleLbl="node3" presStyleIdx="0" presStyleCnt="4"/>
      <dgm:spPr/>
    </dgm:pt>
    <dgm:pt modelId="{B0ED46B2-BCFD-45CB-9CC8-E1E785CAA87E}" type="pres">
      <dgm:prSet presAssocID="{9805366B-0ADF-40B6-B3F7-F6578E4C0DD3}" presName="hierChild4" presStyleCnt="0"/>
      <dgm:spPr/>
    </dgm:pt>
    <dgm:pt modelId="{5D9F080E-F24D-41FF-95D3-FB39A2860143}" type="pres">
      <dgm:prSet presAssocID="{9805366B-0ADF-40B6-B3F7-F6578E4C0DD3}" presName="hierChild5" presStyleCnt="0"/>
      <dgm:spPr/>
    </dgm:pt>
    <dgm:pt modelId="{6A129EE2-FA65-488B-B087-94F3533B20F9}" type="pres">
      <dgm:prSet presAssocID="{E2F2A7C3-22C4-4A15-A860-97B5B58C21FC}" presName="Name37" presStyleLbl="parChTrans1D3" presStyleIdx="1" presStyleCnt="4"/>
      <dgm:spPr/>
    </dgm:pt>
    <dgm:pt modelId="{ECC5061A-4D93-422A-931B-C75DBECDFD96}" type="pres">
      <dgm:prSet presAssocID="{1EB406A8-A899-44C3-9A5C-59FF0B9D09C6}" presName="hierRoot2" presStyleCnt="0">
        <dgm:presLayoutVars>
          <dgm:hierBranch val="init"/>
        </dgm:presLayoutVars>
      </dgm:prSet>
      <dgm:spPr/>
    </dgm:pt>
    <dgm:pt modelId="{65EA919C-2897-41CD-ACBC-C9EF4A835CDC}" type="pres">
      <dgm:prSet presAssocID="{1EB406A8-A899-44C3-9A5C-59FF0B9D09C6}" presName="rootComposite" presStyleCnt="0"/>
      <dgm:spPr/>
    </dgm:pt>
    <dgm:pt modelId="{CB6F2B6A-FF1E-4790-B4B3-1BEB75AE9854}" type="pres">
      <dgm:prSet presAssocID="{1EB406A8-A899-44C3-9A5C-59FF0B9D09C6}" presName="rootText" presStyleLbl="node3" presStyleIdx="1" presStyleCnt="4">
        <dgm:presLayoutVars>
          <dgm:chPref val="3"/>
        </dgm:presLayoutVars>
      </dgm:prSet>
      <dgm:spPr/>
    </dgm:pt>
    <dgm:pt modelId="{F8763FB6-D595-4F87-BB3A-4B7FB8B6F6DE}" type="pres">
      <dgm:prSet presAssocID="{1EB406A8-A899-44C3-9A5C-59FF0B9D09C6}" presName="rootConnector" presStyleLbl="node3" presStyleIdx="1" presStyleCnt="4"/>
      <dgm:spPr/>
    </dgm:pt>
    <dgm:pt modelId="{779B036E-07A2-4E1A-BA35-19EEDF824660}" type="pres">
      <dgm:prSet presAssocID="{1EB406A8-A899-44C3-9A5C-59FF0B9D09C6}" presName="hierChild4" presStyleCnt="0"/>
      <dgm:spPr/>
    </dgm:pt>
    <dgm:pt modelId="{95C231A9-6779-4EBC-BD24-5C612CF9F192}" type="pres">
      <dgm:prSet presAssocID="{A95A0D9D-47D2-4424-A049-F6C40FF6ED43}" presName="Name37" presStyleLbl="parChTrans1D4" presStyleIdx="0" presStyleCnt="4"/>
      <dgm:spPr/>
    </dgm:pt>
    <dgm:pt modelId="{BFD36924-AC8E-4C57-9BB4-52CB14CCB5AC}" type="pres">
      <dgm:prSet presAssocID="{732D1B21-57A2-4F2B-BEC0-E123A5870F04}" presName="hierRoot2" presStyleCnt="0">
        <dgm:presLayoutVars>
          <dgm:hierBranch val="init"/>
        </dgm:presLayoutVars>
      </dgm:prSet>
      <dgm:spPr/>
    </dgm:pt>
    <dgm:pt modelId="{D93F3322-7A4C-40CA-B978-5DB50F08AA78}" type="pres">
      <dgm:prSet presAssocID="{732D1B21-57A2-4F2B-BEC0-E123A5870F04}" presName="rootComposite" presStyleCnt="0"/>
      <dgm:spPr/>
    </dgm:pt>
    <dgm:pt modelId="{F69952DC-A2C8-47D2-BA7C-4F2ACB6717E0}" type="pres">
      <dgm:prSet presAssocID="{732D1B21-57A2-4F2B-BEC0-E123A5870F04}" presName="rootText" presStyleLbl="node4" presStyleIdx="0" presStyleCnt="4">
        <dgm:presLayoutVars>
          <dgm:chPref val="3"/>
        </dgm:presLayoutVars>
      </dgm:prSet>
      <dgm:spPr/>
    </dgm:pt>
    <dgm:pt modelId="{1F72528D-A91C-48FE-9526-A7E90AF84274}" type="pres">
      <dgm:prSet presAssocID="{732D1B21-57A2-4F2B-BEC0-E123A5870F04}" presName="rootConnector" presStyleLbl="node4" presStyleIdx="0" presStyleCnt="4"/>
      <dgm:spPr/>
    </dgm:pt>
    <dgm:pt modelId="{C8974F86-A115-4EE7-9E33-F62728E3B94D}" type="pres">
      <dgm:prSet presAssocID="{732D1B21-57A2-4F2B-BEC0-E123A5870F04}" presName="hierChild4" presStyleCnt="0"/>
      <dgm:spPr/>
    </dgm:pt>
    <dgm:pt modelId="{776CBF89-9B3E-4927-A89A-4AFA2A9D648E}" type="pres">
      <dgm:prSet presAssocID="{732D1B21-57A2-4F2B-BEC0-E123A5870F04}" presName="hierChild5" presStyleCnt="0"/>
      <dgm:spPr/>
    </dgm:pt>
    <dgm:pt modelId="{BCB46905-B894-472F-BEF9-C7BA48937861}" type="pres">
      <dgm:prSet presAssocID="{7193DEC6-8E70-4D37-B6DB-48C3C7218FB5}" presName="Name37" presStyleLbl="parChTrans1D4" presStyleIdx="1" presStyleCnt="4"/>
      <dgm:spPr/>
    </dgm:pt>
    <dgm:pt modelId="{48C90CA4-5642-4B4A-BD52-BAFD8CA0DE0F}" type="pres">
      <dgm:prSet presAssocID="{46C078B0-2AA4-484B-8876-96652EE1E64A}" presName="hierRoot2" presStyleCnt="0">
        <dgm:presLayoutVars>
          <dgm:hierBranch val="init"/>
        </dgm:presLayoutVars>
      </dgm:prSet>
      <dgm:spPr/>
    </dgm:pt>
    <dgm:pt modelId="{A99A00F4-1B22-4586-A5B8-08FD9BD2F6BD}" type="pres">
      <dgm:prSet presAssocID="{46C078B0-2AA4-484B-8876-96652EE1E64A}" presName="rootComposite" presStyleCnt="0"/>
      <dgm:spPr/>
    </dgm:pt>
    <dgm:pt modelId="{AE32A6D5-410E-4962-8407-0C085D9FEA01}" type="pres">
      <dgm:prSet presAssocID="{46C078B0-2AA4-484B-8876-96652EE1E64A}" presName="rootText" presStyleLbl="node4" presStyleIdx="1" presStyleCnt="4">
        <dgm:presLayoutVars>
          <dgm:chPref val="3"/>
        </dgm:presLayoutVars>
      </dgm:prSet>
      <dgm:spPr/>
    </dgm:pt>
    <dgm:pt modelId="{EDF28D29-7E98-4D4A-8425-BC1DAF567CC7}" type="pres">
      <dgm:prSet presAssocID="{46C078B0-2AA4-484B-8876-96652EE1E64A}" presName="rootConnector" presStyleLbl="node4" presStyleIdx="1" presStyleCnt="4"/>
      <dgm:spPr/>
    </dgm:pt>
    <dgm:pt modelId="{8AD0A555-17FF-431D-AE6E-EE7F1D99B0BD}" type="pres">
      <dgm:prSet presAssocID="{46C078B0-2AA4-484B-8876-96652EE1E64A}" presName="hierChild4" presStyleCnt="0"/>
      <dgm:spPr/>
    </dgm:pt>
    <dgm:pt modelId="{03DE4249-802A-41CD-B3CF-83EFF08771E2}" type="pres">
      <dgm:prSet presAssocID="{46C078B0-2AA4-484B-8876-96652EE1E64A}" presName="hierChild5" presStyleCnt="0"/>
      <dgm:spPr/>
    </dgm:pt>
    <dgm:pt modelId="{FFFA3DF2-70B5-4B98-AD84-D2A844402760}" type="pres">
      <dgm:prSet presAssocID="{1EB406A8-A899-44C3-9A5C-59FF0B9D09C6}" presName="hierChild5" presStyleCnt="0"/>
      <dgm:spPr/>
    </dgm:pt>
    <dgm:pt modelId="{E24BF2B6-4618-4C5E-BB18-D42274F92C79}" type="pres">
      <dgm:prSet presAssocID="{540E44E7-CFBA-46D6-827A-9176FE5195BB}" presName="hierChild5" presStyleCnt="0"/>
      <dgm:spPr/>
    </dgm:pt>
    <dgm:pt modelId="{3AD16560-C24F-41B0-9C29-B20B113F3858}" type="pres">
      <dgm:prSet presAssocID="{DD5C52B3-1F47-41F8-9147-FDB35F5486AA}" presName="Name37" presStyleLbl="parChTrans1D2" presStyleIdx="4" presStyleCnt="9"/>
      <dgm:spPr/>
    </dgm:pt>
    <dgm:pt modelId="{C1DF7C11-FADF-41F7-9D7D-8392A1E26AFD}" type="pres">
      <dgm:prSet presAssocID="{41DD177B-6DF4-4BED-B46E-F8F608290140}" presName="hierRoot2" presStyleCnt="0">
        <dgm:presLayoutVars>
          <dgm:hierBranch val="init"/>
        </dgm:presLayoutVars>
      </dgm:prSet>
      <dgm:spPr/>
    </dgm:pt>
    <dgm:pt modelId="{FE65DE52-A2A4-4F0B-9A3F-55EDC7012194}" type="pres">
      <dgm:prSet presAssocID="{41DD177B-6DF4-4BED-B46E-F8F608290140}" presName="rootComposite" presStyleCnt="0"/>
      <dgm:spPr/>
    </dgm:pt>
    <dgm:pt modelId="{3E0E3607-1A2A-41BA-A441-9AF4F80840FB}" type="pres">
      <dgm:prSet presAssocID="{41DD177B-6DF4-4BED-B46E-F8F608290140}" presName="rootText" presStyleLbl="node2" presStyleIdx="4" presStyleCnt="9">
        <dgm:presLayoutVars>
          <dgm:chPref val="3"/>
        </dgm:presLayoutVars>
      </dgm:prSet>
      <dgm:spPr/>
    </dgm:pt>
    <dgm:pt modelId="{4F9C9CAC-8340-4897-89D3-96E023EF57B7}" type="pres">
      <dgm:prSet presAssocID="{41DD177B-6DF4-4BED-B46E-F8F608290140}" presName="rootConnector" presStyleLbl="node2" presStyleIdx="4" presStyleCnt="9"/>
      <dgm:spPr/>
    </dgm:pt>
    <dgm:pt modelId="{A446FBEB-EF7C-4A01-9816-D54CDA73D692}" type="pres">
      <dgm:prSet presAssocID="{41DD177B-6DF4-4BED-B46E-F8F608290140}" presName="hierChild4" presStyleCnt="0"/>
      <dgm:spPr/>
    </dgm:pt>
    <dgm:pt modelId="{FAFC1CA0-8C40-4482-9A8D-9019816F08B6}" type="pres">
      <dgm:prSet presAssocID="{38BF4B7D-F7C1-4AF2-AAC9-29BE7FFA19CE}" presName="Name37" presStyleLbl="parChTrans1D3" presStyleIdx="2" presStyleCnt="4"/>
      <dgm:spPr/>
    </dgm:pt>
    <dgm:pt modelId="{C8BE9967-5D79-4E6A-984D-034F6AF34794}" type="pres">
      <dgm:prSet presAssocID="{9BF2EF5B-485E-40C8-85F7-1033764B5FA0}" presName="hierRoot2" presStyleCnt="0">
        <dgm:presLayoutVars>
          <dgm:hierBranch val="init"/>
        </dgm:presLayoutVars>
      </dgm:prSet>
      <dgm:spPr/>
    </dgm:pt>
    <dgm:pt modelId="{E212D04D-3009-46B3-9D9F-19E1EFD60197}" type="pres">
      <dgm:prSet presAssocID="{9BF2EF5B-485E-40C8-85F7-1033764B5FA0}" presName="rootComposite" presStyleCnt="0"/>
      <dgm:spPr/>
    </dgm:pt>
    <dgm:pt modelId="{8422EE02-62A8-475A-BDDC-537C7315FD31}" type="pres">
      <dgm:prSet presAssocID="{9BF2EF5B-485E-40C8-85F7-1033764B5FA0}" presName="rootText" presStyleLbl="node3" presStyleIdx="2" presStyleCnt="4">
        <dgm:presLayoutVars>
          <dgm:chPref val="3"/>
        </dgm:presLayoutVars>
      </dgm:prSet>
      <dgm:spPr/>
    </dgm:pt>
    <dgm:pt modelId="{D0BD92A0-E516-46EA-9D42-66D4CDDE6150}" type="pres">
      <dgm:prSet presAssocID="{9BF2EF5B-485E-40C8-85F7-1033764B5FA0}" presName="rootConnector" presStyleLbl="node3" presStyleIdx="2" presStyleCnt="4"/>
      <dgm:spPr/>
    </dgm:pt>
    <dgm:pt modelId="{C8550A2F-94CC-4ECE-90D1-13AF76E8320C}" type="pres">
      <dgm:prSet presAssocID="{9BF2EF5B-485E-40C8-85F7-1033764B5FA0}" presName="hierChild4" presStyleCnt="0"/>
      <dgm:spPr/>
    </dgm:pt>
    <dgm:pt modelId="{E983192B-26CA-4B0B-81F7-09AEBCA49154}" type="pres">
      <dgm:prSet presAssocID="{9BF2EF5B-485E-40C8-85F7-1033764B5FA0}" presName="hierChild5" presStyleCnt="0"/>
      <dgm:spPr/>
    </dgm:pt>
    <dgm:pt modelId="{14676EA1-13CA-4A4E-B621-8C6DA0DC0E06}" type="pres">
      <dgm:prSet presAssocID="{72DCFE41-18AF-4335-B7AD-F5F8DBECFB5A}" presName="Name37" presStyleLbl="parChTrans1D3" presStyleIdx="3" presStyleCnt="4"/>
      <dgm:spPr/>
    </dgm:pt>
    <dgm:pt modelId="{49185E0F-E014-4643-9A0B-8B9093264AF5}" type="pres">
      <dgm:prSet presAssocID="{EBA011F3-C387-41FB-8F24-207334073BF9}" presName="hierRoot2" presStyleCnt="0">
        <dgm:presLayoutVars>
          <dgm:hierBranch val="init"/>
        </dgm:presLayoutVars>
      </dgm:prSet>
      <dgm:spPr/>
    </dgm:pt>
    <dgm:pt modelId="{5E3D92FB-E808-414C-B891-624663AA77B5}" type="pres">
      <dgm:prSet presAssocID="{EBA011F3-C387-41FB-8F24-207334073BF9}" presName="rootComposite" presStyleCnt="0"/>
      <dgm:spPr/>
    </dgm:pt>
    <dgm:pt modelId="{2EC1D8B3-8FC5-4A80-A3D9-88A8FFE6FDAC}" type="pres">
      <dgm:prSet presAssocID="{EBA011F3-C387-41FB-8F24-207334073BF9}" presName="rootText" presStyleLbl="node3" presStyleIdx="3" presStyleCnt="4">
        <dgm:presLayoutVars>
          <dgm:chPref val="3"/>
        </dgm:presLayoutVars>
      </dgm:prSet>
      <dgm:spPr/>
    </dgm:pt>
    <dgm:pt modelId="{7C88DC9B-6DB4-4657-8F13-87A2711C2121}" type="pres">
      <dgm:prSet presAssocID="{EBA011F3-C387-41FB-8F24-207334073BF9}" presName="rootConnector" presStyleLbl="node3" presStyleIdx="3" presStyleCnt="4"/>
      <dgm:spPr/>
    </dgm:pt>
    <dgm:pt modelId="{F0DA8975-8EB4-414C-A8E8-866927144153}" type="pres">
      <dgm:prSet presAssocID="{EBA011F3-C387-41FB-8F24-207334073BF9}" presName="hierChild4" presStyleCnt="0"/>
      <dgm:spPr/>
    </dgm:pt>
    <dgm:pt modelId="{5948677F-93B0-40CA-8132-880C35FCFD22}" type="pres">
      <dgm:prSet presAssocID="{E84B6DE8-A7C5-4A5F-9F89-AE9C99D1BC91}" presName="Name37" presStyleLbl="parChTrans1D4" presStyleIdx="2" presStyleCnt="4"/>
      <dgm:spPr/>
    </dgm:pt>
    <dgm:pt modelId="{F41FCBCF-AA21-492D-A795-C9B4FDAF7871}" type="pres">
      <dgm:prSet presAssocID="{DB62FF1A-956B-40AD-B2C7-826803A1E030}" presName="hierRoot2" presStyleCnt="0">
        <dgm:presLayoutVars>
          <dgm:hierBranch val="init"/>
        </dgm:presLayoutVars>
      </dgm:prSet>
      <dgm:spPr/>
    </dgm:pt>
    <dgm:pt modelId="{8AC89810-647D-41F4-924E-F8D202316250}" type="pres">
      <dgm:prSet presAssocID="{DB62FF1A-956B-40AD-B2C7-826803A1E030}" presName="rootComposite" presStyleCnt="0"/>
      <dgm:spPr/>
    </dgm:pt>
    <dgm:pt modelId="{38838520-442A-48B5-BD62-3D4EB20CEEA0}" type="pres">
      <dgm:prSet presAssocID="{DB62FF1A-956B-40AD-B2C7-826803A1E030}" presName="rootText" presStyleLbl="node4" presStyleIdx="2" presStyleCnt="4">
        <dgm:presLayoutVars>
          <dgm:chPref val="3"/>
        </dgm:presLayoutVars>
      </dgm:prSet>
      <dgm:spPr/>
    </dgm:pt>
    <dgm:pt modelId="{8FD327E1-04B7-42AB-913F-0D01D4A02FDC}" type="pres">
      <dgm:prSet presAssocID="{DB62FF1A-956B-40AD-B2C7-826803A1E030}" presName="rootConnector" presStyleLbl="node4" presStyleIdx="2" presStyleCnt="4"/>
      <dgm:spPr/>
    </dgm:pt>
    <dgm:pt modelId="{462E045D-C443-4F95-B922-F0A8F90D26ED}" type="pres">
      <dgm:prSet presAssocID="{DB62FF1A-956B-40AD-B2C7-826803A1E030}" presName="hierChild4" presStyleCnt="0"/>
      <dgm:spPr/>
    </dgm:pt>
    <dgm:pt modelId="{B9C5DC60-6C70-4321-B947-B25E70EC95F5}" type="pres">
      <dgm:prSet presAssocID="{DB62FF1A-956B-40AD-B2C7-826803A1E030}" presName="hierChild5" presStyleCnt="0"/>
      <dgm:spPr/>
    </dgm:pt>
    <dgm:pt modelId="{4C924F2C-49E6-4DCC-9DC2-A3E28FE66F33}" type="pres">
      <dgm:prSet presAssocID="{0ACED02F-59A8-4605-8DE5-9DB8DA1AD265}" presName="Name37" presStyleLbl="parChTrans1D4" presStyleIdx="3" presStyleCnt="4"/>
      <dgm:spPr/>
    </dgm:pt>
    <dgm:pt modelId="{9BBA5CB2-CC4C-4867-B02A-E72110BA75ED}" type="pres">
      <dgm:prSet presAssocID="{021FEB39-6BDE-4E7F-8F77-A694AB1258A7}" presName="hierRoot2" presStyleCnt="0">
        <dgm:presLayoutVars>
          <dgm:hierBranch val="init"/>
        </dgm:presLayoutVars>
      </dgm:prSet>
      <dgm:spPr/>
    </dgm:pt>
    <dgm:pt modelId="{906A50C7-AAFE-4C65-8B46-91D420943EEF}" type="pres">
      <dgm:prSet presAssocID="{021FEB39-6BDE-4E7F-8F77-A694AB1258A7}" presName="rootComposite" presStyleCnt="0"/>
      <dgm:spPr/>
    </dgm:pt>
    <dgm:pt modelId="{BA2AE1ED-56FA-4BEC-A96A-50221E230C3F}" type="pres">
      <dgm:prSet presAssocID="{021FEB39-6BDE-4E7F-8F77-A694AB1258A7}" presName="rootText" presStyleLbl="node4" presStyleIdx="3" presStyleCnt="4">
        <dgm:presLayoutVars>
          <dgm:chPref val="3"/>
        </dgm:presLayoutVars>
      </dgm:prSet>
      <dgm:spPr/>
    </dgm:pt>
    <dgm:pt modelId="{8FB468E2-20F4-44D7-94AA-A1CF8CC2473C}" type="pres">
      <dgm:prSet presAssocID="{021FEB39-6BDE-4E7F-8F77-A694AB1258A7}" presName="rootConnector" presStyleLbl="node4" presStyleIdx="3" presStyleCnt="4"/>
      <dgm:spPr/>
    </dgm:pt>
    <dgm:pt modelId="{ADE6F692-2038-44E5-B7B7-982037B31094}" type="pres">
      <dgm:prSet presAssocID="{021FEB39-6BDE-4E7F-8F77-A694AB1258A7}" presName="hierChild4" presStyleCnt="0"/>
      <dgm:spPr/>
    </dgm:pt>
    <dgm:pt modelId="{601DCF21-AD60-420B-A699-DE9D2FA15871}" type="pres">
      <dgm:prSet presAssocID="{021FEB39-6BDE-4E7F-8F77-A694AB1258A7}" presName="hierChild5" presStyleCnt="0"/>
      <dgm:spPr/>
    </dgm:pt>
    <dgm:pt modelId="{0705914A-5877-4AEA-864C-2FD63C4C1908}" type="pres">
      <dgm:prSet presAssocID="{EBA011F3-C387-41FB-8F24-207334073BF9}" presName="hierChild5" presStyleCnt="0"/>
      <dgm:spPr/>
    </dgm:pt>
    <dgm:pt modelId="{9B2B80C3-E090-4873-8004-C7AC8BC0B890}" type="pres">
      <dgm:prSet presAssocID="{41DD177B-6DF4-4BED-B46E-F8F608290140}" presName="hierChild5" presStyleCnt="0"/>
      <dgm:spPr/>
    </dgm:pt>
    <dgm:pt modelId="{622240EF-5C7F-4333-A9D8-AF128DCC2E9C}" type="pres">
      <dgm:prSet presAssocID="{334F11CA-C07E-4F0C-AE7B-F0496547D8F7}" presName="Name37" presStyleLbl="parChTrans1D2" presStyleIdx="5" presStyleCnt="9"/>
      <dgm:spPr/>
    </dgm:pt>
    <dgm:pt modelId="{5B3C9C44-22DA-4A59-A7B3-BCE835476592}" type="pres">
      <dgm:prSet presAssocID="{14F8189C-F49F-43FD-9296-A0BEA59FB10A}" presName="hierRoot2" presStyleCnt="0">
        <dgm:presLayoutVars>
          <dgm:hierBranch val="init"/>
        </dgm:presLayoutVars>
      </dgm:prSet>
      <dgm:spPr/>
    </dgm:pt>
    <dgm:pt modelId="{643F2CE4-C6EB-44F2-B1B9-305BEB9BC74D}" type="pres">
      <dgm:prSet presAssocID="{14F8189C-F49F-43FD-9296-A0BEA59FB10A}" presName="rootComposite" presStyleCnt="0"/>
      <dgm:spPr/>
    </dgm:pt>
    <dgm:pt modelId="{86D9CAA0-F32A-4A35-963F-B0D03491ED8D}" type="pres">
      <dgm:prSet presAssocID="{14F8189C-F49F-43FD-9296-A0BEA59FB10A}" presName="rootText" presStyleLbl="node2" presStyleIdx="5" presStyleCnt="9">
        <dgm:presLayoutVars>
          <dgm:chPref val="3"/>
        </dgm:presLayoutVars>
      </dgm:prSet>
      <dgm:spPr/>
    </dgm:pt>
    <dgm:pt modelId="{25A57679-E141-4187-8F02-5F3C02490173}" type="pres">
      <dgm:prSet presAssocID="{14F8189C-F49F-43FD-9296-A0BEA59FB10A}" presName="rootConnector" presStyleLbl="node2" presStyleIdx="5" presStyleCnt="9"/>
      <dgm:spPr/>
    </dgm:pt>
    <dgm:pt modelId="{3E9C3C87-065C-44D5-B192-A3F389E6DC62}" type="pres">
      <dgm:prSet presAssocID="{14F8189C-F49F-43FD-9296-A0BEA59FB10A}" presName="hierChild4" presStyleCnt="0"/>
      <dgm:spPr/>
    </dgm:pt>
    <dgm:pt modelId="{4CD4A7CD-4CD2-4116-8890-EA33C6CA2361}" type="pres">
      <dgm:prSet presAssocID="{14F8189C-F49F-43FD-9296-A0BEA59FB10A}" presName="hierChild5" presStyleCnt="0"/>
      <dgm:spPr/>
    </dgm:pt>
    <dgm:pt modelId="{05316543-021D-49AE-BA62-A20F96418EB2}" type="pres">
      <dgm:prSet presAssocID="{8E4740CF-8D6C-41FC-80E9-04D2ECA8F1BA}" presName="Name37" presStyleLbl="parChTrans1D2" presStyleIdx="6" presStyleCnt="9"/>
      <dgm:spPr/>
    </dgm:pt>
    <dgm:pt modelId="{B45898C2-4597-41F2-9231-326AFC40E295}" type="pres">
      <dgm:prSet presAssocID="{8FA1B641-3BBB-44D0-9857-AC49738C35EB}" presName="hierRoot2" presStyleCnt="0">
        <dgm:presLayoutVars>
          <dgm:hierBranch val="init"/>
        </dgm:presLayoutVars>
      </dgm:prSet>
      <dgm:spPr/>
    </dgm:pt>
    <dgm:pt modelId="{84D61331-29B3-4AAB-BDED-C1007CA63A33}" type="pres">
      <dgm:prSet presAssocID="{8FA1B641-3BBB-44D0-9857-AC49738C35EB}" presName="rootComposite" presStyleCnt="0"/>
      <dgm:spPr/>
    </dgm:pt>
    <dgm:pt modelId="{283304C9-3B04-4E64-B325-735EC8B40205}" type="pres">
      <dgm:prSet presAssocID="{8FA1B641-3BBB-44D0-9857-AC49738C35EB}" presName="rootText" presStyleLbl="node2" presStyleIdx="6" presStyleCnt="9">
        <dgm:presLayoutVars>
          <dgm:chPref val="3"/>
        </dgm:presLayoutVars>
      </dgm:prSet>
      <dgm:spPr/>
    </dgm:pt>
    <dgm:pt modelId="{CDBC035F-BEC0-42CD-BF37-138991A6FB6F}" type="pres">
      <dgm:prSet presAssocID="{8FA1B641-3BBB-44D0-9857-AC49738C35EB}" presName="rootConnector" presStyleLbl="node2" presStyleIdx="6" presStyleCnt="9"/>
      <dgm:spPr/>
    </dgm:pt>
    <dgm:pt modelId="{15BCACDE-4386-4B73-989F-3EA8E4D94293}" type="pres">
      <dgm:prSet presAssocID="{8FA1B641-3BBB-44D0-9857-AC49738C35EB}" presName="hierChild4" presStyleCnt="0"/>
      <dgm:spPr/>
    </dgm:pt>
    <dgm:pt modelId="{8EB3236E-A6B2-4BB6-AEB7-F652CA346D3D}" type="pres">
      <dgm:prSet presAssocID="{8FA1B641-3BBB-44D0-9857-AC49738C35EB}" presName="hierChild5" presStyleCnt="0"/>
      <dgm:spPr/>
    </dgm:pt>
    <dgm:pt modelId="{F13D20A2-E942-4AC4-A008-1A2ACD35A18B}" type="pres">
      <dgm:prSet presAssocID="{D214EFE0-A140-4BDA-B07C-5F0D276A82D1}" presName="Name37" presStyleLbl="parChTrans1D2" presStyleIdx="7" presStyleCnt="9"/>
      <dgm:spPr/>
    </dgm:pt>
    <dgm:pt modelId="{16B0675E-8211-46A7-A78F-73C5E4A144EB}" type="pres">
      <dgm:prSet presAssocID="{9BBAC414-F58E-4D36-B826-2A6F7643CB97}" presName="hierRoot2" presStyleCnt="0">
        <dgm:presLayoutVars>
          <dgm:hierBranch val="init"/>
        </dgm:presLayoutVars>
      </dgm:prSet>
      <dgm:spPr/>
    </dgm:pt>
    <dgm:pt modelId="{1876FFDA-EE77-41B3-AECB-E6997410C7F3}" type="pres">
      <dgm:prSet presAssocID="{9BBAC414-F58E-4D36-B826-2A6F7643CB97}" presName="rootComposite" presStyleCnt="0"/>
      <dgm:spPr/>
    </dgm:pt>
    <dgm:pt modelId="{9C2BFDA1-4ED5-4C07-A24C-D7D544AE80C7}" type="pres">
      <dgm:prSet presAssocID="{9BBAC414-F58E-4D36-B826-2A6F7643CB97}" presName="rootText" presStyleLbl="node2" presStyleIdx="7" presStyleCnt="9">
        <dgm:presLayoutVars>
          <dgm:chPref val="3"/>
        </dgm:presLayoutVars>
      </dgm:prSet>
      <dgm:spPr/>
    </dgm:pt>
    <dgm:pt modelId="{4E20AEAB-B1C6-4013-9697-74AAE669E212}" type="pres">
      <dgm:prSet presAssocID="{9BBAC414-F58E-4D36-B826-2A6F7643CB97}" presName="rootConnector" presStyleLbl="node2" presStyleIdx="7" presStyleCnt="9"/>
      <dgm:spPr/>
    </dgm:pt>
    <dgm:pt modelId="{1E8A286F-12FF-4360-926B-8E5DAAEFF7D9}" type="pres">
      <dgm:prSet presAssocID="{9BBAC414-F58E-4D36-B826-2A6F7643CB97}" presName="hierChild4" presStyleCnt="0"/>
      <dgm:spPr/>
    </dgm:pt>
    <dgm:pt modelId="{177B4CCB-7E0D-475B-A1DF-AEF8A253A363}" type="pres">
      <dgm:prSet presAssocID="{9BBAC414-F58E-4D36-B826-2A6F7643CB97}" presName="hierChild5" presStyleCnt="0"/>
      <dgm:spPr/>
    </dgm:pt>
    <dgm:pt modelId="{00B43CD9-6823-44A4-AC96-230910F2595A}" type="pres">
      <dgm:prSet presAssocID="{913B9D23-ADFD-4043-B63D-154CECC2944E}" presName="Name37" presStyleLbl="parChTrans1D2" presStyleIdx="8" presStyleCnt="9"/>
      <dgm:spPr/>
    </dgm:pt>
    <dgm:pt modelId="{81F61752-0B20-44C5-AC59-9EBCFA813C48}" type="pres">
      <dgm:prSet presAssocID="{65BB3BCC-2C61-4FAC-9394-CFDC1FD848D4}" presName="hierRoot2" presStyleCnt="0">
        <dgm:presLayoutVars>
          <dgm:hierBranch val="init"/>
        </dgm:presLayoutVars>
      </dgm:prSet>
      <dgm:spPr/>
    </dgm:pt>
    <dgm:pt modelId="{1F8DBE77-BCE9-4159-8E8C-E81BAF575708}" type="pres">
      <dgm:prSet presAssocID="{65BB3BCC-2C61-4FAC-9394-CFDC1FD848D4}" presName="rootComposite" presStyleCnt="0"/>
      <dgm:spPr/>
    </dgm:pt>
    <dgm:pt modelId="{0E8A3DAE-239A-46A9-9B4B-294251F4F3A0}" type="pres">
      <dgm:prSet presAssocID="{65BB3BCC-2C61-4FAC-9394-CFDC1FD848D4}" presName="rootText" presStyleLbl="node2" presStyleIdx="8" presStyleCnt="9">
        <dgm:presLayoutVars>
          <dgm:chPref val="3"/>
        </dgm:presLayoutVars>
      </dgm:prSet>
      <dgm:spPr/>
    </dgm:pt>
    <dgm:pt modelId="{4B33BFA9-ECA9-48A5-82CB-AFD6DF928F5C}" type="pres">
      <dgm:prSet presAssocID="{65BB3BCC-2C61-4FAC-9394-CFDC1FD848D4}" presName="rootConnector" presStyleLbl="node2" presStyleIdx="8" presStyleCnt="9"/>
      <dgm:spPr/>
    </dgm:pt>
    <dgm:pt modelId="{B75E89D9-675F-4C9D-AB45-3A4C98D6E42F}" type="pres">
      <dgm:prSet presAssocID="{65BB3BCC-2C61-4FAC-9394-CFDC1FD848D4}" presName="hierChild4" presStyleCnt="0"/>
      <dgm:spPr/>
    </dgm:pt>
    <dgm:pt modelId="{979DA89D-4EA8-4BEB-82A3-AB64ABB2057D}" type="pres">
      <dgm:prSet presAssocID="{65BB3BCC-2C61-4FAC-9394-CFDC1FD848D4}" presName="hierChild5" presStyleCnt="0"/>
      <dgm:spPr/>
    </dgm:pt>
    <dgm:pt modelId="{50A05ACE-A3EA-4DC7-B45A-2D65C6BE8677}" type="pres">
      <dgm:prSet presAssocID="{9C234FBC-F65C-4B74-9DA8-3B8E3EB688B8}" presName="hierChild3" presStyleCnt="0"/>
      <dgm:spPr/>
    </dgm:pt>
  </dgm:ptLst>
  <dgm:cxnLst>
    <dgm:cxn modelId="{DD44A105-3546-45A1-88A9-B38105E92F42}" type="presOf" srcId="{2E815283-259C-49D4-9B52-34997D94496B}" destId="{7A70A0F3-57FE-40A1-9AA8-A3618F769F9E}" srcOrd="0" destOrd="0" presId="urn:microsoft.com/office/officeart/2005/8/layout/orgChart1"/>
    <dgm:cxn modelId="{56378609-40D1-4ECF-96DD-0E7D96E5C40C}" type="presOf" srcId="{540E44E7-CFBA-46D6-827A-9176FE5195BB}" destId="{76707995-CC93-4F89-86A2-C5B8D9AFCE8B}" srcOrd="0" destOrd="0" presId="urn:microsoft.com/office/officeart/2005/8/layout/orgChart1"/>
    <dgm:cxn modelId="{6001E80E-9DCD-462A-A3D8-59C356782414}" srcId="{CCD03356-21FC-4872-8B02-6F07DE6AD391}" destId="{A5A24FAA-99D3-4CB3-BD12-2C88061E20DF}" srcOrd="0" destOrd="0" parTransId="{60F49D7F-5675-4E43-B521-B1442307A735}" sibTransId="{CF356C96-6D15-4868-BC70-70F43EEA02D9}"/>
    <dgm:cxn modelId="{22A20210-3039-4B01-9815-C02F9DFCBD2A}" type="presOf" srcId="{DB62FF1A-956B-40AD-B2C7-826803A1E030}" destId="{38838520-442A-48B5-BD62-3D4EB20CEEA0}" srcOrd="0" destOrd="0" presId="urn:microsoft.com/office/officeart/2005/8/layout/orgChart1"/>
    <dgm:cxn modelId="{033A9811-3579-4191-8409-22988CF0AEA2}" srcId="{9C234FBC-F65C-4B74-9DA8-3B8E3EB688B8}" destId="{65BB3BCC-2C61-4FAC-9394-CFDC1FD848D4}" srcOrd="5" destOrd="0" parTransId="{913B9D23-ADFD-4043-B63D-154CECC2944E}" sibTransId="{AFBE934B-C429-41E4-BB85-23CDA396747C}"/>
    <dgm:cxn modelId="{648B9A12-0EB3-4E4A-B398-0FFA0F068497}" srcId="{41DD177B-6DF4-4BED-B46E-F8F608290140}" destId="{9BF2EF5B-485E-40C8-85F7-1033764B5FA0}" srcOrd="0" destOrd="0" parTransId="{38BF4B7D-F7C1-4AF2-AAC9-29BE7FFA19CE}" sibTransId="{ED1E7878-10CA-48A8-97B1-9C776CDCA47B}"/>
    <dgm:cxn modelId="{8A667619-B2D0-479F-91CF-A3C7F5D75532}" type="presOf" srcId="{021FEB39-6BDE-4E7F-8F77-A694AB1258A7}" destId="{8FB468E2-20F4-44D7-94AA-A1CF8CC2473C}" srcOrd="1" destOrd="0" presId="urn:microsoft.com/office/officeart/2005/8/layout/orgChart1"/>
    <dgm:cxn modelId="{E448551A-5E63-4CCB-B243-9EC34918EC57}" type="presOf" srcId="{D214EFE0-A140-4BDA-B07C-5F0D276A82D1}" destId="{F13D20A2-E942-4AC4-A008-1A2ACD35A18B}" srcOrd="0" destOrd="0" presId="urn:microsoft.com/office/officeart/2005/8/layout/orgChart1"/>
    <dgm:cxn modelId="{05715B20-CA81-4E13-9210-8B9FE6120C54}" type="presOf" srcId="{14F8189C-F49F-43FD-9296-A0BEA59FB10A}" destId="{86D9CAA0-F32A-4A35-963F-B0D03491ED8D}" srcOrd="0" destOrd="0" presId="urn:microsoft.com/office/officeart/2005/8/layout/orgChart1"/>
    <dgm:cxn modelId="{0F651923-9ACE-4465-8786-4C673F993881}" srcId="{9C234FBC-F65C-4B74-9DA8-3B8E3EB688B8}" destId="{41DD177B-6DF4-4BED-B46E-F8F608290140}" srcOrd="1" destOrd="0" parTransId="{DD5C52B3-1F47-41F8-9147-FDB35F5486AA}" sibTransId="{1AD18FF7-49C8-49FA-BF1E-108985D4B7A9}"/>
    <dgm:cxn modelId="{A7FAE523-C466-4A46-B0E5-00F61128A5FB}" type="presOf" srcId="{EBA011F3-C387-41FB-8F24-207334073BF9}" destId="{7C88DC9B-6DB4-4657-8F13-87A2711C2121}" srcOrd="1" destOrd="0" presId="urn:microsoft.com/office/officeart/2005/8/layout/orgChart1"/>
    <dgm:cxn modelId="{BA44E72B-6159-4E89-8E6C-0EEFD96F3986}" type="presOf" srcId="{41DD177B-6DF4-4BED-B46E-F8F608290140}" destId="{4F9C9CAC-8340-4897-89D3-96E023EF57B7}" srcOrd="1" destOrd="0" presId="urn:microsoft.com/office/officeart/2005/8/layout/orgChart1"/>
    <dgm:cxn modelId="{7947C833-982F-4259-94F9-08CA4CA3C840}" srcId="{CCD03356-21FC-4872-8B02-6F07DE6AD391}" destId="{625FCEC2-7C33-4CBA-8F45-D70A2370D10A}" srcOrd="1" destOrd="0" parTransId="{019E2E56-B4ED-4CA3-9DC3-51E2DDA7ADCE}" sibTransId="{7D1D797D-71F1-4F75-99A2-3185A57803FC}"/>
    <dgm:cxn modelId="{5262D336-1BD2-4ECF-87A8-D5B88DFBE3A7}" type="presOf" srcId="{A5A24FAA-99D3-4CB3-BD12-2C88061E20DF}" destId="{1C026DF3-2C3F-4C89-83D8-B26FDCBABD81}" srcOrd="0" destOrd="0" presId="urn:microsoft.com/office/officeart/2005/8/layout/orgChart1"/>
    <dgm:cxn modelId="{F1C3EC37-6295-42A0-B1B7-934BA6AAEB6E}" type="presOf" srcId="{46C078B0-2AA4-484B-8876-96652EE1E64A}" destId="{AE32A6D5-410E-4962-8407-0C085D9FEA01}" srcOrd="0" destOrd="0" presId="urn:microsoft.com/office/officeart/2005/8/layout/orgChart1"/>
    <dgm:cxn modelId="{888B2C3E-9DCE-4EA2-8830-D18FCB340503}" type="presOf" srcId="{9805366B-0ADF-40B6-B3F7-F6578E4C0DD3}" destId="{EB03775A-6561-4BF5-AD0E-DD5B485AE0EF}" srcOrd="1" destOrd="0" presId="urn:microsoft.com/office/officeart/2005/8/layout/orgChart1"/>
    <dgm:cxn modelId="{7E38DB40-809D-4D76-A721-9405AD571ECF}" type="presOf" srcId="{1EB406A8-A899-44C3-9A5C-59FF0B9D09C6}" destId="{CB6F2B6A-FF1E-4790-B4B3-1BEB75AE9854}" srcOrd="0" destOrd="0" presId="urn:microsoft.com/office/officeart/2005/8/layout/orgChart1"/>
    <dgm:cxn modelId="{DC7E1F61-04D2-472A-A549-C1F290541433}" type="presOf" srcId="{E84B6DE8-A7C5-4A5F-9F89-AE9C99D1BC91}" destId="{5948677F-93B0-40CA-8132-880C35FCFD22}" srcOrd="0" destOrd="0" presId="urn:microsoft.com/office/officeart/2005/8/layout/orgChart1"/>
    <dgm:cxn modelId="{F5D4BA61-62EA-42F4-8A13-3E08413CFBCA}" srcId="{1EB406A8-A899-44C3-9A5C-59FF0B9D09C6}" destId="{46C078B0-2AA4-484B-8876-96652EE1E64A}" srcOrd="1" destOrd="0" parTransId="{7193DEC6-8E70-4D37-B6DB-48C3C7218FB5}" sibTransId="{8C590D90-4EF2-4567-B204-5E2BC45F7756}"/>
    <dgm:cxn modelId="{F570C964-061F-4198-836F-C520C56FC18A}" type="presOf" srcId="{9C234FBC-F65C-4B74-9DA8-3B8E3EB688B8}" destId="{611E682F-F106-4D6E-A5D0-AC937CDE07ED}" srcOrd="1" destOrd="0" presId="urn:microsoft.com/office/officeart/2005/8/layout/orgChart1"/>
    <dgm:cxn modelId="{3BAE0868-CB3D-4ACF-813C-DF245F17CE56}" type="presOf" srcId="{5874BFE0-5190-4C30-B5F1-C02BB2585057}" destId="{5E8914FA-293C-4345-BE95-8E5BA720765A}" srcOrd="0" destOrd="0" presId="urn:microsoft.com/office/officeart/2005/8/layout/orgChart1"/>
    <dgm:cxn modelId="{36F40D6B-E83D-4E13-BA5D-62229CBF422C}" type="presOf" srcId="{65BB3BCC-2C61-4FAC-9394-CFDC1FD848D4}" destId="{0E8A3DAE-239A-46A9-9B4B-294251F4F3A0}" srcOrd="0" destOrd="0" presId="urn:microsoft.com/office/officeart/2005/8/layout/orgChart1"/>
    <dgm:cxn modelId="{08B6F36C-D945-40B0-A34C-9F1CEC6324A3}" type="presOf" srcId="{625FCEC2-7C33-4CBA-8F45-D70A2370D10A}" destId="{63109AF5-888A-431C-A73F-F9D2828C2268}" srcOrd="1" destOrd="0" presId="urn:microsoft.com/office/officeart/2005/8/layout/orgChart1"/>
    <dgm:cxn modelId="{4E0BD050-1F6B-4E59-9788-B92323554EFF}" type="presOf" srcId="{0ACED02F-59A8-4605-8DE5-9DB8DA1AD265}" destId="{4C924F2C-49E6-4DCC-9DC2-A3E28FE66F33}" srcOrd="0" destOrd="0" presId="urn:microsoft.com/office/officeart/2005/8/layout/orgChart1"/>
    <dgm:cxn modelId="{B97D6855-7A60-4B1C-A320-641AED85EE16}" type="presOf" srcId="{DB62FF1A-956B-40AD-B2C7-826803A1E030}" destId="{8FD327E1-04B7-42AB-913F-0D01D4A02FDC}" srcOrd="1" destOrd="0" presId="urn:microsoft.com/office/officeart/2005/8/layout/orgChart1"/>
    <dgm:cxn modelId="{36508F55-1171-4F9E-9914-36BF5E903335}" srcId="{9C234FBC-F65C-4B74-9DA8-3B8E3EB688B8}" destId="{9BBAC414-F58E-4D36-B826-2A6F7643CB97}" srcOrd="4" destOrd="0" parTransId="{D214EFE0-A140-4BDA-B07C-5F0D276A82D1}" sibTransId="{DBE703F8-064F-43C9-9FAD-CAE5CDF9BD3D}"/>
    <dgm:cxn modelId="{98527677-C9A3-4017-81EA-5A8A6A1699DB}" type="presOf" srcId="{021FEB39-6BDE-4E7F-8F77-A694AB1258A7}" destId="{BA2AE1ED-56FA-4BEC-A96A-50221E230C3F}" srcOrd="0" destOrd="0" presId="urn:microsoft.com/office/officeart/2005/8/layout/orgChart1"/>
    <dgm:cxn modelId="{D07D9F57-4748-46CF-822E-31DAC008F849}" type="presOf" srcId="{7193DEC6-8E70-4D37-B6DB-48C3C7218FB5}" destId="{BCB46905-B894-472F-BEF9-C7BA48937861}" srcOrd="0" destOrd="0" presId="urn:microsoft.com/office/officeart/2005/8/layout/orgChart1"/>
    <dgm:cxn modelId="{BA35C857-9D1C-45CC-9D5E-6B37A144F29E}" type="presOf" srcId="{0243E927-72E4-4D4C-88DD-F7CC1DB8D500}" destId="{244A2918-37D6-4A72-972E-72A20D90DAB7}" srcOrd="0" destOrd="0" presId="urn:microsoft.com/office/officeart/2005/8/layout/orgChart1"/>
    <dgm:cxn modelId="{9C17E457-AC88-4433-9D53-85394C61AF6E}" srcId="{9C234FBC-F65C-4B74-9DA8-3B8E3EB688B8}" destId="{8FA1B641-3BBB-44D0-9857-AC49738C35EB}" srcOrd="3" destOrd="0" parTransId="{8E4740CF-8D6C-41FC-80E9-04D2ECA8F1BA}" sibTransId="{2E2013D9-F48A-4418-96C1-3C38BE755262}"/>
    <dgm:cxn modelId="{912BEB80-77E1-433D-9E32-4E390DEEB709}" srcId="{2E815283-259C-49D4-9B52-34997D94496B}" destId="{CCD03356-21FC-4872-8B02-6F07DE6AD391}" srcOrd="0" destOrd="0" parTransId="{559BEE95-C622-4294-BFA7-B9BCF343EEB0}" sibTransId="{5E47DDB5-D691-4797-AE8B-87202264BE45}"/>
    <dgm:cxn modelId="{DB76C387-1557-47F9-B0BA-0F5849A3AAF6}" type="presOf" srcId="{9BBAC414-F58E-4D36-B826-2A6F7643CB97}" destId="{9C2BFDA1-4ED5-4C07-A24C-D7D544AE80C7}" srcOrd="0" destOrd="0" presId="urn:microsoft.com/office/officeart/2005/8/layout/orgChart1"/>
    <dgm:cxn modelId="{EAAC0788-968E-4B3C-B717-57D01C34E1C8}" type="presOf" srcId="{46C078B0-2AA4-484B-8876-96652EE1E64A}" destId="{EDF28D29-7E98-4D4A-8425-BC1DAF567CC7}" srcOrd="1" destOrd="0" presId="urn:microsoft.com/office/officeart/2005/8/layout/orgChart1"/>
    <dgm:cxn modelId="{89F76189-362D-46F0-8676-7B6A88DC0C7D}" type="presOf" srcId="{A5A24FAA-99D3-4CB3-BD12-2C88061E20DF}" destId="{127645B6-74B5-413D-AF95-43655D975633}" srcOrd="1" destOrd="0" presId="urn:microsoft.com/office/officeart/2005/8/layout/orgChart1"/>
    <dgm:cxn modelId="{88D6AD8D-9846-4599-B59E-3D882F8BC6EB}" srcId="{1EB406A8-A899-44C3-9A5C-59FF0B9D09C6}" destId="{732D1B21-57A2-4F2B-BEC0-E123A5870F04}" srcOrd="0" destOrd="0" parTransId="{A95A0D9D-47D2-4424-A049-F6C40FF6ED43}" sibTransId="{2C31CD03-C528-4554-BDF0-188F2CBC3CF5}"/>
    <dgm:cxn modelId="{2327A594-C19A-438F-9775-81AFC37B71EA}" type="presOf" srcId="{9BF2EF5B-485E-40C8-85F7-1033764B5FA0}" destId="{D0BD92A0-E516-46EA-9D42-66D4CDDE6150}" srcOrd="1" destOrd="0" presId="urn:microsoft.com/office/officeart/2005/8/layout/orgChart1"/>
    <dgm:cxn modelId="{F2267896-25B1-472E-9215-7FE2803F38DE}" type="presOf" srcId="{9C234FBC-F65C-4B74-9DA8-3B8E3EB688B8}" destId="{9539DCFA-2AFB-4C06-84F2-1E3692DB0841}" srcOrd="0" destOrd="0" presId="urn:microsoft.com/office/officeart/2005/8/layout/orgChart1"/>
    <dgm:cxn modelId="{2022159D-9659-4741-9A6D-247E6406EFC0}" srcId="{41DD177B-6DF4-4BED-B46E-F8F608290140}" destId="{EBA011F3-C387-41FB-8F24-207334073BF9}" srcOrd="1" destOrd="0" parTransId="{72DCFE41-18AF-4335-B7AD-F5F8DBECFB5A}" sibTransId="{4F3F981C-7251-4B42-BF1F-6C4F4773364F}"/>
    <dgm:cxn modelId="{E993009E-BD57-4A04-A2FE-52FBBC928343}" type="presOf" srcId="{41DD177B-6DF4-4BED-B46E-F8F608290140}" destId="{3E0E3607-1A2A-41BA-A441-9AF4F80840FB}" srcOrd="0" destOrd="0" presId="urn:microsoft.com/office/officeart/2005/8/layout/orgChart1"/>
    <dgm:cxn modelId="{2F5C89A0-CA80-4D99-9F90-C9C1D25CE587}" type="presOf" srcId="{38BF4B7D-F7C1-4AF2-AAC9-29BE7FFA19CE}" destId="{FAFC1CA0-8C40-4482-9A8D-9019816F08B6}" srcOrd="0" destOrd="0" presId="urn:microsoft.com/office/officeart/2005/8/layout/orgChart1"/>
    <dgm:cxn modelId="{03AAB1A0-1640-4CC7-9DF7-F6ACF02AE521}" type="presOf" srcId="{9BBAC414-F58E-4D36-B826-2A6F7643CB97}" destId="{4E20AEAB-B1C6-4013-9697-74AAE669E212}" srcOrd="1" destOrd="0" presId="urn:microsoft.com/office/officeart/2005/8/layout/orgChart1"/>
    <dgm:cxn modelId="{0A03E7A9-6C6B-4064-AF53-4F8D5521FD37}" type="presOf" srcId="{65BB3BCC-2C61-4FAC-9394-CFDC1FD848D4}" destId="{4B33BFA9-ECA9-48A5-82CB-AFD6DF928F5C}" srcOrd="1" destOrd="0" presId="urn:microsoft.com/office/officeart/2005/8/layout/orgChart1"/>
    <dgm:cxn modelId="{EE81F8AC-B0CE-4807-864C-89E947BBC4A1}" srcId="{540E44E7-CFBA-46D6-827A-9176FE5195BB}" destId="{1EB406A8-A899-44C3-9A5C-59FF0B9D09C6}" srcOrd="1" destOrd="0" parTransId="{E2F2A7C3-22C4-4A15-A860-97B5B58C21FC}" sibTransId="{1A63445E-219C-4999-A1FF-AC826A0A9DBF}"/>
    <dgm:cxn modelId="{EFD14AAE-553D-4661-8A81-7E750A57A4A8}" type="presOf" srcId="{732D1B21-57A2-4F2B-BEC0-E123A5870F04}" destId="{F69952DC-A2C8-47D2-BA7C-4F2ACB6717E0}" srcOrd="0" destOrd="0" presId="urn:microsoft.com/office/officeart/2005/8/layout/orgChart1"/>
    <dgm:cxn modelId="{2300CFB0-5290-43D3-845C-02AD02A943DE}" type="presOf" srcId="{5C6B8877-0E05-4C8E-A25B-FB69351D1528}" destId="{D0AAF73A-E0E4-4D38-8851-2F8568339836}" srcOrd="0" destOrd="0" presId="urn:microsoft.com/office/officeart/2005/8/layout/orgChart1"/>
    <dgm:cxn modelId="{3C7307B1-6EF9-4101-852D-4FE942662D5E}" type="presOf" srcId="{8E4740CF-8D6C-41FC-80E9-04D2ECA8F1BA}" destId="{05316543-021D-49AE-BA62-A20F96418EB2}" srcOrd="0" destOrd="0" presId="urn:microsoft.com/office/officeart/2005/8/layout/orgChart1"/>
    <dgm:cxn modelId="{BF2D76B2-BBA9-45B3-A557-1FB423E9FB29}" srcId="{EBA011F3-C387-41FB-8F24-207334073BF9}" destId="{DB62FF1A-956B-40AD-B2C7-826803A1E030}" srcOrd="0" destOrd="0" parTransId="{E84B6DE8-A7C5-4A5F-9F89-AE9C99D1BC91}" sibTransId="{C8306D48-E875-437D-9EB2-3DEF68B5BEBE}"/>
    <dgm:cxn modelId="{800322B4-7843-4DA1-84F8-89AA8C6E1691}" type="presOf" srcId="{CCD03356-21FC-4872-8B02-6F07DE6AD391}" destId="{C842C6BF-951F-4377-B37A-C26907C220D0}" srcOrd="1" destOrd="0" presId="urn:microsoft.com/office/officeart/2005/8/layout/orgChart1"/>
    <dgm:cxn modelId="{E1F883B4-80B0-4C28-89BA-73BA0A7E69FB}" type="presOf" srcId="{DD5C52B3-1F47-41F8-9147-FDB35F5486AA}" destId="{3AD16560-C24F-41B0-9C29-B20B113F3858}" srcOrd="0" destOrd="0" presId="urn:microsoft.com/office/officeart/2005/8/layout/orgChart1"/>
    <dgm:cxn modelId="{DF183CB6-85EF-4233-B788-328C5FDAD7DA}" type="presOf" srcId="{EBA011F3-C387-41FB-8F24-207334073BF9}" destId="{2EC1D8B3-8FC5-4A80-A3D9-88A8FFE6FDAC}" srcOrd="0" destOrd="0" presId="urn:microsoft.com/office/officeart/2005/8/layout/orgChart1"/>
    <dgm:cxn modelId="{FD2917BA-FAFF-421D-9EAC-0A756534F91A}" type="presOf" srcId="{540E44E7-CFBA-46D6-827A-9176FE5195BB}" destId="{F8011E76-249B-47A2-AA96-B42CB3E33716}" srcOrd="1" destOrd="0" presId="urn:microsoft.com/office/officeart/2005/8/layout/orgChart1"/>
    <dgm:cxn modelId="{085022BA-4C3D-42E2-8C73-CF0DB0EA2D71}" type="presOf" srcId="{334F11CA-C07E-4F0C-AE7B-F0496547D8F7}" destId="{622240EF-5C7F-4333-A9D8-AF128DCC2E9C}" srcOrd="0" destOrd="0" presId="urn:microsoft.com/office/officeart/2005/8/layout/orgChart1"/>
    <dgm:cxn modelId="{048222BC-68B2-4AC8-AF92-BA444ED00A63}" srcId="{2E815283-259C-49D4-9B52-34997D94496B}" destId="{9C234FBC-F65C-4B74-9DA8-3B8E3EB688B8}" srcOrd="1" destOrd="0" parTransId="{E4EE7580-5949-47BF-8C27-3F102C182CBA}" sibTransId="{E2727645-293A-40F6-B824-4B7CA53F0C54}"/>
    <dgm:cxn modelId="{3A8FBCC9-FB5B-4951-84FA-D12560C9513D}" type="presOf" srcId="{732D1B21-57A2-4F2B-BEC0-E123A5870F04}" destId="{1F72528D-A91C-48FE-9526-A7E90AF84274}" srcOrd="1" destOrd="0" presId="urn:microsoft.com/office/officeart/2005/8/layout/orgChart1"/>
    <dgm:cxn modelId="{C7B853CA-C9E1-4F02-A30F-3DC8BF93ADC4}" type="presOf" srcId="{9BF2EF5B-485E-40C8-85F7-1033764B5FA0}" destId="{8422EE02-62A8-475A-BDDC-537C7315FD31}" srcOrd="0" destOrd="0" presId="urn:microsoft.com/office/officeart/2005/8/layout/orgChart1"/>
    <dgm:cxn modelId="{F3189ACC-F56B-4523-9DA5-D5AE86D55371}" srcId="{CCD03356-21FC-4872-8B02-6F07DE6AD391}" destId="{0243E927-72E4-4D4C-88DD-F7CC1DB8D500}" srcOrd="2" destOrd="0" parTransId="{5874BFE0-5190-4C30-B5F1-C02BB2585057}" sibTransId="{8670654C-DA8E-496D-87DA-BFE2932F467F}"/>
    <dgm:cxn modelId="{3DD1E8D0-ADFE-4B1D-9030-35635E9C7B8A}" type="presOf" srcId="{0243E927-72E4-4D4C-88DD-F7CC1DB8D500}" destId="{17672C82-FD84-4743-A1D9-2781E8FBF83D}" srcOrd="1" destOrd="0" presId="urn:microsoft.com/office/officeart/2005/8/layout/orgChart1"/>
    <dgm:cxn modelId="{64B559D1-FA4A-4283-96AE-4738BA7801FB}" srcId="{9C234FBC-F65C-4B74-9DA8-3B8E3EB688B8}" destId="{14F8189C-F49F-43FD-9296-A0BEA59FB10A}" srcOrd="2" destOrd="0" parTransId="{334F11CA-C07E-4F0C-AE7B-F0496547D8F7}" sibTransId="{17C99C45-ABA9-41B6-9D3C-3FDB247D9BDF}"/>
    <dgm:cxn modelId="{FFE1AAD7-0D61-4409-B415-730519F149E0}" type="presOf" srcId="{E2F2A7C3-22C4-4A15-A860-97B5B58C21FC}" destId="{6A129EE2-FA65-488B-B087-94F3533B20F9}" srcOrd="0" destOrd="0" presId="urn:microsoft.com/office/officeart/2005/8/layout/orgChart1"/>
    <dgm:cxn modelId="{F10581DE-C305-4D93-90CC-F332E71351E2}" type="presOf" srcId="{9805366B-0ADF-40B6-B3F7-F6578E4C0DD3}" destId="{C918A841-A410-4FB5-8E38-99D95E1F90EE}" srcOrd="0" destOrd="0" presId="urn:microsoft.com/office/officeart/2005/8/layout/orgChart1"/>
    <dgm:cxn modelId="{948EAFDE-8EC4-4FB7-946F-B11AC447A09D}" type="presOf" srcId="{72DCFE41-18AF-4335-B7AD-F5F8DBECFB5A}" destId="{14676EA1-13CA-4A4E-B621-8C6DA0DC0E06}" srcOrd="0" destOrd="0" presId="urn:microsoft.com/office/officeart/2005/8/layout/orgChart1"/>
    <dgm:cxn modelId="{09471DDF-28F8-4B27-AAF2-B6B6C82FE983}" type="presOf" srcId="{8FA1B641-3BBB-44D0-9857-AC49738C35EB}" destId="{CDBC035F-BEC0-42CD-BF37-138991A6FB6F}" srcOrd="1" destOrd="0" presId="urn:microsoft.com/office/officeart/2005/8/layout/orgChart1"/>
    <dgm:cxn modelId="{DC38B6E1-1175-41B4-A5D8-7713938C9F3A}" type="presOf" srcId="{625FCEC2-7C33-4CBA-8F45-D70A2370D10A}" destId="{20BE6952-F4D5-426E-84A5-6587FD4F0DA6}" srcOrd="0" destOrd="0" presId="urn:microsoft.com/office/officeart/2005/8/layout/orgChart1"/>
    <dgm:cxn modelId="{D38A60E3-72E2-4070-B4E7-3017454811B8}" type="presOf" srcId="{1EB406A8-A899-44C3-9A5C-59FF0B9D09C6}" destId="{F8763FB6-D595-4F87-BB3A-4B7FB8B6F6DE}" srcOrd="1" destOrd="0" presId="urn:microsoft.com/office/officeart/2005/8/layout/orgChart1"/>
    <dgm:cxn modelId="{FEC9D7E5-7B85-480A-BDEA-8C614CA16B9E}" srcId="{9C234FBC-F65C-4B74-9DA8-3B8E3EB688B8}" destId="{540E44E7-CFBA-46D6-827A-9176FE5195BB}" srcOrd="0" destOrd="0" parTransId="{5C6B8877-0E05-4C8E-A25B-FB69351D1528}" sibTransId="{E26DF8AD-C9BD-4AAA-9A3A-D771F63F8E2E}"/>
    <dgm:cxn modelId="{E1DA21E8-759A-498C-8B55-3CF3F451A4F0}" type="presOf" srcId="{019E2E56-B4ED-4CA3-9DC3-51E2DDA7ADCE}" destId="{2DB054AD-886A-4E57-905E-8D19166F9481}" srcOrd="0" destOrd="0" presId="urn:microsoft.com/office/officeart/2005/8/layout/orgChart1"/>
    <dgm:cxn modelId="{30AC48E8-D021-4EAF-AECC-EEC1A400974A}" type="presOf" srcId="{8FA1B641-3BBB-44D0-9857-AC49738C35EB}" destId="{283304C9-3B04-4E64-B325-735EC8B40205}" srcOrd="0" destOrd="0" presId="urn:microsoft.com/office/officeart/2005/8/layout/orgChart1"/>
    <dgm:cxn modelId="{C19E95E8-F3C0-4F51-93AD-713E9744B25D}" type="presOf" srcId="{913B9D23-ADFD-4043-B63D-154CECC2944E}" destId="{00B43CD9-6823-44A4-AC96-230910F2595A}" srcOrd="0" destOrd="0" presId="urn:microsoft.com/office/officeart/2005/8/layout/orgChart1"/>
    <dgm:cxn modelId="{6F259BE8-C909-48A8-A438-7663AC235EE6}" type="presOf" srcId="{14F8189C-F49F-43FD-9296-A0BEA59FB10A}" destId="{25A57679-E141-4187-8F02-5F3C02490173}" srcOrd="1" destOrd="0" presId="urn:microsoft.com/office/officeart/2005/8/layout/orgChart1"/>
    <dgm:cxn modelId="{234EBBEA-0E1A-43F7-B8A0-2050AD3161D0}" type="presOf" srcId="{60F49D7F-5675-4E43-B521-B1442307A735}" destId="{88CAC654-1C74-4F85-BC78-F037346184E6}" srcOrd="0" destOrd="0" presId="urn:microsoft.com/office/officeart/2005/8/layout/orgChart1"/>
    <dgm:cxn modelId="{6A0BB9EB-A990-46AD-A7DA-8DAAD6CDE60B}" type="presOf" srcId="{AE02B99F-8DC7-428C-9EB6-01EDCBFFAD50}" destId="{57CD547A-3BD2-420F-AF7D-A4C50CAD75AA}" srcOrd="0" destOrd="0" presId="urn:microsoft.com/office/officeart/2005/8/layout/orgChart1"/>
    <dgm:cxn modelId="{8BD7E9ED-ABE1-4A0C-A315-9C6EA0A7BFCB}" srcId="{EBA011F3-C387-41FB-8F24-207334073BF9}" destId="{021FEB39-6BDE-4E7F-8F77-A694AB1258A7}" srcOrd="1" destOrd="0" parTransId="{0ACED02F-59A8-4605-8DE5-9DB8DA1AD265}" sibTransId="{4C4B7913-A247-4720-86C0-2917472EC54C}"/>
    <dgm:cxn modelId="{5C27F9F1-42C6-4476-B6CB-AD3E6C51AE76}" srcId="{540E44E7-CFBA-46D6-827A-9176FE5195BB}" destId="{9805366B-0ADF-40B6-B3F7-F6578E4C0DD3}" srcOrd="0" destOrd="0" parTransId="{AE02B99F-8DC7-428C-9EB6-01EDCBFFAD50}" sibTransId="{6A6F463C-BC9D-4202-9877-C8584D016A17}"/>
    <dgm:cxn modelId="{05DAC1F4-744A-456F-B9A1-36A5D1E9A8CC}" type="presOf" srcId="{A95A0D9D-47D2-4424-A049-F6C40FF6ED43}" destId="{95C231A9-6779-4EBC-BD24-5C612CF9F192}" srcOrd="0" destOrd="0" presId="urn:microsoft.com/office/officeart/2005/8/layout/orgChart1"/>
    <dgm:cxn modelId="{5AD68FFC-A74D-497C-8719-8865CE2DAED9}" type="presOf" srcId="{CCD03356-21FC-4872-8B02-6F07DE6AD391}" destId="{B39968BA-4013-4A84-BB45-FE674D6BB64D}" srcOrd="0" destOrd="0" presId="urn:microsoft.com/office/officeart/2005/8/layout/orgChart1"/>
    <dgm:cxn modelId="{79EF7C73-A583-49A2-A57E-30F87A61EF33}" type="presParOf" srcId="{7A70A0F3-57FE-40A1-9AA8-A3618F769F9E}" destId="{F202099D-2334-4DF0-B129-A8D6551B41C4}" srcOrd="0" destOrd="0" presId="urn:microsoft.com/office/officeart/2005/8/layout/orgChart1"/>
    <dgm:cxn modelId="{B2156DD5-489C-4D15-9CD0-BB4990355C5C}" type="presParOf" srcId="{F202099D-2334-4DF0-B129-A8D6551B41C4}" destId="{F6B561B5-1B1A-4219-9535-31A916EB1D3D}" srcOrd="0" destOrd="0" presId="urn:microsoft.com/office/officeart/2005/8/layout/orgChart1"/>
    <dgm:cxn modelId="{4CC4F2DA-F5CD-4BA3-8978-173197B37AA1}" type="presParOf" srcId="{F6B561B5-1B1A-4219-9535-31A916EB1D3D}" destId="{B39968BA-4013-4A84-BB45-FE674D6BB64D}" srcOrd="0" destOrd="0" presId="urn:microsoft.com/office/officeart/2005/8/layout/orgChart1"/>
    <dgm:cxn modelId="{50A3BCAC-313A-4667-98DF-3CB7C506EAF3}" type="presParOf" srcId="{F6B561B5-1B1A-4219-9535-31A916EB1D3D}" destId="{C842C6BF-951F-4377-B37A-C26907C220D0}" srcOrd="1" destOrd="0" presId="urn:microsoft.com/office/officeart/2005/8/layout/orgChart1"/>
    <dgm:cxn modelId="{BC02C62C-BCA7-4D0F-BA4A-6B90A8E05907}" type="presParOf" srcId="{F202099D-2334-4DF0-B129-A8D6551B41C4}" destId="{665FB17E-58CD-4586-BBCB-C586082B2D84}" srcOrd="1" destOrd="0" presId="urn:microsoft.com/office/officeart/2005/8/layout/orgChart1"/>
    <dgm:cxn modelId="{252962CC-D1E5-4424-8B76-F588F35B1D00}" type="presParOf" srcId="{665FB17E-58CD-4586-BBCB-C586082B2D84}" destId="{88CAC654-1C74-4F85-BC78-F037346184E6}" srcOrd="0" destOrd="0" presId="urn:microsoft.com/office/officeart/2005/8/layout/orgChart1"/>
    <dgm:cxn modelId="{44797464-11FB-4988-A08D-833169C4E694}" type="presParOf" srcId="{665FB17E-58CD-4586-BBCB-C586082B2D84}" destId="{46BF6AA6-2B3A-4CB6-97E9-E2DBB84FED63}" srcOrd="1" destOrd="0" presId="urn:microsoft.com/office/officeart/2005/8/layout/orgChart1"/>
    <dgm:cxn modelId="{13EE186F-F535-40C3-84F6-058DD4C0AF5E}" type="presParOf" srcId="{46BF6AA6-2B3A-4CB6-97E9-E2DBB84FED63}" destId="{1A52E918-F246-4D9A-A775-BE9C7E2C00E3}" srcOrd="0" destOrd="0" presId="urn:microsoft.com/office/officeart/2005/8/layout/orgChart1"/>
    <dgm:cxn modelId="{F7A69E05-1EE3-45EC-88C4-51A8BB74EE01}" type="presParOf" srcId="{1A52E918-F246-4D9A-A775-BE9C7E2C00E3}" destId="{1C026DF3-2C3F-4C89-83D8-B26FDCBABD81}" srcOrd="0" destOrd="0" presId="urn:microsoft.com/office/officeart/2005/8/layout/orgChart1"/>
    <dgm:cxn modelId="{58CB9117-1B99-4741-943F-434D92948D75}" type="presParOf" srcId="{1A52E918-F246-4D9A-A775-BE9C7E2C00E3}" destId="{127645B6-74B5-413D-AF95-43655D975633}" srcOrd="1" destOrd="0" presId="urn:microsoft.com/office/officeart/2005/8/layout/orgChart1"/>
    <dgm:cxn modelId="{1E5D0815-F714-4A6E-A635-C8813008B691}" type="presParOf" srcId="{46BF6AA6-2B3A-4CB6-97E9-E2DBB84FED63}" destId="{692D40FB-9585-49D5-A0D4-1026A2C8DB46}" srcOrd="1" destOrd="0" presId="urn:microsoft.com/office/officeart/2005/8/layout/orgChart1"/>
    <dgm:cxn modelId="{4C8F3A81-ACE0-44DA-9F13-24E4FF879462}" type="presParOf" srcId="{46BF6AA6-2B3A-4CB6-97E9-E2DBB84FED63}" destId="{1C76E593-88AA-45A5-A30F-01222346C0DA}" srcOrd="2" destOrd="0" presId="urn:microsoft.com/office/officeart/2005/8/layout/orgChart1"/>
    <dgm:cxn modelId="{3EC33A67-4ECF-4BDE-B254-60DC1A56E7F7}" type="presParOf" srcId="{665FB17E-58CD-4586-BBCB-C586082B2D84}" destId="{2DB054AD-886A-4E57-905E-8D19166F9481}" srcOrd="2" destOrd="0" presId="urn:microsoft.com/office/officeart/2005/8/layout/orgChart1"/>
    <dgm:cxn modelId="{18D66145-57CA-4015-94E6-76E17A73C6FE}" type="presParOf" srcId="{665FB17E-58CD-4586-BBCB-C586082B2D84}" destId="{F91D59B2-649C-473D-B774-AB6B93AB128B}" srcOrd="3" destOrd="0" presId="urn:microsoft.com/office/officeart/2005/8/layout/orgChart1"/>
    <dgm:cxn modelId="{A8D1EBEE-AE00-4946-B1AA-2D3A2A45EBE8}" type="presParOf" srcId="{F91D59B2-649C-473D-B774-AB6B93AB128B}" destId="{BAB3A426-B40D-4BDF-A21F-344AC2690317}" srcOrd="0" destOrd="0" presId="urn:microsoft.com/office/officeart/2005/8/layout/orgChart1"/>
    <dgm:cxn modelId="{1DFB2D0E-52C7-4E4B-BAB3-6E91C10BEE27}" type="presParOf" srcId="{BAB3A426-B40D-4BDF-A21F-344AC2690317}" destId="{20BE6952-F4D5-426E-84A5-6587FD4F0DA6}" srcOrd="0" destOrd="0" presId="urn:microsoft.com/office/officeart/2005/8/layout/orgChart1"/>
    <dgm:cxn modelId="{687C85D6-3187-453E-848A-21EF67BA8072}" type="presParOf" srcId="{BAB3A426-B40D-4BDF-A21F-344AC2690317}" destId="{63109AF5-888A-431C-A73F-F9D2828C2268}" srcOrd="1" destOrd="0" presId="urn:microsoft.com/office/officeart/2005/8/layout/orgChart1"/>
    <dgm:cxn modelId="{14AD6E3A-B458-44F6-8D81-D1F6F9303EFD}" type="presParOf" srcId="{F91D59B2-649C-473D-B774-AB6B93AB128B}" destId="{B942F599-FFF0-4B5F-AEB8-4FE92FD8A1A2}" srcOrd="1" destOrd="0" presId="urn:microsoft.com/office/officeart/2005/8/layout/orgChart1"/>
    <dgm:cxn modelId="{7A256B35-3331-46F1-8888-F91EA9BEDF45}" type="presParOf" srcId="{F91D59B2-649C-473D-B774-AB6B93AB128B}" destId="{FA6B21B0-52D8-4703-B18A-85361423DA1B}" srcOrd="2" destOrd="0" presId="urn:microsoft.com/office/officeart/2005/8/layout/orgChart1"/>
    <dgm:cxn modelId="{51485EB6-6149-4780-87EA-E893320879C3}" type="presParOf" srcId="{665FB17E-58CD-4586-BBCB-C586082B2D84}" destId="{5E8914FA-293C-4345-BE95-8E5BA720765A}" srcOrd="4" destOrd="0" presId="urn:microsoft.com/office/officeart/2005/8/layout/orgChart1"/>
    <dgm:cxn modelId="{78B3EFBF-6AE2-4A17-876C-E787640A164F}" type="presParOf" srcId="{665FB17E-58CD-4586-BBCB-C586082B2D84}" destId="{FEBCFC9E-F9D0-4C03-8C9E-97DFD51C4F80}" srcOrd="5" destOrd="0" presId="urn:microsoft.com/office/officeart/2005/8/layout/orgChart1"/>
    <dgm:cxn modelId="{0CEE5BB7-A82C-4B5B-B651-8F50B3D0F5F8}" type="presParOf" srcId="{FEBCFC9E-F9D0-4C03-8C9E-97DFD51C4F80}" destId="{42CB54FB-C2D5-44ED-A5EF-9E3EA37B1EF3}" srcOrd="0" destOrd="0" presId="urn:microsoft.com/office/officeart/2005/8/layout/orgChart1"/>
    <dgm:cxn modelId="{CFA76866-1CD0-4641-AF56-58D86F105BFA}" type="presParOf" srcId="{42CB54FB-C2D5-44ED-A5EF-9E3EA37B1EF3}" destId="{244A2918-37D6-4A72-972E-72A20D90DAB7}" srcOrd="0" destOrd="0" presId="urn:microsoft.com/office/officeart/2005/8/layout/orgChart1"/>
    <dgm:cxn modelId="{F706B02C-08FF-41CD-9975-B75950D1BD84}" type="presParOf" srcId="{42CB54FB-C2D5-44ED-A5EF-9E3EA37B1EF3}" destId="{17672C82-FD84-4743-A1D9-2781E8FBF83D}" srcOrd="1" destOrd="0" presId="urn:microsoft.com/office/officeart/2005/8/layout/orgChart1"/>
    <dgm:cxn modelId="{3BF914D1-7E9A-4E78-AEE5-27723A93DADD}" type="presParOf" srcId="{FEBCFC9E-F9D0-4C03-8C9E-97DFD51C4F80}" destId="{48078437-9625-4A42-B917-3291DDA3F3F5}" srcOrd="1" destOrd="0" presId="urn:microsoft.com/office/officeart/2005/8/layout/orgChart1"/>
    <dgm:cxn modelId="{C7D8920D-0020-41B6-8F8F-D9817C11D5EA}" type="presParOf" srcId="{FEBCFC9E-F9D0-4C03-8C9E-97DFD51C4F80}" destId="{5DE136FF-2C63-4FF0-9BEB-F6266F984C66}" srcOrd="2" destOrd="0" presId="urn:microsoft.com/office/officeart/2005/8/layout/orgChart1"/>
    <dgm:cxn modelId="{5B67571A-9869-4EB7-AD6D-F4F5A7C83036}" type="presParOf" srcId="{F202099D-2334-4DF0-B129-A8D6551B41C4}" destId="{3AA3278E-4810-47ED-8252-B194ECD371F2}" srcOrd="2" destOrd="0" presId="urn:microsoft.com/office/officeart/2005/8/layout/orgChart1"/>
    <dgm:cxn modelId="{BC7A5B19-F42D-4472-809A-3CA0AFC4C0D2}" type="presParOf" srcId="{7A70A0F3-57FE-40A1-9AA8-A3618F769F9E}" destId="{80A5765D-B113-4C7B-9A63-1AD481D764D3}" srcOrd="1" destOrd="0" presId="urn:microsoft.com/office/officeart/2005/8/layout/orgChart1"/>
    <dgm:cxn modelId="{EF85EF5D-F904-4931-A9FE-175058218DC2}" type="presParOf" srcId="{80A5765D-B113-4C7B-9A63-1AD481D764D3}" destId="{5B68EDAB-6E68-4401-ABBE-E12DBE7CFA05}" srcOrd="0" destOrd="0" presId="urn:microsoft.com/office/officeart/2005/8/layout/orgChart1"/>
    <dgm:cxn modelId="{967D986C-3473-46CF-8954-E6F399CCC294}" type="presParOf" srcId="{5B68EDAB-6E68-4401-ABBE-E12DBE7CFA05}" destId="{9539DCFA-2AFB-4C06-84F2-1E3692DB0841}" srcOrd="0" destOrd="0" presId="urn:microsoft.com/office/officeart/2005/8/layout/orgChart1"/>
    <dgm:cxn modelId="{F3D65692-7548-412A-9661-3EAADE5CEA5C}" type="presParOf" srcId="{5B68EDAB-6E68-4401-ABBE-E12DBE7CFA05}" destId="{611E682F-F106-4D6E-A5D0-AC937CDE07ED}" srcOrd="1" destOrd="0" presId="urn:microsoft.com/office/officeart/2005/8/layout/orgChart1"/>
    <dgm:cxn modelId="{0F3C69E9-7071-4E60-8791-E783C9C1C888}" type="presParOf" srcId="{80A5765D-B113-4C7B-9A63-1AD481D764D3}" destId="{39406B92-DC76-429B-8BF6-3B02D63422AA}" srcOrd="1" destOrd="0" presId="urn:microsoft.com/office/officeart/2005/8/layout/orgChart1"/>
    <dgm:cxn modelId="{C279AEAD-5A3C-4A62-AF42-83415176E103}" type="presParOf" srcId="{39406B92-DC76-429B-8BF6-3B02D63422AA}" destId="{D0AAF73A-E0E4-4D38-8851-2F8568339836}" srcOrd="0" destOrd="0" presId="urn:microsoft.com/office/officeart/2005/8/layout/orgChart1"/>
    <dgm:cxn modelId="{01237BF7-8CFC-437F-AB5F-BCAD94A490F6}" type="presParOf" srcId="{39406B92-DC76-429B-8BF6-3B02D63422AA}" destId="{6215AFFC-6383-4E75-A504-A2A4488CCC8C}" srcOrd="1" destOrd="0" presId="urn:microsoft.com/office/officeart/2005/8/layout/orgChart1"/>
    <dgm:cxn modelId="{DA638C61-E98F-4D1D-BE13-B7BDD29B9144}" type="presParOf" srcId="{6215AFFC-6383-4E75-A504-A2A4488CCC8C}" destId="{68AC609D-A2BE-49F3-B8D8-52C75EEAE88C}" srcOrd="0" destOrd="0" presId="urn:microsoft.com/office/officeart/2005/8/layout/orgChart1"/>
    <dgm:cxn modelId="{E37EF1F5-BE47-447D-8E91-AFF471875CF7}" type="presParOf" srcId="{68AC609D-A2BE-49F3-B8D8-52C75EEAE88C}" destId="{76707995-CC93-4F89-86A2-C5B8D9AFCE8B}" srcOrd="0" destOrd="0" presId="urn:microsoft.com/office/officeart/2005/8/layout/orgChart1"/>
    <dgm:cxn modelId="{E41E9C3B-06A8-4294-87C4-26765E44B84D}" type="presParOf" srcId="{68AC609D-A2BE-49F3-B8D8-52C75EEAE88C}" destId="{F8011E76-249B-47A2-AA96-B42CB3E33716}" srcOrd="1" destOrd="0" presId="urn:microsoft.com/office/officeart/2005/8/layout/orgChart1"/>
    <dgm:cxn modelId="{E43A91C2-87CA-47AB-9730-D2F7703A9AE3}" type="presParOf" srcId="{6215AFFC-6383-4E75-A504-A2A4488CCC8C}" destId="{D9F51D36-01F2-4D76-9912-9602E5A3F23A}" srcOrd="1" destOrd="0" presId="urn:microsoft.com/office/officeart/2005/8/layout/orgChart1"/>
    <dgm:cxn modelId="{CE01036E-78F1-4AE1-AA19-DC827B19B5A6}" type="presParOf" srcId="{D9F51D36-01F2-4D76-9912-9602E5A3F23A}" destId="{57CD547A-3BD2-420F-AF7D-A4C50CAD75AA}" srcOrd="0" destOrd="0" presId="urn:microsoft.com/office/officeart/2005/8/layout/orgChart1"/>
    <dgm:cxn modelId="{825E0E41-CFDC-43BA-B254-BB3844F7B4C0}" type="presParOf" srcId="{D9F51D36-01F2-4D76-9912-9602E5A3F23A}" destId="{6C407A73-F212-4AAB-B92F-90A605D96A2D}" srcOrd="1" destOrd="0" presId="urn:microsoft.com/office/officeart/2005/8/layout/orgChart1"/>
    <dgm:cxn modelId="{6014CD70-EEA6-48F5-A42D-6EB41C4AA6F3}" type="presParOf" srcId="{6C407A73-F212-4AAB-B92F-90A605D96A2D}" destId="{DDF35392-9816-46FB-902F-718E4C05396F}" srcOrd="0" destOrd="0" presId="urn:microsoft.com/office/officeart/2005/8/layout/orgChart1"/>
    <dgm:cxn modelId="{5C4940AD-9252-4956-B9C9-BAB2C3E42A1F}" type="presParOf" srcId="{DDF35392-9816-46FB-902F-718E4C05396F}" destId="{C918A841-A410-4FB5-8E38-99D95E1F90EE}" srcOrd="0" destOrd="0" presId="urn:microsoft.com/office/officeart/2005/8/layout/orgChart1"/>
    <dgm:cxn modelId="{6D60D4F7-AD89-4BCD-885B-8A20005F6EBD}" type="presParOf" srcId="{DDF35392-9816-46FB-902F-718E4C05396F}" destId="{EB03775A-6561-4BF5-AD0E-DD5B485AE0EF}" srcOrd="1" destOrd="0" presId="urn:microsoft.com/office/officeart/2005/8/layout/orgChart1"/>
    <dgm:cxn modelId="{B9C3A5FB-A202-4159-932A-8AE189EED6C0}" type="presParOf" srcId="{6C407A73-F212-4AAB-B92F-90A605D96A2D}" destId="{B0ED46B2-BCFD-45CB-9CC8-E1E785CAA87E}" srcOrd="1" destOrd="0" presId="urn:microsoft.com/office/officeart/2005/8/layout/orgChart1"/>
    <dgm:cxn modelId="{F8CF98A5-B529-4706-97BB-A5AC4CBE17BD}" type="presParOf" srcId="{6C407A73-F212-4AAB-B92F-90A605D96A2D}" destId="{5D9F080E-F24D-41FF-95D3-FB39A2860143}" srcOrd="2" destOrd="0" presId="urn:microsoft.com/office/officeart/2005/8/layout/orgChart1"/>
    <dgm:cxn modelId="{23ABC8DC-CE7F-4FDD-99BD-8827ECEEF2BD}" type="presParOf" srcId="{D9F51D36-01F2-4D76-9912-9602E5A3F23A}" destId="{6A129EE2-FA65-488B-B087-94F3533B20F9}" srcOrd="2" destOrd="0" presId="urn:microsoft.com/office/officeart/2005/8/layout/orgChart1"/>
    <dgm:cxn modelId="{9D661F4E-4A5C-48B8-9B67-D4421F94F18E}" type="presParOf" srcId="{D9F51D36-01F2-4D76-9912-9602E5A3F23A}" destId="{ECC5061A-4D93-422A-931B-C75DBECDFD96}" srcOrd="3" destOrd="0" presId="urn:microsoft.com/office/officeart/2005/8/layout/orgChart1"/>
    <dgm:cxn modelId="{3124A12E-4866-4C20-951E-87E757946CB7}" type="presParOf" srcId="{ECC5061A-4D93-422A-931B-C75DBECDFD96}" destId="{65EA919C-2897-41CD-ACBC-C9EF4A835CDC}" srcOrd="0" destOrd="0" presId="urn:microsoft.com/office/officeart/2005/8/layout/orgChart1"/>
    <dgm:cxn modelId="{A9F14E57-B053-4199-8ABA-ABF2229F5524}" type="presParOf" srcId="{65EA919C-2897-41CD-ACBC-C9EF4A835CDC}" destId="{CB6F2B6A-FF1E-4790-B4B3-1BEB75AE9854}" srcOrd="0" destOrd="0" presId="urn:microsoft.com/office/officeart/2005/8/layout/orgChart1"/>
    <dgm:cxn modelId="{24001C32-7D3B-44A1-80F0-255DD8A239AC}" type="presParOf" srcId="{65EA919C-2897-41CD-ACBC-C9EF4A835CDC}" destId="{F8763FB6-D595-4F87-BB3A-4B7FB8B6F6DE}" srcOrd="1" destOrd="0" presId="urn:microsoft.com/office/officeart/2005/8/layout/orgChart1"/>
    <dgm:cxn modelId="{EF9AB353-CE7E-4C82-B337-B2FEDE57201A}" type="presParOf" srcId="{ECC5061A-4D93-422A-931B-C75DBECDFD96}" destId="{779B036E-07A2-4E1A-BA35-19EEDF824660}" srcOrd="1" destOrd="0" presId="urn:microsoft.com/office/officeart/2005/8/layout/orgChart1"/>
    <dgm:cxn modelId="{56DADFD3-5B58-41A2-8E35-9D015ABE82F0}" type="presParOf" srcId="{779B036E-07A2-4E1A-BA35-19EEDF824660}" destId="{95C231A9-6779-4EBC-BD24-5C612CF9F192}" srcOrd="0" destOrd="0" presId="urn:microsoft.com/office/officeart/2005/8/layout/orgChart1"/>
    <dgm:cxn modelId="{C3A28219-4008-426C-8918-13F060AC7F00}" type="presParOf" srcId="{779B036E-07A2-4E1A-BA35-19EEDF824660}" destId="{BFD36924-AC8E-4C57-9BB4-52CB14CCB5AC}" srcOrd="1" destOrd="0" presId="urn:microsoft.com/office/officeart/2005/8/layout/orgChart1"/>
    <dgm:cxn modelId="{9B05CE1E-1D05-46DD-B8B2-94A10B38D51D}" type="presParOf" srcId="{BFD36924-AC8E-4C57-9BB4-52CB14CCB5AC}" destId="{D93F3322-7A4C-40CA-B978-5DB50F08AA78}" srcOrd="0" destOrd="0" presId="urn:microsoft.com/office/officeart/2005/8/layout/orgChart1"/>
    <dgm:cxn modelId="{91547B9A-32ED-439E-AA89-B3095546DCB0}" type="presParOf" srcId="{D93F3322-7A4C-40CA-B978-5DB50F08AA78}" destId="{F69952DC-A2C8-47D2-BA7C-4F2ACB6717E0}" srcOrd="0" destOrd="0" presId="urn:microsoft.com/office/officeart/2005/8/layout/orgChart1"/>
    <dgm:cxn modelId="{1D53BECE-ECB5-482D-B5E5-D4449E79007F}" type="presParOf" srcId="{D93F3322-7A4C-40CA-B978-5DB50F08AA78}" destId="{1F72528D-A91C-48FE-9526-A7E90AF84274}" srcOrd="1" destOrd="0" presId="urn:microsoft.com/office/officeart/2005/8/layout/orgChart1"/>
    <dgm:cxn modelId="{6404CA67-C35D-4C6E-9ADB-8F6DC2AAF536}" type="presParOf" srcId="{BFD36924-AC8E-4C57-9BB4-52CB14CCB5AC}" destId="{C8974F86-A115-4EE7-9E33-F62728E3B94D}" srcOrd="1" destOrd="0" presId="urn:microsoft.com/office/officeart/2005/8/layout/orgChart1"/>
    <dgm:cxn modelId="{45CB63F3-F6FD-4B23-9108-250DEE7A2502}" type="presParOf" srcId="{BFD36924-AC8E-4C57-9BB4-52CB14CCB5AC}" destId="{776CBF89-9B3E-4927-A89A-4AFA2A9D648E}" srcOrd="2" destOrd="0" presId="urn:microsoft.com/office/officeart/2005/8/layout/orgChart1"/>
    <dgm:cxn modelId="{C995D7AF-F6DB-4EC6-B4B1-186803C543D6}" type="presParOf" srcId="{779B036E-07A2-4E1A-BA35-19EEDF824660}" destId="{BCB46905-B894-472F-BEF9-C7BA48937861}" srcOrd="2" destOrd="0" presId="urn:microsoft.com/office/officeart/2005/8/layout/orgChart1"/>
    <dgm:cxn modelId="{DD654C99-AA27-422F-846F-9E6DB8F3F0C5}" type="presParOf" srcId="{779B036E-07A2-4E1A-BA35-19EEDF824660}" destId="{48C90CA4-5642-4B4A-BD52-BAFD8CA0DE0F}" srcOrd="3" destOrd="0" presId="urn:microsoft.com/office/officeart/2005/8/layout/orgChart1"/>
    <dgm:cxn modelId="{E6660FE3-AE2B-4A01-8204-899AA6E610AA}" type="presParOf" srcId="{48C90CA4-5642-4B4A-BD52-BAFD8CA0DE0F}" destId="{A99A00F4-1B22-4586-A5B8-08FD9BD2F6BD}" srcOrd="0" destOrd="0" presId="urn:microsoft.com/office/officeart/2005/8/layout/orgChart1"/>
    <dgm:cxn modelId="{05BC799F-3BEA-440D-97A5-5F4BFFA7ABE3}" type="presParOf" srcId="{A99A00F4-1B22-4586-A5B8-08FD9BD2F6BD}" destId="{AE32A6D5-410E-4962-8407-0C085D9FEA01}" srcOrd="0" destOrd="0" presId="urn:microsoft.com/office/officeart/2005/8/layout/orgChart1"/>
    <dgm:cxn modelId="{EB6C99B0-B6F9-4841-B774-1D31C1B57CD2}" type="presParOf" srcId="{A99A00F4-1B22-4586-A5B8-08FD9BD2F6BD}" destId="{EDF28D29-7E98-4D4A-8425-BC1DAF567CC7}" srcOrd="1" destOrd="0" presId="urn:microsoft.com/office/officeart/2005/8/layout/orgChart1"/>
    <dgm:cxn modelId="{C897DA55-52EF-49D5-93AA-ADF99BEB21EE}" type="presParOf" srcId="{48C90CA4-5642-4B4A-BD52-BAFD8CA0DE0F}" destId="{8AD0A555-17FF-431D-AE6E-EE7F1D99B0BD}" srcOrd="1" destOrd="0" presId="urn:microsoft.com/office/officeart/2005/8/layout/orgChart1"/>
    <dgm:cxn modelId="{179D23CA-88D2-4505-B261-7093A17F56A6}" type="presParOf" srcId="{48C90CA4-5642-4B4A-BD52-BAFD8CA0DE0F}" destId="{03DE4249-802A-41CD-B3CF-83EFF08771E2}" srcOrd="2" destOrd="0" presId="urn:microsoft.com/office/officeart/2005/8/layout/orgChart1"/>
    <dgm:cxn modelId="{89815BC7-18FC-43BD-BA74-BDC38DA3F24D}" type="presParOf" srcId="{ECC5061A-4D93-422A-931B-C75DBECDFD96}" destId="{FFFA3DF2-70B5-4B98-AD84-D2A844402760}" srcOrd="2" destOrd="0" presId="urn:microsoft.com/office/officeart/2005/8/layout/orgChart1"/>
    <dgm:cxn modelId="{D1C192FF-4B54-4C86-9468-BF99FACD1B82}" type="presParOf" srcId="{6215AFFC-6383-4E75-A504-A2A4488CCC8C}" destId="{E24BF2B6-4618-4C5E-BB18-D42274F92C79}" srcOrd="2" destOrd="0" presId="urn:microsoft.com/office/officeart/2005/8/layout/orgChart1"/>
    <dgm:cxn modelId="{3364C83F-3ADF-4EA0-BF59-9EE8DF0D0761}" type="presParOf" srcId="{39406B92-DC76-429B-8BF6-3B02D63422AA}" destId="{3AD16560-C24F-41B0-9C29-B20B113F3858}" srcOrd="2" destOrd="0" presId="urn:microsoft.com/office/officeart/2005/8/layout/orgChart1"/>
    <dgm:cxn modelId="{3A472C50-15C7-481A-929F-83F6061E171B}" type="presParOf" srcId="{39406B92-DC76-429B-8BF6-3B02D63422AA}" destId="{C1DF7C11-FADF-41F7-9D7D-8392A1E26AFD}" srcOrd="3" destOrd="0" presId="urn:microsoft.com/office/officeart/2005/8/layout/orgChart1"/>
    <dgm:cxn modelId="{9810FF25-2E75-434C-8D37-51E0F29A617B}" type="presParOf" srcId="{C1DF7C11-FADF-41F7-9D7D-8392A1E26AFD}" destId="{FE65DE52-A2A4-4F0B-9A3F-55EDC7012194}" srcOrd="0" destOrd="0" presId="urn:microsoft.com/office/officeart/2005/8/layout/orgChart1"/>
    <dgm:cxn modelId="{8A9A74F8-AC88-4E8C-8CA1-748A499B06C5}" type="presParOf" srcId="{FE65DE52-A2A4-4F0B-9A3F-55EDC7012194}" destId="{3E0E3607-1A2A-41BA-A441-9AF4F80840FB}" srcOrd="0" destOrd="0" presId="urn:microsoft.com/office/officeart/2005/8/layout/orgChart1"/>
    <dgm:cxn modelId="{7C28A92D-9B47-4CF9-90E4-25A27B6328DE}" type="presParOf" srcId="{FE65DE52-A2A4-4F0B-9A3F-55EDC7012194}" destId="{4F9C9CAC-8340-4897-89D3-96E023EF57B7}" srcOrd="1" destOrd="0" presId="urn:microsoft.com/office/officeart/2005/8/layout/orgChart1"/>
    <dgm:cxn modelId="{2CC70981-4B17-4D85-86A2-85EF34FEE063}" type="presParOf" srcId="{C1DF7C11-FADF-41F7-9D7D-8392A1E26AFD}" destId="{A446FBEB-EF7C-4A01-9816-D54CDA73D692}" srcOrd="1" destOrd="0" presId="urn:microsoft.com/office/officeart/2005/8/layout/orgChart1"/>
    <dgm:cxn modelId="{09B2AF10-F68E-4068-B4C4-B5E4397D42EF}" type="presParOf" srcId="{A446FBEB-EF7C-4A01-9816-D54CDA73D692}" destId="{FAFC1CA0-8C40-4482-9A8D-9019816F08B6}" srcOrd="0" destOrd="0" presId="urn:microsoft.com/office/officeart/2005/8/layout/orgChart1"/>
    <dgm:cxn modelId="{7C4D98F5-94E9-4628-BB5E-7DB599AA2193}" type="presParOf" srcId="{A446FBEB-EF7C-4A01-9816-D54CDA73D692}" destId="{C8BE9967-5D79-4E6A-984D-034F6AF34794}" srcOrd="1" destOrd="0" presId="urn:microsoft.com/office/officeart/2005/8/layout/orgChart1"/>
    <dgm:cxn modelId="{8BA9628A-638B-4D75-8CB2-9059FB77CB41}" type="presParOf" srcId="{C8BE9967-5D79-4E6A-984D-034F6AF34794}" destId="{E212D04D-3009-46B3-9D9F-19E1EFD60197}" srcOrd="0" destOrd="0" presId="urn:microsoft.com/office/officeart/2005/8/layout/orgChart1"/>
    <dgm:cxn modelId="{72C2069C-2D68-48AA-9DFB-907684AE2408}" type="presParOf" srcId="{E212D04D-3009-46B3-9D9F-19E1EFD60197}" destId="{8422EE02-62A8-475A-BDDC-537C7315FD31}" srcOrd="0" destOrd="0" presId="urn:microsoft.com/office/officeart/2005/8/layout/orgChart1"/>
    <dgm:cxn modelId="{C49C5809-C2BB-443C-9B2F-1ABAF8F0C6B0}" type="presParOf" srcId="{E212D04D-3009-46B3-9D9F-19E1EFD60197}" destId="{D0BD92A0-E516-46EA-9D42-66D4CDDE6150}" srcOrd="1" destOrd="0" presId="urn:microsoft.com/office/officeart/2005/8/layout/orgChart1"/>
    <dgm:cxn modelId="{5B424277-08CC-4CCF-A249-94443B3D20E8}" type="presParOf" srcId="{C8BE9967-5D79-4E6A-984D-034F6AF34794}" destId="{C8550A2F-94CC-4ECE-90D1-13AF76E8320C}" srcOrd="1" destOrd="0" presId="urn:microsoft.com/office/officeart/2005/8/layout/orgChart1"/>
    <dgm:cxn modelId="{41611921-FC10-4377-ABC5-D718E63CD4C0}" type="presParOf" srcId="{C8BE9967-5D79-4E6A-984D-034F6AF34794}" destId="{E983192B-26CA-4B0B-81F7-09AEBCA49154}" srcOrd="2" destOrd="0" presId="urn:microsoft.com/office/officeart/2005/8/layout/orgChart1"/>
    <dgm:cxn modelId="{B8BC351C-B7BB-4048-8E1E-93C3F1DAEB9C}" type="presParOf" srcId="{A446FBEB-EF7C-4A01-9816-D54CDA73D692}" destId="{14676EA1-13CA-4A4E-B621-8C6DA0DC0E06}" srcOrd="2" destOrd="0" presId="urn:microsoft.com/office/officeart/2005/8/layout/orgChart1"/>
    <dgm:cxn modelId="{1ABC77B8-D11D-444F-83B3-4D63FD32E494}" type="presParOf" srcId="{A446FBEB-EF7C-4A01-9816-D54CDA73D692}" destId="{49185E0F-E014-4643-9A0B-8B9093264AF5}" srcOrd="3" destOrd="0" presId="urn:microsoft.com/office/officeart/2005/8/layout/orgChart1"/>
    <dgm:cxn modelId="{366EDE6B-411D-487C-8EDA-B0090450D70A}" type="presParOf" srcId="{49185E0F-E014-4643-9A0B-8B9093264AF5}" destId="{5E3D92FB-E808-414C-B891-624663AA77B5}" srcOrd="0" destOrd="0" presId="urn:microsoft.com/office/officeart/2005/8/layout/orgChart1"/>
    <dgm:cxn modelId="{AB5C13CA-2E8E-4583-A8E9-1C53246A69AC}" type="presParOf" srcId="{5E3D92FB-E808-414C-B891-624663AA77B5}" destId="{2EC1D8B3-8FC5-4A80-A3D9-88A8FFE6FDAC}" srcOrd="0" destOrd="0" presId="urn:microsoft.com/office/officeart/2005/8/layout/orgChart1"/>
    <dgm:cxn modelId="{94007CEC-48D6-496E-83C5-45B4472219E0}" type="presParOf" srcId="{5E3D92FB-E808-414C-B891-624663AA77B5}" destId="{7C88DC9B-6DB4-4657-8F13-87A2711C2121}" srcOrd="1" destOrd="0" presId="urn:microsoft.com/office/officeart/2005/8/layout/orgChart1"/>
    <dgm:cxn modelId="{C4DAB633-1149-4B0C-A1E2-20A768FA70AD}" type="presParOf" srcId="{49185E0F-E014-4643-9A0B-8B9093264AF5}" destId="{F0DA8975-8EB4-414C-A8E8-866927144153}" srcOrd="1" destOrd="0" presId="urn:microsoft.com/office/officeart/2005/8/layout/orgChart1"/>
    <dgm:cxn modelId="{2ED12C42-94CD-4392-8F25-156A398F9111}" type="presParOf" srcId="{F0DA8975-8EB4-414C-A8E8-866927144153}" destId="{5948677F-93B0-40CA-8132-880C35FCFD22}" srcOrd="0" destOrd="0" presId="urn:microsoft.com/office/officeart/2005/8/layout/orgChart1"/>
    <dgm:cxn modelId="{39964EFA-588C-401A-B71C-A342761322C0}" type="presParOf" srcId="{F0DA8975-8EB4-414C-A8E8-866927144153}" destId="{F41FCBCF-AA21-492D-A795-C9B4FDAF7871}" srcOrd="1" destOrd="0" presId="urn:microsoft.com/office/officeart/2005/8/layout/orgChart1"/>
    <dgm:cxn modelId="{5FB4436A-E09E-4F88-8045-CF559F143701}" type="presParOf" srcId="{F41FCBCF-AA21-492D-A795-C9B4FDAF7871}" destId="{8AC89810-647D-41F4-924E-F8D202316250}" srcOrd="0" destOrd="0" presId="urn:microsoft.com/office/officeart/2005/8/layout/orgChart1"/>
    <dgm:cxn modelId="{B4AB5FC3-4CF4-45DB-8E44-F5C7E057695A}" type="presParOf" srcId="{8AC89810-647D-41F4-924E-F8D202316250}" destId="{38838520-442A-48B5-BD62-3D4EB20CEEA0}" srcOrd="0" destOrd="0" presId="urn:microsoft.com/office/officeart/2005/8/layout/orgChart1"/>
    <dgm:cxn modelId="{6359B516-A08F-4077-AE69-D06C5CE3199C}" type="presParOf" srcId="{8AC89810-647D-41F4-924E-F8D202316250}" destId="{8FD327E1-04B7-42AB-913F-0D01D4A02FDC}" srcOrd="1" destOrd="0" presId="urn:microsoft.com/office/officeart/2005/8/layout/orgChart1"/>
    <dgm:cxn modelId="{6736F606-D945-4B60-A173-600F6B439832}" type="presParOf" srcId="{F41FCBCF-AA21-492D-A795-C9B4FDAF7871}" destId="{462E045D-C443-4F95-B922-F0A8F90D26ED}" srcOrd="1" destOrd="0" presId="urn:microsoft.com/office/officeart/2005/8/layout/orgChart1"/>
    <dgm:cxn modelId="{C8BA415A-EDC5-48B3-B0E7-C53D8BA4732A}" type="presParOf" srcId="{F41FCBCF-AA21-492D-A795-C9B4FDAF7871}" destId="{B9C5DC60-6C70-4321-B947-B25E70EC95F5}" srcOrd="2" destOrd="0" presId="urn:microsoft.com/office/officeart/2005/8/layout/orgChart1"/>
    <dgm:cxn modelId="{27B7DDF1-0019-4A36-B0BE-12E4F91F6095}" type="presParOf" srcId="{F0DA8975-8EB4-414C-A8E8-866927144153}" destId="{4C924F2C-49E6-4DCC-9DC2-A3E28FE66F33}" srcOrd="2" destOrd="0" presId="urn:microsoft.com/office/officeart/2005/8/layout/orgChart1"/>
    <dgm:cxn modelId="{2B07213A-AD9A-46D0-972E-18BD2CB2EE5F}" type="presParOf" srcId="{F0DA8975-8EB4-414C-A8E8-866927144153}" destId="{9BBA5CB2-CC4C-4867-B02A-E72110BA75ED}" srcOrd="3" destOrd="0" presId="urn:microsoft.com/office/officeart/2005/8/layout/orgChart1"/>
    <dgm:cxn modelId="{BE716C6C-65FA-47B0-84FB-0F3869D59DE7}" type="presParOf" srcId="{9BBA5CB2-CC4C-4867-B02A-E72110BA75ED}" destId="{906A50C7-AAFE-4C65-8B46-91D420943EEF}" srcOrd="0" destOrd="0" presId="urn:microsoft.com/office/officeart/2005/8/layout/orgChart1"/>
    <dgm:cxn modelId="{7ADFBB24-455F-4CB3-AFA5-504A36F9F641}" type="presParOf" srcId="{906A50C7-AAFE-4C65-8B46-91D420943EEF}" destId="{BA2AE1ED-56FA-4BEC-A96A-50221E230C3F}" srcOrd="0" destOrd="0" presId="urn:microsoft.com/office/officeart/2005/8/layout/orgChart1"/>
    <dgm:cxn modelId="{3DD13EC1-4635-4138-B501-95D617172A38}" type="presParOf" srcId="{906A50C7-AAFE-4C65-8B46-91D420943EEF}" destId="{8FB468E2-20F4-44D7-94AA-A1CF8CC2473C}" srcOrd="1" destOrd="0" presId="urn:microsoft.com/office/officeart/2005/8/layout/orgChart1"/>
    <dgm:cxn modelId="{2EC10D4D-7A20-4568-8CE4-7791B22E4287}" type="presParOf" srcId="{9BBA5CB2-CC4C-4867-B02A-E72110BA75ED}" destId="{ADE6F692-2038-44E5-B7B7-982037B31094}" srcOrd="1" destOrd="0" presId="urn:microsoft.com/office/officeart/2005/8/layout/orgChart1"/>
    <dgm:cxn modelId="{C40DBD05-A437-46F9-BBCF-6D000B558D36}" type="presParOf" srcId="{9BBA5CB2-CC4C-4867-B02A-E72110BA75ED}" destId="{601DCF21-AD60-420B-A699-DE9D2FA15871}" srcOrd="2" destOrd="0" presId="urn:microsoft.com/office/officeart/2005/8/layout/orgChart1"/>
    <dgm:cxn modelId="{EE0D7966-ECA6-4386-9C1B-7A8A7520DB8A}" type="presParOf" srcId="{49185E0F-E014-4643-9A0B-8B9093264AF5}" destId="{0705914A-5877-4AEA-864C-2FD63C4C1908}" srcOrd="2" destOrd="0" presId="urn:microsoft.com/office/officeart/2005/8/layout/orgChart1"/>
    <dgm:cxn modelId="{062F9736-C32F-4A59-9E28-9358F5BA2B61}" type="presParOf" srcId="{C1DF7C11-FADF-41F7-9D7D-8392A1E26AFD}" destId="{9B2B80C3-E090-4873-8004-C7AC8BC0B890}" srcOrd="2" destOrd="0" presId="urn:microsoft.com/office/officeart/2005/8/layout/orgChart1"/>
    <dgm:cxn modelId="{DB3BA792-5E92-4030-BA52-6DFDB3FA80D0}" type="presParOf" srcId="{39406B92-DC76-429B-8BF6-3B02D63422AA}" destId="{622240EF-5C7F-4333-A9D8-AF128DCC2E9C}" srcOrd="4" destOrd="0" presId="urn:microsoft.com/office/officeart/2005/8/layout/orgChart1"/>
    <dgm:cxn modelId="{356D0961-12E8-49EE-8254-721278B5D973}" type="presParOf" srcId="{39406B92-DC76-429B-8BF6-3B02D63422AA}" destId="{5B3C9C44-22DA-4A59-A7B3-BCE835476592}" srcOrd="5" destOrd="0" presId="urn:microsoft.com/office/officeart/2005/8/layout/orgChart1"/>
    <dgm:cxn modelId="{AE62CEC4-4263-4209-A193-8113ACDC0630}" type="presParOf" srcId="{5B3C9C44-22DA-4A59-A7B3-BCE835476592}" destId="{643F2CE4-C6EB-44F2-B1B9-305BEB9BC74D}" srcOrd="0" destOrd="0" presId="urn:microsoft.com/office/officeart/2005/8/layout/orgChart1"/>
    <dgm:cxn modelId="{9A6E3713-146C-426B-9AA9-8072D211C312}" type="presParOf" srcId="{643F2CE4-C6EB-44F2-B1B9-305BEB9BC74D}" destId="{86D9CAA0-F32A-4A35-963F-B0D03491ED8D}" srcOrd="0" destOrd="0" presId="urn:microsoft.com/office/officeart/2005/8/layout/orgChart1"/>
    <dgm:cxn modelId="{02586DF8-6ED2-4022-B4E5-C880297708A5}" type="presParOf" srcId="{643F2CE4-C6EB-44F2-B1B9-305BEB9BC74D}" destId="{25A57679-E141-4187-8F02-5F3C02490173}" srcOrd="1" destOrd="0" presId="urn:microsoft.com/office/officeart/2005/8/layout/orgChart1"/>
    <dgm:cxn modelId="{E25C182A-CD2E-462B-B1CA-F3C59F3C4870}" type="presParOf" srcId="{5B3C9C44-22DA-4A59-A7B3-BCE835476592}" destId="{3E9C3C87-065C-44D5-B192-A3F389E6DC62}" srcOrd="1" destOrd="0" presId="urn:microsoft.com/office/officeart/2005/8/layout/orgChart1"/>
    <dgm:cxn modelId="{EF6089BC-ABAA-4DBF-B2E7-13E28B7FB7D1}" type="presParOf" srcId="{5B3C9C44-22DA-4A59-A7B3-BCE835476592}" destId="{4CD4A7CD-4CD2-4116-8890-EA33C6CA2361}" srcOrd="2" destOrd="0" presId="urn:microsoft.com/office/officeart/2005/8/layout/orgChart1"/>
    <dgm:cxn modelId="{C17373E5-7D85-4BC9-A85F-250F1B0CD838}" type="presParOf" srcId="{39406B92-DC76-429B-8BF6-3B02D63422AA}" destId="{05316543-021D-49AE-BA62-A20F96418EB2}" srcOrd="6" destOrd="0" presId="urn:microsoft.com/office/officeart/2005/8/layout/orgChart1"/>
    <dgm:cxn modelId="{50CFC0C3-4716-4653-9287-5001CB188ACA}" type="presParOf" srcId="{39406B92-DC76-429B-8BF6-3B02D63422AA}" destId="{B45898C2-4597-41F2-9231-326AFC40E295}" srcOrd="7" destOrd="0" presId="urn:microsoft.com/office/officeart/2005/8/layout/orgChart1"/>
    <dgm:cxn modelId="{573A0025-6039-43FE-85E9-62788ADFBDB5}" type="presParOf" srcId="{B45898C2-4597-41F2-9231-326AFC40E295}" destId="{84D61331-29B3-4AAB-BDED-C1007CA63A33}" srcOrd="0" destOrd="0" presId="urn:microsoft.com/office/officeart/2005/8/layout/orgChart1"/>
    <dgm:cxn modelId="{6A8CD172-1068-4F65-B5D0-1A49CFCCDA4B}" type="presParOf" srcId="{84D61331-29B3-4AAB-BDED-C1007CA63A33}" destId="{283304C9-3B04-4E64-B325-735EC8B40205}" srcOrd="0" destOrd="0" presId="urn:microsoft.com/office/officeart/2005/8/layout/orgChart1"/>
    <dgm:cxn modelId="{C2539F63-9D64-46ED-B8CB-663414A83D64}" type="presParOf" srcId="{84D61331-29B3-4AAB-BDED-C1007CA63A33}" destId="{CDBC035F-BEC0-42CD-BF37-138991A6FB6F}" srcOrd="1" destOrd="0" presId="urn:microsoft.com/office/officeart/2005/8/layout/orgChart1"/>
    <dgm:cxn modelId="{08E75750-DD40-4424-81EE-E599762CD78E}" type="presParOf" srcId="{B45898C2-4597-41F2-9231-326AFC40E295}" destId="{15BCACDE-4386-4B73-989F-3EA8E4D94293}" srcOrd="1" destOrd="0" presId="urn:microsoft.com/office/officeart/2005/8/layout/orgChart1"/>
    <dgm:cxn modelId="{4801AFA5-1245-4357-9A0A-E80F69AE50D9}" type="presParOf" srcId="{B45898C2-4597-41F2-9231-326AFC40E295}" destId="{8EB3236E-A6B2-4BB6-AEB7-F652CA346D3D}" srcOrd="2" destOrd="0" presId="urn:microsoft.com/office/officeart/2005/8/layout/orgChart1"/>
    <dgm:cxn modelId="{B9A4DC35-1671-4ACF-B343-59432D6987A4}" type="presParOf" srcId="{39406B92-DC76-429B-8BF6-3B02D63422AA}" destId="{F13D20A2-E942-4AC4-A008-1A2ACD35A18B}" srcOrd="8" destOrd="0" presId="urn:microsoft.com/office/officeart/2005/8/layout/orgChart1"/>
    <dgm:cxn modelId="{47ADE0CD-D63B-47DA-A792-C84835F91309}" type="presParOf" srcId="{39406B92-DC76-429B-8BF6-3B02D63422AA}" destId="{16B0675E-8211-46A7-A78F-73C5E4A144EB}" srcOrd="9" destOrd="0" presId="urn:microsoft.com/office/officeart/2005/8/layout/orgChart1"/>
    <dgm:cxn modelId="{B0D0A980-FAB3-4640-A074-076F6968058C}" type="presParOf" srcId="{16B0675E-8211-46A7-A78F-73C5E4A144EB}" destId="{1876FFDA-EE77-41B3-AECB-E6997410C7F3}" srcOrd="0" destOrd="0" presId="urn:microsoft.com/office/officeart/2005/8/layout/orgChart1"/>
    <dgm:cxn modelId="{E3B5EF23-E063-4B98-87A2-D3867178359C}" type="presParOf" srcId="{1876FFDA-EE77-41B3-AECB-E6997410C7F3}" destId="{9C2BFDA1-4ED5-4C07-A24C-D7D544AE80C7}" srcOrd="0" destOrd="0" presId="urn:microsoft.com/office/officeart/2005/8/layout/orgChart1"/>
    <dgm:cxn modelId="{48DD282D-639B-4693-8CB5-80BAFE4FBE26}" type="presParOf" srcId="{1876FFDA-EE77-41B3-AECB-E6997410C7F3}" destId="{4E20AEAB-B1C6-4013-9697-74AAE669E212}" srcOrd="1" destOrd="0" presId="urn:microsoft.com/office/officeart/2005/8/layout/orgChart1"/>
    <dgm:cxn modelId="{C6651A8E-7C7D-41A8-8E82-2E918F73EE17}" type="presParOf" srcId="{16B0675E-8211-46A7-A78F-73C5E4A144EB}" destId="{1E8A286F-12FF-4360-926B-8E5DAAEFF7D9}" srcOrd="1" destOrd="0" presId="urn:microsoft.com/office/officeart/2005/8/layout/orgChart1"/>
    <dgm:cxn modelId="{6C16A025-5BB3-48ED-9BCD-5FFA3C0AC2AD}" type="presParOf" srcId="{16B0675E-8211-46A7-A78F-73C5E4A144EB}" destId="{177B4CCB-7E0D-475B-A1DF-AEF8A253A363}" srcOrd="2" destOrd="0" presId="urn:microsoft.com/office/officeart/2005/8/layout/orgChart1"/>
    <dgm:cxn modelId="{D4B52ACD-916B-4289-8C1C-135D8A7569A7}" type="presParOf" srcId="{39406B92-DC76-429B-8BF6-3B02D63422AA}" destId="{00B43CD9-6823-44A4-AC96-230910F2595A}" srcOrd="10" destOrd="0" presId="urn:microsoft.com/office/officeart/2005/8/layout/orgChart1"/>
    <dgm:cxn modelId="{42B25B0D-E03E-4D56-AF18-8BBA1E354AD9}" type="presParOf" srcId="{39406B92-DC76-429B-8BF6-3B02D63422AA}" destId="{81F61752-0B20-44C5-AC59-9EBCFA813C48}" srcOrd="11" destOrd="0" presId="urn:microsoft.com/office/officeart/2005/8/layout/orgChart1"/>
    <dgm:cxn modelId="{585D5B66-487F-4335-BCC7-6740FD7BA0E8}" type="presParOf" srcId="{81F61752-0B20-44C5-AC59-9EBCFA813C48}" destId="{1F8DBE77-BCE9-4159-8E8C-E81BAF575708}" srcOrd="0" destOrd="0" presId="urn:microsoft.com/office/officeart/2005/8/layout/orgChart1"/>
    <dgm:cxn modelId="{6D058763-7CF2-4DB7-9463-1AD7D7038A40}" type="presParOf" srcId="{1F8DBE77-BCE9-4159-8E8C-E81BAF575708}" destId="{0E8A3DAE-239A-46A9-9B4B-294251F4F3A0}" srcOrd="0" destOrd="0" presId="urn:microsoft.com/office/officeart/2005/8/layout/orgChart1"/>
    <dgm:cxn modelId="{71D70084-707B-46B6-ACA4-EA8E44A276E4}" type="presParOf" srcId="{1F8DBE77-BCE9-4159-8E8C-E81BAF575708}" destId="{4B33BFA9-ECA9-48A5-82CB-AFD6DF928F5C}" srcOrd="1" destOrd="0" presId="urn:microsoft.com/office/officeart/2005/8/layout/orgChart1"/>
    <dgm:cxn modelId="{AEDAEF87-24D0-4362-A062-FDEFC6C0E8C3}" type="presParOf" srcId="{81F61752-0B20-44C5-AC59-9EBCFA813C48}" destId="{B75E89D9-675F-4C9D-AB45-3A4C98D6E42F}" srcOrd="1" destOrd="0" presId="urn:microsoft.com/office/officeart/2005/8/layout/orgChart1"/>
    <dgm:cxn modelId="{EAAC0AF8-1E79-42FF-A600-48C78C139698}" type="presParOf" srcId="{81F61752-0B20-44C5-AC59-9EBCFA813C48}" destId="{979DA89D-4EA8-4BEB-82A3-AB64ABB2057D}" srcOrd="2" destOrd="0" presId="urn:microsoft.com/office/officeart/2005/8/layout/orgChart1"/>
    <dgm:cxn modelId="{F9232DB7-9158-4F5D-AC72-DB1B0C269F41}" type="presParOf" srcId="{80A5765D-B113-4C7B-9A63-1AD481D764D3}" destId="{50A05ACE-A3EA-4DC7-B45A-2D65C6BE867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B43CD9-6823-44A4-AC96-230910F2595A}">
      <dsp:nvSpPr>
        <dsp:cNvPr id="0" name=""/>
        <dsp:cNvSpPr/>
      </dsp:nvSpPr>
      <dsp:spPr>
        <a:xfrm>
          <a:off x="7739477" y="1719048"/>
          <a:ext cx="3619464" cy="209390"/>
        </a:xfrm>
        <a:custGeom>
          <a:avLst/>
          <a:gdLst/>
          <a:ahLst/>
          <a:cxnLst/>
          <a:rect l="0" t="0" r="0" b="0"/>
          <a:pathLst>
            <a:path>
              <a:moveTo>
                <a:pt x="0" y="0"/>
              </a:moveTo>
              <a:lnTo>
                <a:pt x="0" y="104695"/>
              </a:lnTo>
              <a:lnTo>
                <a:pt x="3619464" y="104695"/>
              </a:lnTo>
              <a:lnTo>
                <a:pt x="3619464" y="209390"/>
              </a:lnTo>
            </a:path>
          </a:pathLst>
        </a:custGeom>
        <a:noFill/>
        <a:ln w="1270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F13D20A2-E942-4AC4-A008-1A2ACD35A18B}">
      <dsp:nvSpPr>
        <dsp:cNvPr id="0" name=""/>
        <dsp:cNvSpPr/>
      </dsp:nvSpPr>
      <dsp:spPr>
        <a:xfrm>
          <a:off x="7739477" y="1719048"/>
          <a:ext cx="2412976" cy="209390"/>
        </a:xfrm>
        <a:custGeom>
          <a:avLst/>
          <a:gdLst/>
          <a:ahLst/>
          <a:cxnLst/>
          <a:rect l="0" t="0" r="0" b="0"/>
          <a:pathLst>
            <a:path>
              <a:moveTo>
                <a:pt x="0" y="0"/>
              </a:moveTo>
              <a:lnTo>
                <a:pt x="0" y="104695"/>
              </a:lnTo>
              <a:lnTo>
                <a:pt x="2412976" y="104695"/>
              </a:lnTo>
              <a:lnTo>
                <a:pt x="2412976" y="209390"/>
              </a:lnTo>
            </a:path>
          </a:pathLst>
        </a:custGeom>
        <a:noFill/>
        <a:ln w="1270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05316543-021D-49AE-BA62-A20F96418EB2}">
      <dsp:nvSpPr>
        <dsp:cNvPr id="0" name=""/>
        <dsp:cNvSpPr/>
      </dsp:nvSpPr>
      <dsp:spPr>
        <a:xfrm>
          <a:off x="7739477" y="1719048"/>
          <a:ext cx="1206488" cy="209390"/>
        </a:xfrm>
        <a:custGeom>
          <a:avLst/>
          <a:gdLst/>
          <a:ahLst/>
          <a:cxnLst/>
          <a:rect l="0" t="0" r="0" b="0"/>
          <a:pathLst>
            <a:path>
              <a:moveTo>
                <a:pt x="0" y="0"/>
              </a:moveTo>
              <a:lnTo>
                <a:pt x="0" y="104695"/>
              </a:lnTo>
              <a:lnTo>
                <a:pt x="1206488" y="104695"/>
              </a:lnTo>
              <a:lnTo>
                <a:pt x="1206488" y="209390"/>
              </a:lnTo>
            </a:path>
          </a:pathLst>
        </a:custGeom>
        <a:noFill/>
        <a:ln w="1270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622240EF-5C7F-4333-A9D8-AF128DCC2E9C}">
      <dsp:nvSpPr>
        <dsp:cNvPr id="0" name=""/>
        <dsp:cNvSpPr/>
      </dsp:nvSpPr>
      <dsp:spPr>
        <a:xfrm>
          <a:off x="7693757" y="1719048"/>
          <a:ext cx="91440" cy="209390"/>
        </a:xfrm>
        <a:custGeom>
          <a:avLst/>
          <a:gdLst/>
          <a:ahLst/>
          <a:cxnLst/>
          <a:rect l="0" t="0" r="0" b="0"/>
          <a:pathLst>
            <a:path>
              <a:moveTo>
                <a:pt x="45720" y="0"/>
              </a:moveTo>
              <a:lnTo>
                <a:pt x="45720" y="209390"/>
              </a:lnTo>
            </a:path>
          </a:pathLst>
        </a:custGeom>
        <a:noFill/>
        <a:ln w="1905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924F2C-49E6-4DCC-9DC2-A3E28FE66F33}">
      <dsp:nvSpPr>
        <dsp:cNvPr id="0" name=""/>
        <dsp:cNvSpPr/>
      </dsp:nvSpPr>
      <dsp:spPr>
        <a:xfrm>
          <a:off x="6737394" y="3134926"/>
          <a:ext cx="149564" cy="1166604"/>
        </a:xfrm>
        <a:custGeom>
          <a:avLst/>
          <a:gdLst/>
          <a:ahLst/>
          <a:cxnLst/>
          <a:rect l="0" t="0" r="0" b="0"/>
          <a:pathLst>
            <a:path>
              <a:moveTo>
                <a:pt x="0" y="0"/>
              </a:moveTo>
              <a:lnTo>
                <a:pt x="0" y="1166604"/>
              </a:lnTo>
              <a:lnTo>
                <a:pt x="149564" y="1166604"/>
              </a:lnTo>
            </a:path>
          </a:pathLst>
        </a:custGeom>
        <a:noFill/>
        <a:ln w="19050" cap="flat" cmpd="sng" algn="ctr">
          <a:solidFill>
            <a:schemeClr val="accent5"/>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5948677F-93B0-40CA-8132-880C35FCFD22}">
      <dsp:nvSpPr>
        <dsp:cNvPr id="0" name=""/>
        <dsp:cNvSpPr/>
      </dsp:nvSpPr>
      <dsp:spPr>
        <a:xfrm>
          <a:off x="6737394" y="3134926"/>
          <a:ext cx="149564" cy="458664"/>
        </a:xfrm>
        <a:custGeom>
          <a:avLst/>
          <a:gdLst/>
          <a:ahLst/>
          <a:cxnLst/>
          <a:rect l="0" t="0" r="0" b="0"/>
          <a:pathLst>
            <a:path>
              <a:moveTo>
                <a:pt x="0" y="0"/>
              </a:moveTo>
              <a:lnTo>
                <a:pt x="0" y="458664"/>
              </a:lnTo>
              <a:lnTo>
                <a:pt x="149564" y="458664"/>
              </a:lnTo>
            </a:path>
          </a:pathLst>
        </a:custGeom>
        <a:noFill/>
        <a:ln w="19050" cap="flat" cmpd="sng" algn="ctr">
          <a:solidFill>
            <a:schemeClr val="accent5"/>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14676EA1-13CA-4A4E-B621-8C6DA0DC0E06}">
      <dsp:nvSpPr>
        <dsp:cNvPr id="0" name=""/>
        <dsp:cNvSpPr/>
      </dsp:nvSpPr>
      <dsp:spPr>
        <a:xfrm>
          <a:off x="6532989" y="2426987"/>
          <a:ext cx="603244" cy="209390"/>
        </a:xfrm>
        <a:custGeom>
          <a:avLst/>
          <a:gdLst/>
          <a:ahLst/>
          <a:cxnLst/>
          <a:rect l="0" t="0" r="0" b="0"/>
          <a:pathLst>
            <a:path>
              <a:moveTo>
                <a:pt x="0" y="0"/>
              </a:moveTo>
              <a:lnTo>
                <a:pt x="0" y="104695"/>
              </a:lnTo>
              <a:lnTo>
                <a:pt x="603244" y="104695"/>
              </a:lnTo>
              <a:lnTo>
                <a:pt x="603244" y="209390"/>
              </a:lnTo>
            </a:path>
          </a:pathLst>
        </a:custGeom>
        <a:noFill/>
        <a:ln w="19050" cap="flat" cmpd="sng" algn="ctr">
          <a:solidFill>
            <a:schemeClr val="accent5"/>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FAFC1CA0-8C40-4482-9A8D-9019816F08B6}">
      <dsp:nvSpPr>
        <dsp:cNvPr id="0" name=""/>
        <dsp:cNvSpPr/>
      </dsp:nvSpPr>
      <dsp:spPr>
        <a:xfrm>
          <a:off x="5929745" y="2426987"/>
          <a:ext cx="603244" cy="209390"/>
        </a:xfrm>
        <a:custGeom>
          <a:avLst/>
          <a:gdLst/>
          <a:ahLst/>
          <a:cxnLst/>
          <a:rect l="0" t="0" r="0" b="0"/>
          <a:pathLst>
            <a:path>
              <a:moveTo>
                <a:pt x="603244" y="0"/>
              </a:moveTo>
              <a:lnTo>
                <a:pt x="603244" y="104695"/>
              </a:lnTo>
              <a:lnTo>
                <a:pt x="0" y="104695"/>
              </a:lnTo>
              <a:lnTo>
                <a:pt x="0" y="209390"/>
              </a:lnTo>
            </a:path>
          </a:pathLst>
        </a:custGeom>
        <a:noFill/>
        <a:ln w="19050" cap="flat" cmpd="sng" algn="ctr">
          <a:solidFill>
            <a:schemeClr val="accent5"/>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3AD16560-C24F-41B0-9C29-B20B113F3858}">
      <dsp:nvSpPr>
        <dsp:cNvPr id="0" name=""/>
        <dsp:cNvSpPr/>
      </dsp:nvSpPr>
      <dsp:spPr>
        <a:xfrm>
          <a:off x="6532989" y="1719048"/>
          <a:ext cx="1206488" cy="209390"/>
        </a:xfrm>
        <a:custGeom>
          <a:avLst/>
          <a:gdLst/>
          <a:ahLst/>
          <a:cxnLst/>
          <a:rect l="0" t="0" r="0" b="0"/>
          <a:pathLst>
            <a:path>
              <a:moveTo>
                <a:pt x="1206488" y="0"/>
              </a:moveTo>
              <a:lnTo>
                <a:pt x="1206488" y="104695"/>
              </a:lnTo>
              <a:lnTo>
                <a:pt x="0" y="104695"/>
              </a:lnTo>
              <a:lnTo>
                <a:pt x="0" y="209390"/>
              </a:lnTo>
            </a:path>
          </a:pathLst>
        </a:custGeom>
        <a:noFill/>
        <a:ln w="1270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BCB46905-B894-472F-BEF9-C7BA48937861}">
      <dsp:nvSpPr>
        <dsp:cNvPr id="0" name=""/>
        <dsp:cNvSpPr/>
      </dsp:nvSpPr>
      <dsp:spPr>
        <a:xfrm>
          <a:off x="4324418" y="3134926"/>
          <a:ext cx="149564" cy="1166604"/>
        </a:xfrm>
        <a:custGeom>
          <a:avLst/>
          <a:gdLst/>
          <a:ahLst/>
          <a:cxnLst/>
          <a:rect l="0" t="0" r="0" b="0"/>
          <a:pathLst>
            <a:path>
              <a:moveTo>
                <a:pt x="0" y="0"/>
              </a:moveTo>
              <a:lnTo>
                <a:pt x="0" y="1166604"/>
              </a:lnTo>
              <a:lnTo>
                <a:pt x="149564" y="1166604"/>
              </a:lnTo>
            </a:path>
          </a:pathLst>
        </a:custGeom>
        <a:noFill/>
        <a:ln w="19050" cap="flat" cmpd="sng" algn="ctr">
          <a:solidFill>
            <a:schemeClr val="accent5"/>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95C231A9-6779-4EBC-BD24-5C612CF9F192}">
      <dsp:nvSpPr>
        <dsp:cNvPr id="0" name=""/>
        <dsp:cNvSpPr/>
      </dsp:nvSpPr>
      <dsp:spPr>
        <a:xfrm>
          <a:off x="4324418" y="3134926"/>
          <a:ext cx="149564" cy="458664"/>
        </a:xfrm>
        <a:custGeom>
          <a:avLst/>
          <a:gdLst/>
          <a:ahLst/>
          <a:cxnLst/>
          <a:rect l="0" t="0" r="0" b="0"/>
          <a:pathLst>
            <a:path>
              <a:moveTo>
                <a:pt x="0" y="0"/>
              </a:moveTo>
              <a:lnTo>
                <a:pt x="0" y="458664"/>
              </a:lnTo>
              <a:lnTo>
                <a:pt x="149564" y="458664"/>
              </a:lnTo>
            </a:path>
          </a:pathLst>
        </a:custGeom>
        <a:noFill/>
        <a:ln w="19050" cap="flat" cmpd="sng" algn="ctr">
          <a:solidFill>
            <a:schemeClr val="accent5"/>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6A129EE2-FA65-488B-B087-94F3533B20F9}">
      <dsp:nvSpPr>
        <dsp:cNvPr id="0" name=""/>
        <dsp:cNvSpPr/>
      </dsp:nvSpPr>
      <dsp:spPr>
        <a:xfrm>
          <a:off x="4120013" y="2426987"/>
          <a:ext cx="603244" cy="209390"/>
        </a:xfrm>
        <a:custGeom>
          <a:avLst/>
          <a:gdLst/>
          <a:ahLst/>
          <a:cxnLst/>
          <a:rect l="0" t="0" r="0" b="0"/>
          <a:pathLst>
            <a:path>
              <a:moveTo>
                <a:pt x="0" y="0"/>
              </a:moveTo>
              <a:lnTo>
                <a:pt x="0" y="104695"/>
              </a:lnTo>
              <a:lnTo>
                <a:pt x="603244" y="104695"/>
              </a:lnTo>
              <a:lnTo>
                <a:pt x="603244" y="209390"/>
              </a:lnTo>
            </a:path>
          </a:pathLst>
        </a:custGeom>
        <a:noFill/>
        <a:ln w="19050" cap="flat" cmpd="sng" algn="ctr">
          <a:solidFill>
            <a:schemeClr val="accent5"/>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57CD547A-3BD2-420F-AF7D-A4C50CAD75AA}">
      <dsp:nvSpPr>
        <dsp:cNvPr id="0" name=""/>
        <dsp:cNvSpPr/>
      </dsp:nvSpPr>
      <dsp:spPr>
        <a:xfrm>
          <a:off x="3516769" y="2426987"/>
          <a:ext cx="603244" cy="209390"/>
        </a:xfrm>
        <a:custGeom>
          <a:avLst/>
          <a:gdLst/>
          <a:ahLst/>
          <a:cxnLst/>
          <a:rect l="0" t="0" r="0" b="0"/>
          <a:pathLst>
            <a:path>
              <a:moveTo>
                <a:pt x="603244" y="0"/>
              </a:moveTo>
              <a:lnTo>
                <a:pt x="603244" y="104695"/>
              </a:lnTo>
              <a:lnTo>
                <a:pt x="0" y="104695"/>
              </a:lnTo>
              <a:lnTo>
                <a:pt x="0" y="209390"/>
              </a:lnTo>
            </a:path>
          </a:pathLst>
        </a:custGeom>
        <a:noFill/>
        <a:ln w="19050" cap="flat" cmpd="sng" algn="ctr">
          <a:solidFill>
            <a:schemeClr val="accent5"/>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D0AAF73A-E0E4-4D38-8851-2F8568339836}">
      <dsp:nvSpPr>
        <dsp:cNvPr id="0" name=""/>
        <dsp:cNvSpPr/>
      </dsp:nvSpPr>
      <dsp:spPr>
        <a:xfrm>
          <a:off x="4120013" y="1719048"/>
          <a:ext cx="3619464" cy="209390"/>
        </a:xfrm>
        <a:custGeom>
          <a:avLst/>
          <a:gdLst/>
          <a:ahLst/>
          <a:cxnLst/>
          <a:rect l="0" t="0" r="0" b="0"/>
          <a:pathLst>
            <a:path>
              <a:moveTo>
                <a:pt x="3619464" y="0"/>
              </a:moveTo>
              <a:lnTo>
                <a:pt x="3619464" y="104695"/>
              </a:lnTo>
              <a:lnTo>
                <a:pt x="0" y="104695"/>
              </a:lnTo>
              <a:lnTo>
                <a:pt x="0" y="209390"/>
              </a:lnTo>
            </a:path>
          </a:pathLst>
        </a:custGeom>
        <a:noFill/>
        <a:ln w="1270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5E8914FA-293C-4345-BE95-8E5BA720765A}">
      <dsp:nvSpPr>
        <dsp:cNvPr id="0" name=""/>
        <dsp:cNvSpPr/>
      </dsp:nvSpPr>
      <dsp:spPr>
        <a:xfrm>
          <a:off x="1707036" y="1719048"/>
          <a:ext cx="1206488" cy="209390"/>
        </a:xfrm>
        <a:custGeom>
          <a:avLst/>
          <a:gdLst/>
          <a:ahLst/>
          <a:cxnLst/>
          <a:rect l="0" t="0" r="0" b="0"/>
          <a:pathLst>
            <a:path>
              <a:moveTo>
                <a:pt x="0" y="0"/>
              </a:moveTo>
              <a:lnTo>
                <a:pt x="0" y="104695"/>
              </a:lnTo>
              <a:lnTo>
                <a:pt x="1206488" y="104695"/>
              </a:lnTo>
              <a:lnTo>
                <a:pt x="1206488" y="209390"/>
              </a:lnTo>
            </a:path>
          </a:pathLst>
        </a:custGeom>
        <a:noFill/>
        <a:ln w="1270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2DB054AD-886A-4E57-905E-8D19166F9481}">
      <dsp:nvSpPr>
        <dsp:cNvPr id="0" name=""/>
        <dsp:cNvSpPr/>
      </dsp:nvSpPr>
      <dsp:spPr>
        <a:xfrm>
          <a:off x="1661316" y="1719048"/>
          <a:ext cx="91440" cy="209390"/>
        </a:xfrm>
        <a:custGeom>
          <a:avLst/>
          <a:gdLst/>
          <a:ahLst/>
          <a:cxnLst/>
          <a:rect l="0" t="0" r="0" b="0"/>
          <a:pathLst>
            <a:path>
              <a:moveTo>
                <a:pt x="45720" y="0"/>
              </a:moveTo>
              <a:lnTo>
                <a:pt x="45720" y="209390"/>
              </a:lnTo>
            </a:path>
          </a:pathLst>
        </a:custGeom>
        <a:noFill/>
        <a:ln w="1905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8CAC654-1C74-4F85-BC78-F037346184E6}">
      <dsp:nvSpPr>
        <dsp:cNvPr id="0" name=""/>
        <dsp:cNvSpPr/>
      </dsp:nvSpPr>
      <dsp:spPr>
        <a:xfrm>
          <a:off x="500548" y="1719048"/>
          <a:ext cx="1206488" cy="209390"/>
        </a:xfrm>
        <a:custGeom>
          <a:avLst/>
          <a:gdLst/>
          <a:ahLst/>
          <a:cxnLst/>
          <a:rect l="0" t="0" r="0" b="0"/>
          <a:pathLst>
            <a:path>
              <a:moveTo>
                <a:pt x="1206488" y="0"/>
              </a:moveTo>
              <a:lnTo>
                <a:pt x="1206488" y="104695"/>
              </a:lnTo>
              <a:lnTo>
                <a:pt x="0" y="104695"/>
              </a:lnTo>
              <a:lnTo>
                <a:pt x="0" y="209390"/>
              </a:lnTo>
            </a:path>
          </a:pathLst>
        </a:custGeom>
        <a:noFill/>
        <a:ln w="1270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B39968BA-4013-4A84-BB45-FE674D6BB64D}">
      <dsp:nvSpPr>
        <dsp:cNvPr id="0" name=""/>
        <dsp:cNvSpPr/>
      </dsp:nvSpPr>
      <dsp:spPr>
        <a:xfrm>
          <a:off x="1208487" y="1220499"/>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err="1">
              <a:latin typeface="+mj-lt"/>
            </a:rPr>
            <a:t>buitengerechtelijke</a:t>
          </a:r>
          <a:r>
            <a:rPr lang="en-US" sz="900" kern="1200" dirty="0">
              <a:latin typeface="+mj-lt"/>
            </a:rPr>
            <a:t> procedures</a:t>
          </a:r>
        </a:p>
      </dsp:txBody>
      <dsp:txXfrm>
        <a:off x="1208487" y="1220499"/>
        <a:ext cx="997097" cy="498548"/>
      </dsp:txXfrm>
    </dsp:sp>
    <dsp:sp modelId="{1C026DF3-2C3F-4C89-83D8-B26FDCBABD81}">
      <dsp:nvSpPr>
        <dsp:cNvPr id="0" name=""/>
        <dsp:cNvSpPr/>
      </dsp:nvSpPr>
      <dsp:spPr>
        <a:xfrm>
          <a:off x="1999" y="1928438"/>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latin typeface="+mj-lt"/>
            </a:rPr>
            <a:t>minnelijk akkoord</a:t>
          </a:r>
          <a:endParaRPr lang="en-US" sz="900" kern="1200" dirty="0">
            <a:latin typeface="+mj-lt"/>
          </a:endParaRPr>
        </a:p>
      </dsp:txBody>
      <dsp:txXfrm>
        <a:off x="1999" y="1928438"/>
        <a:ext cx="997097" cy="498548"/>
      </dsp:txXfrm>
    </dsp:sp>
    <dsp:sp modelId="{20BE6952-F4D5-426E-84A5-6587FD4F0DA6}">
      <dsp:nvSpPr>
        <dsp:cNvPr id="0" name=""/>
        <dsp:cNvSpPr/>
      </dsp:nvSpPr>
      <dsp:spPr>
        <a:xfrm>
          <a:off x="1208487" y="1928438"/>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latin typeface="+mj-lt"/>
            </a:rPr>
            <a:t>vrijwillige vereffening en ontbinding</a:t>
          </a:r>
          <a:endParaRPr lang="en-US" sz="900" kern="1200" dirty="0">
            <a:latin typeface="+mj-lt"/>
          </a:endParaRPr>
        </a:p>
      </dsp:txBody>
      <dsp:txXfrm>
        <a:off x="1208487" y="1928438"/>
        <a:ext cx="997097" cy="498548"/>
      </dsp:txXfrm>
    </dsp:sp>
    <dsp:sp modelId="{244A2918-37D6-4A72-972E-72A20D90DAB7}">
      <dsp:nvSpPr>
        <dsp:cNvPr id="0" name=""/>
        <dsp:cNvSpPr/>
      </dsp:nvSpPr>
      <dsp:spPr>
        <a:xfrm>
          <a:off x="2414976" y="1928438"/>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latin typeface="+mj-lt"/>
            </a:rPr>
            <a:t>collectief ontslag</a:t>
          </a:r>
          <a:endParaRPr lang="en-US" sz="900" kern="1200" dirty="0">
            <a:latin typeface="+mj-lt"/>
          </a:endParaRPr>
        </a:p>
      </dsp:txBody>
      <dsp:txXfrm>
        <a:off x="2414976" y="1928438"/>
        <a:ext cx="997097" cy="498548"/>
      </dsp:txXfrm>
    </dsp:sp>
    <dsp:sp modelId="{9539DCFA-2AFB-4C06-84F2-1E3692DB0841}">
      <dsp:nvSpPr>
        <dsp:cNvPr id="0" name=""/>
        <dsp:cNvSpPr/>
      </dsp:nvSpPr>
      <dsp:spPr>
        <a:xfrm>
          <a:off x="7240928" y="1220499"/>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latin typeface="+mj-lt"/>
            </a:rPr>
            <a:t>gerechtelijke procedures</a:t>
          </a:r>
          <a:endParaRPr lang="en-US" sz="900" kern="1200" dirty="0">
            <a:latin typeface="+mj-lt"/>
          </a:endParaRPr>
        </a:p>
      </dsp:txBody>
      <dsp:txXfrm>
        <a:off x="7240928" y="1220499"/>
        <a:ext cx="997097" cy="498548"/>
      </dsp:txXfrm>
    </dsp:sp>
    <dsp:sp modelId="{76707995-CC93-4F89-86A2-C5B8D9AFCE8B}">
      <dsp:nvSpPr>
        <dsp:cNvPr id="0" name=""/>
        <dsp:cNvSpPr/>
      </dsp:nvSpPr>
      <dsp:spPr>
        <a:xfrm>
          <a:off x="3621464" y="1928438"/>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1" kern="1200">
              <a:latin typeface="+mj-lt"/>
            </a:rPr>
            <a:t>besloten </a:t>
          </a:r>
          <a:r>
            <a:rPr lang="en-US" sz="900" b="0" kern="1200">
              <a:latin typeface="+mj-lt"/>
            </a:rPr>
            <a:t>procedures van reorganisatie</a:t>
          </a:r>
          <a:endParaRPr lang="en-US" sz="900" b="0" kern="1200" dirty="0">
            <a:latin typeface="+mj-lt"/>
          </a:endParaRPr>
        </a:p>
      </dsp:txBody>
      <dsp:txXfrm>
        <a:off x="3621464" y="1928438"/>
        <a:ext cx="997097" cy="498548"/>
      </dsp:txXfrm>
    </dsp:sp>
    <dsp:sp modelId="{C918A841-A410-4FB5-8E38-99D95E1F90EE}">
      <dsp:nvSpPr>
        <dsp:cNvPr id="0" name=""/>
        <dsp:cNvSpPr/>
      </dsp:nvSpPr>
      <dsp:spPr>
        <a:xfrm>
          <a:off x="3018220" y="2636378"/>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latin typeface="+mj-lt"/>
            </a:rPr>
            <a:t>minnelijk</a:t>
          </a:r>
        </a:p>
        <a:p>
          <a:pPr marL="0" lvl="0" indent="0" algn="ctr" defTabSz="400050">
            <a:lnSpc>
              <a:spcPct val="90000"/>
            </a:lnSpc>
            <a:spcBef>
              <a:spcPct val="0"/>
            </a:spcBef>
            <a:spcAft>
              <a:spcPct val="35000"/>
            </a:spcAft>
            <a:buNone/>
          </a:pPr>
          <a:r>
            <a:rPr lang="en-US" sz="900" kern="1200">
              <a:latin typeface="+mj-lt"/>
            </a:rPr>
            <a:t>akkoord</a:t>
          </a:r>
          <a:endParaRPr lang="en-US" sz="900" kern="1200" dirty="0">
            <a:latin typeface="+mj-lt"/>
          </a:endParaRPr>
        </a:p>
      </dsp:txBody>
      <dsp:txXfrm>
        <a:off x="3018220" y="2636378"/>
        <a:ext cx="997097" cy="498548"/>
      </dsp:txXfrm>
    </dsp:sp>
    <dsp:sp modelId="{CB6F2B6A-FF1E-4790-B4B3-1BEB75AE9854}">
      <dsp:nvSpPr>
        <dsp:cNvPr id="0" name=""/>
        <dsp:cNvSpPr/>
      </dsp:nvSpPr>
      <dsp:spPr>
        <a:xfrm>
          <a:off x="4224708" y="2636378"/>
          <a:ext cx="997097" cy="498548"/>
        </a:xfrm>
        <a:prstGeom prst="rect">
          <a:avLst/>
        </a:prstGeom>
        <a:solidFill>
          <a:schemeClr val="accent2">
            <a:lumMod val="75000"/>
          </a:schemeClr>
        </a:solidFill>
        <a:ln w="19050" cap="flat" cmpd="sng" algn="ctr">
          <a:solidFill>
            <a:schemeClr val="accent2">
              <a:lumMod val="75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0" kern="1200" dirty="0" err="1">
              <a:solidFill>
                <a:schemeClr val="bg1"/>
              </a:solidFill>
              <a:latin typeface="+mj-lt"/>
            </a:rPr>
            <a:t>collectief</a:t>
          </a:r>
          <a:endParaRPr lang="en-US" sz="900" b="0" kern="1200" dirty="0">
            <a:solidFill>
              <a:schemeClr val="bg1"/>
            </a:solidFill>
            <a:latin typeface="+mj-lt"/>
          </a:endParaRPr>
        </a:p>
        <a:p>
          <a:pPr marL="0" lvl="0" indent="0" algn="ctr" defTabSz="400050">
            <a:lnSpc>
              <a:spcPct val="90000"/>
            </a:lnSpc>
            <a:spcBef>
              <a:spcPct val="0"/>
            </a:spcBef>
            <a:spcAft>
              <a:spcPct val="35000"/>
            </a:spcAft>
            <a:buNone/>
          </a:pPr>
          <a:r>
            <a:rPr lang="en-US" sz="900" b="0" kern="1200" dirty="0" err="1">
              <a:solidFill>
                <a:schemeClr val="bg1"/>
              </a:solidFill>
              <a:latin typeface="+mj-lt"/>
            </a:rPr>
            <a:t>akkoord</a:t>
          </a:r>
          <a:endParaRPr lang="en-US" sz="900" b="0" kern="1200" dirty="0">
            <a:solidFill>
              <a:schemeClr val="bg1"/>
            </a:solidFill>
            <a:latin typeface="+mj-lt"/>
          </a:endParaRPr>
        </a:p>
      </dsp:txBody>
      <dsp:txXfrm>
        <a:off x="4224708" y="2636378"/>
        <a:ext cx="997097" cy="498548"/>
      </dsp:txXfrm>
    </dsp:sp>
    <dsp:sp modelId="{F69952DC-A2C8-47D2-BA7C-4F2ACB6717E0}">
      <dsp:nvSpPr>
        <dsp:cNvPr id="0" name=""/>
        <dsp:cNvSpPr/>
      </dsp:nvSpPr>
      <dsp:spPr>
        <a:xfrm>
          <a:off x="4473982" y="3344317"/>
          <a:ext cx="997097" cy="498548"/>
        </a:xfrm>
        <a:prstGeom prst="rect">
          <a:avLst/>
        </a:prstGeom>
        <a:solidFill>
          <a:schemeClr val="accent2">
            <a:lumMod val="40000"/>
            <a:lumOff val="60000"/>
          </a:schemeClr>
        </a:solidFill>
        <a:ln w="19050" cap="flat" cmpd="sng" algn="ctr">
          <a:solidFill>
            <a:schemeClr val="accent2">
              <a:lumMod val="40000"/>
              <a:lumOff val="6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err="1">
              <a:latin typeface="+mj-lt"/>
            </a:rPr>
            <a:t>grote</a:t>
          </a:r>
          <a:r>
            <a:rPr lang="en-US" sz="900" kern="1200" dirty="0">
              <a:latin typeface="+mj-lt"/>
            </a:rPr>
            <a:t> </a:t>
          </a:r>
          <a:r>
            <a:rPr lang="en-US" sz="900" kern="1200" dirty="0" err="1">
              <a:latin typeface="+mj-lt"/>
            </a:rPr>
            <a:t>ondernemingen</a:t>
          </a:r>
          <a:endParaRPr lang="en-US" sz="900" kern="1200" dirty="0">
            <a:latin typeface="+mj-lt"/>
          </a:endParaRPr>
        </a:p>
      </dsp:txBody>
      <dsp:txXfrm>
        <a:off x="4473982" y="3344317"/>
        <a:ext cx="997097" cy="498548"/>
      </dsp:txXfrm>
    </dsp:sp>
    <dsp:sp modelId="{AE32A6D5-410E-4962-8407-0C085D9FEA01}">
      <dsp:nvSpPr>
        <dsp:cNvPr id="0" name=""/>
        <dsp:cNvSpPr/>
      </dsp:nvSpPr>
      <dsp:spPr>
        <a:xfrm>
          <a:off x="4473982" y="4052256"/>
          <a:ext cx="997097" cy="498548"/>
        </a:xfrm>
        <a:prstGeom prst="rect">
          <a:avLst/>
        </a:prstGeom>
        <a:solidFill>
          <a:schemeClr val="accent2">
            <a:lumMod val="40000"/>
            <a:lumOff val="60000"/>
          </a:schemeClr>
        </a:solidFill>
        <a:ln w="19050" cap="flat" cmpd="sng" algn="ctr">
          <a:solidFill>
            <a:schemeClr val="accent2">
              <a:lumMod val="40000"/>
              <a:lumOff val="6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err="1">
              <a:latin typeface="+mj-lt"/>
            </a:rPr>
            <a:t>kmo’s</a:t>
          </a:r>
          <a:endParaRPr lang="en-US" sz="1000" kern="1200" dirty="0">
            <a:latin typeface="+mj-lt"/>
          </a:endParaRPr>
        </a:p>
      </dsp:txBody>
      <dsp:txXfrm>
        <a:off x="4473982" y="4052256"/>
        <a:ext cx="997097" cy="498548"/>
      </dsp:txXfrm>
    </dsp:sp>
    <dsp:sp modelId="{3E0E3607-1A2A-41BA-A441-9AF4F80840FB}">
      <dsp:nvSpPr>
        <dsp:cNvPr id="0" name=""/>
        <dsp:cNvSpPr/>
      </dsp:nvSpPr>
      <dsp:spPr>
        <a:xfrm>
          <a:off x="6034440" y="1928438"/>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1" kern="1200">
              <a:latin typeface="+mj-lt"/>
            </a:rPr>
            <a:t>openbare</a:t>
          </a:r>
          <a:r>
            <a:rPr lang="en-US" sz="900" kern="1200">
              <a:latin typeface="+mj-lt"/>
            </a:rPr>
            <a:t> </a:t>
          </a:r>
          <a:br>
            <a:rPr lang="en-US" sz="900" kern="1200">
              <a:latin typeface="+mj-lt"/>
            </a:rPr>
          </a:br>
          <a:r>
            <a:rPr lang="en-US" sz="900" kern="1200">
              <a:latin typeface="+mj-lt"/>
            </a:rPr>
            <a:t>procedures van reorganisatie</a:t>
          </a:r>
          <a:endParaRPr lang="en-US" sz="900" kern="1200" dirty="0">
            <a:latin typeface="+mj-lt"/>
          </a:endParaRPr>
        </a:p>
      </dsp:txBody>
      <dsp:txXfrm>
        <a:off x="6034440" y="1928438"/>
        <a:ext cx="997097" cy="498548"/>
      </dsp:txXfrm>
    </dsp:sp>
    <dsp:sp modelId="{8422EE02-62A8-475A-BDDC-537C7315FD31}">
      <dsp:nvSpPr>
        <dsp:cNvPr id="0" name=""/>
        <dsp:cNvSpPr/>
      </dsp:nvSpPr>
      <dsp:spPr>
        <a:xfrm>
          <a:off x="5431196" y="2636378"/>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latin typeface="+mj-lt"/>
            </a:rPr>
            <a:t>minnelijk</a:t>
          </a:r>
        </a:p>
        <a:p>
          <a:pPr marL="0" lvl="0" indent="0" algn="ctr" defTabSz="400050">
            <a:lnSpc>
              <a:spcPct val="90000"/>
            </a:lnSpc>
            <a:spcBef>
              <a:spcPct val="0"/>
            </a:spcBef>
            <a:spcAft>
              <a:spcPct val="35000"/>
            </a:spcAft>
            <a:buNone/>
          </a:pPr>
          <a:r>
            <a:rPr lang="en-US" sz="900" kern="1200">
              <a:latin typeface="+mj-lt"/>
            </a:rPr>
            <a:t>akkoord</a:t>
          </a:r>
          <a:endParaRPr lang="en-US" sz="900" kern="1200" dirty="0">
            <a:latin typeface="+mj-lt"/>
          </a:endParaRPr>
        </a:p>
      </dsp:txBody>
      <dsp:txXfrm>
        <a:off x="5431196" y="2636378"/>
        <a:ext cx="997097" cy="498548"/>
      </dsp:txXfrm>
    </dsp:sp>
    <dsp:sp modelId="{2EC1D8B3-8FC5-4A80-A3D9-88A8FFE6FDAC}">
      <dsp:nvSpPr>
        <dsp:cNvPr id="0" name=""/>
        <dsp:cNvSpPr/>
      </dsp:nvSpPr>
      <dsp:spPr>
        <a:xfrm>
          <a:off x="6637684" y="2636378"/>
          <a:ext cx="997097" cy="498548"/>
        </a:xfrm>
        <a:prstGeom prst="rect">
          <a:avLst/>
        </a:prstGeom>
        <a:solidFill>
          <a:schemeClr val="accent2">
            <a:lumMod val="75000"/>
          </a:schemeClr>
        </a:solidFill>
        <a:ln w="19050" cap="flat" cmpd="sng" algn="ctr">
          <a:solidFill>
            <a:schemeClr val="accent2">
              <a:lumMod val="75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err="1">
              <a:solidFill>
                <a:schemeClr val="bg1"/>
              </a:solidFill>
              <a:latin typeface="+mj-lt"/>
            </a:rPr>
            <a:t>collectief</a:t>
          </a:r>
          <a:endParaRPr lang="en-US" sz="900" kern="1200" dirty="0">
            <a:solidFill>
              <a:schemeClr val="bg1"/>
            </a:solidFill>
            <a:latin typeface="+mj-lt"/>
          </a:endParaRPr>
        </a:p>
        <a:p>
          <a:pPr marL="0" lvl="0" indent="0" algn="ctr" defTabSz="400050">
            <a:lnSpc>
              <a:spcPct val="90000"/>
            </a:lnSpc>
            <a:spcBef>
              <a:spcPct val="0"/>
            </a:spcBef>
            <a:spcAft>
              <a:spcPct val="35000"/>
            </a:spcAft>
            <a:buNone/>
          </a:pPr>
          <a:r>
            <a:rPr lang="en-US" sz="900" kern="1200" dirty="0" err="1">
              <a:solidFill>
                <a:schemeClr val="bg1"/>
              </a:solidFill>
              <a:latin typeface="+mj-lt"/>
            </a:rPr>
            <a:t>akkoord</a:t>
          </a:r>
          <a:endParaRPr lang="en-US" sz="800" kern="1200" dirty="0">
            <a:solidFill>
              <a:schemeClr val="bg1"/>
            </a:solidFill>
            <a:latin typeface="+mj-lt"/>
          </a:endParaRPr>
        </a:p>
      </dsp:txBody>
      <dsp:txXfrm>
        <a:off x="6637684" y="2636378"/>
        <a:ext cx="997097" cy="498548"/>
      </dsp:txXfrm>
    </dsp:sp>
    <dsp:sp modelId="{38838520-442A-48B5-BD62-3D4EB20CEEA0}">
      <dsp:nvSpPr>
        <dsp:cNvPr id="0" name=""/>
        <dsp:cNvSpPr/>
      </dsp:nvSpPr>
      <dsp:spPr>
        <a:xfrm>
          <a:off x="6886959" y="3344317"/>
          <a:ext cx="997097" cy="498548"/>
        </a:xfrm>
        <a:prstGeom prst="rect">
          <a:avLst/>
        </a:prstGeom>
        <a:solidFill>
          <a:schemeClr val="accent2">
            <a:lumMod val="40000"/>
            <a:lumOff val="60000"/>
          </a:schemeClr>
        </a:solidFill>
        <a:ln w="19050" cap="flat" cmpd="sng" algn="ctr">
          <a:solidFill>
            <a:schemeClr val="accent2">
              <a:lumMod val="40000"/>
              <a:lumOff val="6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err="1">
              <a:latin typeface="+mj-lt"/>
            </a:rPr>
            <a:t>grote</a:t>
          </a:r>
          <a:r>
            <a:rPr lang="en-US" sz="900" kern="1200" dirty="0">
              <a:latin typeface="+mj-lt"/>
            </a:rPr>
            <a:t> </a:t>
          </a:r>
          <a:r>
            <a:rPr lang="en-US" sz="900" kern="1200" dirty="0" err="1">
              <a:latin typeface="+mj-lt"/>
            </a:rPr>
            <a:t>ondernemingen</a:t>
          </a:r>
          <a:endParaRPr lang="en-US" sz="900" kern="1200" dirty="0">
            <a:latin typeface="+mj-lt"/>
          </a:endParaRPr>
        </a:p>
      </dsp:txBody>
      <dsp:txXfrm>
        <a:off x="6886959" y="3344317"/>
        <a:ext cx="997097" cy="498548"/>
      </dsp:txXfrm>
    </dsp:sp>
    <dsp:sp modelId="{BA2AE1ED-56FA-4BEC-A96A-50221E230C3F}">
      <dsp:nvSpPr>
        <dsp:cNvPr id="0" name=""/>
        <dsp:cNvSpPr/>
      </dsp:nvSpPr>
      <dsp:spPr>
        <a:xfrm>
          <a:off x="6886959" y="4052256"/>
          <a:ext cx="997097" cy="498548"/>
        </a:xfrm>
        <a:prstGeom prst="rect">
          <a:avLst/>
        </a:prstGeom>
        <a:solidFill>
          <a:schemeClr val="accent2">
            <a:lumMod val="40000"/>
            <a:lumOff val="60000"/>
          </a:schemeClr>
        </a:solidFill>
        <a:ln w="19050" cap="flat" cmpd="sng" algn="ctr">
          <a:solidFill>
            <a:schemeClr val="accent2">
              <a:lumMod val="40000"/>
              <a:lumOff val="6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err="1">
              <a:latin typeface="+mj-lt"/>
            </a:rPr>
            <a:t>kmo’s</a:t>
          </a:r>
          <a:endParaRPr lang="en-US" sz="800" kern="1200" dirty="0">
            <a:latin typeface="+mj-lt"/>
          </a:endParaRPr>
        </a:p>
      </dsp:txBody>
      <dsp:txXfrm>
        <a:off x="6886959" y="4052256"/>
        <a:ext cx="997097" cy="498548"/>
      </dsp:txXfrm>
    </dsp:sp>
    <dsp:sp modelId="{86D9CAA0-F32A-4A35-963F-B0D03491ED8D}">
      <dsp:nvSpPr>
        <dsp:cNvPr id="0" name=""/>
        <dsp:cNvSpPr/>
      </dsp:nvSpPr>
      <dsp:spPr>
        <a:xfrm>
          <a:off x="7240928" y="1928438"/>
          <a:ext cx="997097" cy="498548"/>
        </a:xfrm>
        <a:prstGeom prst="rect">
          <a:avLst/>
        </a:prstGeom>
        <a:no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err="1">
              <a:solidFill>
                <a:schemeClr val="tx1"/>
              </a:solidFill>
              <a:latin typeface="+mj-lt"/>
            </a:rPr>
            <a:t>overdracht</a:t>
          </a:r>
          <a:r>
            <a:rPr lang="en-US" sz="900" kern="1200" dirty="0">
              <a:solidFill>
                <a:schemeClr val="tx1"/>
              </a:solidFill>
              <a:latin typeface="+mj-lt"/>
            </a:rPr>
            <a:t> </a:t>
          </a:r>
          <a:r>
            <a:rPr lang="en-US" sz="900" kern="1200" dirty="0" err="1">
              <a:solidFill>
                <a:schemeClr val="tx1"/>
              </a:solidFill>
              <a:latin typeface="+mj-lt"/>
            </a:rPr>
            <a:t>onder</a:t>
          </a:r>
          <a:r>
            <a:rPr lang="en-US" sz="900" kern="1200" dirty="0">
              <a:solidFill>
                <a:schemeClr val="tx1"/>
              </a:solidFill>
              <a:latin typeface="+mj-lt"/>
            </a:rPr>
            <a:t> </a:t>
          </a:r>
          <a:r>
            <a:rPr lang="en-US" sz="900" kern="1200" dirty="0" err="1">
              <a:solidFill>
                <a:schemeClr val="tx1"/>
              </a:solidFill>
              <a:latin typeface="+mj-lt"/>
            </a:rPr>
            <a:t>gerechtelijk</a:t>
          </a:r>
          <a:r>
            <a:rPr lang="en-US" sz="900" kern="1200" dirty="0">
              <a:solidFill>
                <a:schemeClr val="tx1"/>
              </a:solidFill>
              <a:latin typeface="+mj-lt"/>
            </a:rPr>
            <a:t> </a:t>
          </a:r>
          <a:r>
            <a:rPr lang="en-US" sz="900" kern="1200" dirty="0" err="1">
              <a:solidFill>
                <a:schemeClr val="tx1"/>
              </a:solidFill>
              <a:latin typeface="+mj-lt"/>
            </a:rPr>
            <a:t>gezag</a:t>
          </a:r>
          <a:r>
            <a:rPr lang="en-US" sz="900" kern="1200" dirty="0">
              <a:solidFill>
                <a:schemeClr val="tx1"/>
              </a:solidFill>
              <a:latin typeface="+mj-lt"/>
            </a:rPr>
            <a:t> (OGG)</a:t>
          </a:r>
        </a:p>
      </dsp:txBody>
      <dsp:txXfrm>
        <a:off x="7240928" y="1928438"/>
        <a:ext cx="997097" cy="498548"/>
      </dsp:txXfrm>
    </dsp:sp>
    <dsp:sp modelId="{283304C9-3B04-4E64-B325-735EC8B40205}">
      <dsp:nvSpPr>
        <dsp:cNvPr id="0" name=""/>
        <dsp:cNvSpPr/>
      </dsp:nvSpPr>
      <dsp:spPr>
        <a:xfrm>
          <a:off x="8447417" y="1928438"/>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0" kern="1200">
              <a:latin typeface="+mj-lt"/>
            </a:rPr>
            <a:t>vereffening en ontbinding</a:t>
          </a:r>
          <a:endParaRPr lang="en-US" sz="900" b="0" kern="1200" dirty="0">
            <a:latin typeface="+mj-lt"/>
          </a:endParaRPr>
        </a:p>
      </dsp:txBody>
      <dsp:txXfrm>
        <a:off x="8447417" y="1928438"/>
        <a:ext cx="997097" cy="498548"/>
      </dsp:txXfrm>
    </dsp:sp>
    <dsp:sp modelId="{9C2BFDA1-4ED5-4C07-A24C-D7D544AE80C7}">
      <dsp:nvSpPr>
        <dsp:cNvPr id="0" name=""/>
        <dsp:cNvSpPr/>
      </dsp:nvSpPr>
      <dsp:spPr>
        <a:xfrm>
          <a:off x="9653905" y="1928438"/>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0" kern="1200" dirty="0" err="1">
              <a:latin typeface="+mj-lt"/>
            </a:rPr>
            <a:t>besloten</a:t>
          </a:r>
          <a:r>
            <a:rPr lang="en-US" sz="900" b="0" kern="1200" dirty="0">
              <a:latin typeface="+mj-lt"/>
            </a:rPr>
            <a:t> </a:t>
          </a:r>
          <a:r>
            <a:rPr lang="en-US" sz="900" b="0" kern="1200" dirty="0" err="1">
              <a:latin typeface="+mj-lt"/>
            </a:rPr>
            <a:t>voorbereiding</a:t>
          </a:r>
          <a:r>
            <a:rPr lang="en-US" sz="900" b="0" kern="1200" dirty="0">
              <a:latin typeface="+mj-lt"/>
            </a:rPr>
            <a:t> van het </a:t>
          </a:r>
          <a:r>
            <a:rPr lang="en-US" sz="900" b="0" kern="1200" dirty="0" err="1">
              <a:latin typeface="+mj-lt"/>
            </a:rPr>
            <a:t>faillissement</a:t>
          </a:r>
          <a:endParaRPr lang="en-US" sz="900" b="0" kern="1200" dirty="0">
            <a:latin typeface="+mj-lt"/>
          </a:endParaRPr>
        </a:p>
      </dsp:txBody>
      <dsp:txXfrm>
        <a:off x="9653905" y="1928438"/>
        <a:ext cx="997097" cy="498548"/>
      </dsp:txXfrm>
    </dsp:sp>
    <dsp:sp modelId="{0E8A3DAE-239A-46A9-9B4B-294251F4F3A0}">
      <dsp:nvSpPr>
        <dsp:cNvPr id="0" name=""/>
        <dsp:cNvSpPr/>
      </dsp:nvSpPr>
      <dsp:spPr>
        <a:xfrm>
          <a:off x="10860393" y="1928438"/>
          <a:ext cx="997097" cy="498548"/>
        </a:xfrm>
        <a:prstGeom prst="rect">
          <a:avLst/>
        </a:prstGeom>
        <a:solidFill>
          <a:schemeClr val="lt1"/>
        </a:solidFill>
        <a:ln w="1905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0" kern="1200">
              <a:latin typeface="+mj-lt"/>
            </a:rPr>
            <a:t>faillissement</a:t>
          </a:r>
          <a:endParaRPr lang="en-US" sz="900" b="0" kern="1200" dirty="0">
            <a:latin typeface="+mj-lt"/>
          </a:endParaRPr>
        </a:p>
      </dsp:txBody>
      <dsp:txXfrm>
        <a:off x="10860393" y="1928438"/>
        <a:ext cx="997097" cy="49854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image" Target="../media/image2.png"/></Relationships>
</file>

<file path=ppt/drawings/drawing1.xml><?xml version="1.0" encoding="utf-8"?>
<c:userShapes xmlns:c="http://schemas.openxmlformats.org/drawingml/2006/chart">
  <cdr:relSizeAnchor xmlns:cdr="http://schemas.openxmlformats.org/drawingml/2006/chartDrawing">
    <cdr:from>
      <cdr:x>0.00606</cdr:x>
      <cdr:y>0</cdr:y>
    </cdr:from>
    <cdr:to>
      <cdr:x>0.04855</cdr:x>
      <cdr:y>0.07073</cdr:y>
    </cdr:to>
    <cdr:pic>
      <cdr:nvPicPr>
        <cdr:cNvPr id="2" name="Graphic 35" descr="Introductiepagina met effen opvulling">
          <a:extLst xmlns:a="http://schemas.openxmlformats.org/drawingml/2006/main">
            <a:ext uri="{FF2B5EF4-FFF2-40B4-BE49-F238E27FC236}">
              <a16:creationId xmlns:a16="http://schemas.microsoft.com/office/drawing/2014/main" id="{761FDCD3-FB40-F8C0-8F94-54104771C48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96DAC541-7B7A-43D3-8B79-37D633B846F1}">
              <asvg:svgBlip xmlns:asvg="http://schemas.microsoft.com/office/drawing/2016/SVG/main" r:embed="rId2"/>
            </a:ext>
          </a:extLst>
        </a:blip>
        <a:stretch xmlns:a="http://schemas.openxmlformats.org/drawingml/2006/main">
          <a:fillRect/>
        </a:stretch>
      </cdr:blipFill>
      <cdr:spPr>
        <a:xfrm xmlns:a="http://schemas.openxmlformats.org/drawingml/2006/main">
          <a:off x="55037" y="0"/>
          <a:ext cx="385943" cy="243163"/>
        </a:xfrm>
        <a:prstGeom xmlns:a="http://schemas.openxmlformats.org/drawingml/2006/main" prst="rect">
          <a:avLst/>
        </a:prstGeom>
      </cdr:spPr>
    </cdr:pic>
  </cdr:relSizeAnchor>
  <cdr:relSizeAnchor xmlns:cdr="http://schemas.openxmlformats.org/drawingml/2006/chartDrawing">
    <cdr:from>
      <cdr:x>0.04282</cdr:x>
      <cdr:y>0</cdr:y>
    </cdr:from>
    <cdr:to>
      <cdr:x>0.5245</cdr:x>
      <cdr:y>0.1641</cdr:y>
    </cdr:to>
    <cdr:sp macro="" textlink="">
      <cdr:nvSpPr>
        <cdr:cNvPr id="3" name="Tekstvak 36">
          <a:extLst xmlns:a="http://schemas.openxmlformats.org/drawingml/2006/main">
            <a:ext uri="{FF2B5EF4-FFF2-40B4-BE49-F238E27FC236}">
              <a16:creationId xmlns:a16="http://schemas.microsoft.com/office/drawing/2014/main" id="{45A510F9-D8A1-9B96-DDB5-1E57D6B05A73}"/>
            </a:ext>
          </a:extLst>
        </cdr:cNvPr>
        <cdr:cNvSpPr txBox="1"/>
      </cdr:nvSpPr>
      <cdr:spPr>
        <a:xfrm xmlns:a="http://schemas.openxmlformats.org/drawingml/2006/main">
          <a:off x="268305" y="-1525735"/>
          <a:ext cx="3018005" cy="37349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r-BE" sz="900" b="1" dirty="0">
              <a:solidFill>
                <a:schemeClr val="tx2"/>
              </a:solidFill>
            </a:rPr>
            <a:t>Registration </a:t>
          </a:r>
          <a:r>
            <a:rPr lang="fr-BE" sz="900" b="1" dirty="0" err="1">
              <a:solidFill>
                <a:schemeClr val="tx2"/>
              </a:solidFill>
            </a:rPr>
            <a:t>mortgage</a:t>
          </a:r>
          <a:r>
            <a:rPr lang="fr-BE" sz="900" b="1" dirty="0">
              <a:solidFill>
                <a:schemeClr val="tx2"/>
              </a:solidFill>
            </a:rPr>
            <a:t>: 120</a:t>
          </a:r>
        </a:p>
        <a:p xmlns:a="http://schemas.openxmlformats.org/drawingml/2006/main">
          <a:r>
            <a:rPr lang="fr-BE" sz="900" dirty="0">
              <a:solidFill>
                <a:schemeClr val="tx2"/>
              </a:solidFill>
            </a:rPr>
            <a:t>Liquidation value </a:t>
          </a:r>
          <a:r>
            <a:rPr lang="fr-BE" sz="900" dirty="0" err="1">
              <a:solidFill>
                <a:schemeClr val="tx2"/>
              </a:solidFill>
            </a:rPr>
            <a:t>collateral</a:t>
          </a:r>
          <a:r>
            <a:rPr lang="fr-BE" sz="900" dirty="0">
              <a:solidFill>
                <a:schemeClr val="tx2"/>
              </a:solidFill>
            </a:rPr>
            <a:t>: 110</a:t>
          </a:r>
        </a:p>
      </cdr:txBody>
    </cdr:sp>
  </cdr:relSizeAnchor>
  <cdr:relSizeAnchor xmlns:cdr="http://schemas.openxmlformats.org/drawingml/2006/chartDrawing">
    <cdr:from>
      <cdr:x>0.12247</cdr:x>
      <cdr:y>0.69278</cdr:y>
    </cdr:from>
    <cdr:to>
      <cdr:x>0.20802</cdr:x>
      <cdr:y>0.72509</cdr:y>
    </cdr:to>
    <cdr:sp macro="" textlink="">
      <cdr:nvSpPr>
        <cdr:cNvPr id="4" name="Rechteraccolade 2">
          <a:extLst xmlns:a="http://schemas.openxmlformats.org/drawingml/2006/main">
            <a:ext uri="{FF2B5EF4-FFF2-40B4-BE49-F238E27FC236}">
              <a16:creationId xmlns:a16="http://schemas.microsoft.com/office/drawing/2014/main" id="{0CCF95AF-91C0-475F-8739-13D0D8539C2F}"/>
            </a:ext>
          </a:extLst>
        </cdr:cNvPr>
        <cdr:cNvSpPr/>
      </cdr:nvSpPr>
      <cdr:spPr>
        <a:xfrm xmlns:a="http://schemas.openxmlformats.org/drawingml/2006/main" rot="5400000">
          <a:off x="997831" y="1379283"/>
          <a:ext cx="75068" cy="536029"/>
        </a:xfrm>
        <a:prstGeom xmlns:a="http://schemas.openxmlformats.org/drawingml/2006/main" prst="rightBrace">
          <a:avLst/>
        </a:prstGeom>
        <a:ln xmlns:a="http://schemas.openxmlformats.org/drawingml/2006/main" w="28575">
          <a:solidFill>
            <a:srgbClr val="4071BA"/>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nl-BE"/>
        </a:p>
      </cdr:txBody>
    </cdr:sp>
  </cdr:relSizeAnchor>
  <cdr:relSizeAnchor xmlns:cdr="http://schemas.openxmlformats.org/drawingml/2006/chartDrawing">
    <cdr:from>
      <cdr:x>0.20967</cdr:x>
      <cdr:y>0.68987</cdr:y>
    </cdr:from>
    <cdr:to>
      <cdr:x>0.3751</cdr:x>
      <cdr:y>0.72421</cdr:y>
    </cdr:to>
    <cdr:sp macro="" textlink="">
      <cdr:nvSpPr>
        <cdr:cNvPr id="7" name="Rechteraccolade 3">
          <a:extLst xmlns:a="http://schemas.openxmlformats.org/drawingml/2006/main">
            <a:ext uri="{FF2B5EF4-FFF2-40B4-BE49-F238E27FC236}">
              <a16:creationId xmlns:a16="http://schemas.microsoft.com/office/drawing/2014/main" id="{7F565369-077F-295C-A75C-E5B1FCD71CF0}"/>
            </a:ext>
          </a:extLst>
        </cdr:cNvPr>
        <cdr:cNvSpPr/>
      </cdr:nvSpPr>
      <cdr:spPr>
        <a:xfrm xmlns:a="http://schemas.openxmlformats.org/drawingml/2006/main" rot="5400000">
          <a:off x="1792869" y="1090981"/>
          <a:ext cx="78168" cy="1036513"/>
        </a:xfrm>
        <a:prstGeom xmlns:a="http://schemas.openxmlformats.org/drawingml/2006/main" prst="rightBrace">
          <a:avLst/>
        </a:prstGeom>
        <a:ln xmlns:a="http://schemas.openxmlformats.org/drawingml/2006/main" w="38100">
          <a:solidFill>
            <a:srgbClr val="4071BA"/>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nl-BE">
            <a:solidFill>
              <a:srgbClr val="4071BA"/>
            </a:solidFill>
          </a:endParaRPr>
        </a:p>
      </cdr:txBody>
    </cdr:sp>
  </cdr:relSizeAnchor>
  <cdr:relSizeAnchor xmlns:cdr="http://schemas.openxmlformats.org/drawingml/2006/chartDrawing">
    <cdr:from>
      <cdr:x>0.09081</cdr:x>
      <cdr:y>0.7194</cdr:y>
    </cdr:from>
    <cdr:to>
      <cdr:x>0.23209</cdr:x>
      <cdr:y>0.85368</cdr:y>
    </cdr:to>
    <cdr:sp macro="" textlink="">
      <cdr:nvSpPr>
        <cdr:cNvPr id="8" name="Tekstvak 3">
          <a:extLst xmlns:a="http://schemas.openxmlformats.org/drawingml/2006/main">
            <a:ext uri="{FF2B5EF4-FFF2-40B4-BE49-F238E27FC236}">
              <a16:creationId xmlns:a16="http://schemas.microsoft.com/office/drawing/2014/main" id="{DD1F0A58-664D-F808-2036-EEE48C806A5F}"/>
            </a:ext>
          </a:extLst>
        </cdr:cNvPr>
        <cdr:cNvSpPr txBox="1"/>
      </cdr:nvSpPr>
      <cdr:spPr>
        <a:xfrm xmlns:a="http://schemas.openxmlformats.org/drawingml/2006/main">
          <a:off x="824748" y="2473305"/>
          <a:ext cx="1283123" cy="4616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fr-BE" sz="1200" b="1" kern="1200" dirty="0" err="1">
              <a:solidFill>
                <a:schemeClr val="tx2"/>
              </a:solidFill>
            </a:rPr>
            <a:t>standstill</a:t>
          </a:r>
          <a:endParaRPr lang="fr-BE" sz="1200" b="1" kern="1200" dirty="0">
            <a:solidFill>
              <a:schemeClr val="tx2"/>
            </a:solidFill>
          </a:endParaRPr>
        </a:p>
        <a:p xmlns:a="http://schemas.openxmlformats.org/drawingml/2006/main">
          <a:pPr algn="ctr"/>
          <a:r>
            <a:rPr lang="fr-BE" sz="1200" b="1" kern="1200" dirty="0">
              <a:solidFill>
                <a:schemeClr val="tx2"/>
              </a:solidFill>
            </a:rPr>
            <a:t>24 </a:t>
          </a:r>
          <a:r>
            <a:rPr lang="fr-BE" sz="1200" b="1" kern="1200" dirty="0" err="1">
              <a:solidFill>
                <a:schemeClr val="tx2"/>
              </a:solidFill>
            </a:rPr>
            <a:t>maanden</a:t>
          </a:r>
          <a:endParaRPr lang="fr-BE" sz="1200" b="1" kern="1200" dirty="0">
            <a:solidFill>
              <a:schemeClr val="tx2"/>
            </a:solidFill>
          </a:endParaRPr>
        </a:p>
      </cdr:txBody>
    </cdr:sp>
  </cdr:relSizeAnchor>
  <cdr:relSizeAnchor xmlns:cdr="http://schemas.openxmlformats.org/drawingml/2006/chartDrawing">
    <cdr:from>
      <cdr:x>0.22687</cdr:x>
      <cdr:y>0.72079</cdr:y>
    </cdr:from>
    <cdr:to>
      <cdr:x>0.36491</cdr:x>
      <cdr:y>0.85507</cdr:y>
    </cdr:to>
    <cdr:sp macro="" textlink="">
      <cdr:nvSpPr>
        <cdr:cNvPr id="9" name="Tekstvak 3">
          <a:extLst xmlns:a="http://schemas.openxmlformats.org/drawingml/2006/main">
            <a:ext uri="{FF2B5EF4-FFF2-40B4-BE49-F238E27FC236}">
              <a16:creationId xmlns:a16="http://schemas.microsoft.com/office/drawing/2014/main" id="{DD1F0A58-664D-F808-2036-EEE48C806A5F}"/>
            </a:ext>
          </a:extLst>
        </cdr:cNvPr>
        <cdr:cNvSpPr txBox="1"/>
      </cdr:nvSpPr>
      <cdr:spPr>
        <a:xfrm xmlns:a="http://schemas.openxmlformats.org/drawingml/2006/main">
          <a:off x="2060463" y="2478084"/>
          <a:ext cx="1253697" cy="4616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fr-BE" sz="1200" b="1" kern="1200" dirty="0">
              <a:solidFill>
                <a:schemeClr val="tx2"/>
              </a:solidFill>
            </a:rPr>
            <a:t>20%</a:t>
          </a:r>
        </a:p>
        <a:p xmlns:a="http://schemas.openxmlformats.org/drawingml/2006/main">
          <a:pPr algn="ctr"/>
          <a:r>
            <a:rPr lang="fr-BE" sz="1200" b="1" kern="1200" dirty="0" err="1">
              <a:solidFill>
                <a:schemeClr val="tx2"/>
              </a:solidFill>
            </a:rPr>
            <a:t>terugbetaling</a:t>
          </a:r>
          <a:endParaRPr lang="fr-BE" sz="1200" b="1" kern="1200" dirty="0">
            <a:solidFill>
              <a:schemeClr val="tx2"/>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0.36451</cdr:x>
      <cdr:y>0.05368</cdr:y>
    </cdr:from>
    <cdr:to>
      <cdr:x>0.72505</cdr:x>
      <cdr:y>0.25174</cdr:y>
    </cdr:to>
    <cdr:sp macro="" textlink="">
      <cdr:nvSpPr>
        <cdr:cNvPr id="3" name="Tekstvak 26">
          <a:extLst xmlns:a="http://schemas.openxmlformats.org/drawingml/2006/main">
            <a:ext uri="{FF2B5EF4-FFF2-40B4-BE49-F238E27FC236}">
              <a16:creationId xmlns:a16="http://schemas.microsoft.com/office/drawing/2014/main" id="{9F38D50A-6039-7947-247E-A33006B91224}"/>
            </a:ext>
          </a:extLst>
        </cdr:cNvPr>
        <cdr:cNvSpPr txBox="1"/>
      </cdr:nvSpPr>
      <cdr:spPr>
        <a:xfrm xmlns:a="http://schemas.openxmlformats.org/drawingml/2006/main">
          <a:off x="2219338" y="225227"/>
          <a:ext cx="2195167" cy="83099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685800" rtl="0" eaLnBrk="1" fontAlgn="auto" latinLnBrk="0" hangingPunct="1">
            <a:lnSpc>
              <a:spcPct val="100000"/>
            </a:lnSpc>
            <a:spcBef>
              <a:spcPts val="0"/>
            </a:spcBef>
            <a:spcAft>
              <a:spcPts val="0"/>
            </a:spcAft>
            <a:buClrTx/>
            <a:buSzTx/>
            <a:buFontTx/>
            <a:buNone/>
            <a:tabLst/>
            <a:defRPr/>
          </a:pPr>
          <a:r>
            <a:rPr lang="fr-BE" sz="1600" dirty="0">
              <a:latin typeface="Times New Roman" panose="02020603050405020304" pitchFamily="18" charset="0"/>
              <a:cs typeface="Times New Roman" panose="02020603050405020304" pitchFamily="18" charset="0"/>
            </a:rPr>
            <a:t>p</a:t>
          </a:r>
          <a:r>
            <a:rPr kumimoji="0" lang="fr-BE" sz="16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lan</a:t>
          </a:r>
          <a:r>
            <a:rPr kumimoji="0" lang="fr-BE"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cf.</a:t>
          </a:r>
        </a:p>
        <a:p xmlns:a="http://schemas.openxmlformats.org/drawingml/2006/main">
          <a:pPr marL="0" marR="0" lvl="0" indent="0" algn="ctr" defTabSz="685800" rtl="0" eaLnBrk="1" fontAlgn="auto" latinLnBrk="0" hangingPunct="1">
            <a:lnSpc>
              <a:spcPct val="100000"/>
            </a:lnSpc>
            <a:spcBef>
              <a:spcPts val="0"/>
            </a:spcBef>
            <a:spcAft>
              <a:spcPts val="0"/>
            </a:spcAft>
            <a:buClrTx/>
            <a:buSzTx/>
            <a:buFontTx/>
            <a:buNone/>
            <a:tabLst/>
            <a:defRPr/>
          </a:pPr>
          <a:r>
            <a:rPr lang="fr-BE" sz="1600" dirty="0" err="1">
              <a:latin typeface="Times New Roman" panose="02020603050405020304" pitchFamily="18" charset="0"/>
              <a:cs typeface="Times New Roman" panose="02020603050405020304" pitchFamily="18" charset="0"/>
            </a:rPr>
            <a:t>strikte</a:t>
          </a:r>
          <a:r>
            <a:rPr lang="fr-BE" sz="1600" dirty="0">
              <a:latin typeface="Times New Roman" panose="02020603050405020304" pitchFamily="18" charset="0"/>
              <a:cs typeface="Times New Roman" panose="02020603050405020304" pitchFamily="18" charset="0"/>
            </a:rPr>
            <a:t> APR</a:t>
          </a:r>
        </a:p>
        <a:p xmlns:a="http://schemas.openxmlformats.org/drawingml/2006/main">
          <a:pPr marL="0" marR="0" lvl="0" indent="0" algn="ctr" defTabSz="685800" rtl="0" eaLnBrk="1" fontAlgn="auto" latinLnBrk="0" hangingPunct="1">
            <a:lnSpc>
              <a:spcPct val="100000"/>
            </a:lnSpc>
            <a:spcBef>
              <a:spcPts val="0"/>
            </a:spcBef>
            <a:spcAft>
              <a:spcPts val="0"/>
            </a:spcAft>
            <a:buClrTx/>
            <a:buSzTx/>
            <a:buFontTx/>
            <a:buNone/>
            <a:tabLst/>
            <a:defRPr/>
          </a:pPr>
          <a:r>
            <a:rPr kumimoji="0" lang="fr-BE"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a:t>
          </a:r>
          <a:r>
            <a:rPr kumimoji="0" lang="fr-BE" sz="16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grote</a:t>
          </a:r>
          <a:r>
            <a:rPr kumimoji="0" lang="fr-BE"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a:t>
          </a:r>
          <a:r>
            <a:rPr kumimoji="0" lang="fr-BE" sz="16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ondernemingen</a:t>
          </a:r>
          <a:r>
            <a:rPr kumimoji="0" lang="fr-BE"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fr-BE"/>
          </a:p>
        </p:txBody>
      </p:sp>
      <p:sp>
        <p:nvSpPr>
          <p:cNvPr id="3" name="Tijdelijke aanduiding voor datum 2"/>
          <p:cNvSpPr>
            <a:spLocks noGrp="1"/>
          </p:cNvSpPr>
          <p:nvPr>
            <p:ph type="dt" idx="1"/>
          </p:nvPr>
        </p:nvSpPr>
        <p:spPr>
          <a:xfrm>
            <a:off x="3849688" y="0"/>
            <a:ext cx="2946400" cy="495300"/>
          </a:xfrm>
          <a:prstGeom prst="rect">
            <a:avLst/>
          </a:prstGeom>
        </p:spPr>
        <p:txBody>
          <a:bodyPr vert="horz" lIns="91440" tIns="45720" rIns="91440" bIns="45720" rtlCol="0"/>
          <a:lstStyle>
            <a:lvl1pPr algn="r">
              <a:defRPr sz="1200"/>
            </a:lvl1pPr>
          </a:lstStyle>
          <a:p>
            <a:fld id="{FBB8C5C8-83C7-409A-B169-157C52FA79C6}" type="datetimeFigureOut">
              <a:rPr lang="fr-BE" smtClean="0"/>
              <a:t>19-06-25</a:t>
            </a:fld>
            <a:endParaRPr lang="fr-BE"/>
          </a:p>
        </p:txBody>
      </p:sp>
      <p:sp>
        <p:nvSpPr>
          <p:cNvPr id="4" name="Tijdelijke aanduiding voor dia-afbeelding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fr-BE"/>
          </a:p>
        </p:txBody>
      </p:sp>
      <p:sp>
        <p:nvSpPr>
          <p:cNvPr id="5" name="Tijdelijke aanduiding voor notities 4"/>
          <p:cNvSpPr>
            <a:spLocks noGrp="1"/>
          </p:cNvSpPr>
          <p:nvPr>
            <p:ph type="body" sz="quarter" idx="3"/>
          </p:nvPr>
        </p:nvSpPr>
        <p:spPr>
          <a:xfrm>
            <a:off x="679450" y="4751388"/>
            <a:ext cx="5438775" cy="3887787"/>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6" name="Tijdelijke aanduiding voor voettekst 5"/>
          <p:cNvSpPr>
            <a:spLocks noGrp="1"/>
          </p:cNvSpPr>
          <p:nvPr>
            <p:ph type="ftr" sz="quarter" idx="4"/>
          </p:nvPr>
        </p:nvSpPr>
        <p:spPr>
          <a:xfrm>
            <a:off x="0" y="9377363"/>
            <a:ext cx="2946400" cy="495300"/>
          </a:xfrm>
          <a:prstGeom prst="rect">
            <a:avLst/>
          </a:prstGeom>
        </p:spPr>
        <p:txBody>
          <a:bodyPr vert="horz" lIns="91440" tIns="45720" rIns="91440" bIns="45720" rtlCol="0" anchor="b"/>
          <a:lstStyle>
            <a:lvl1pPr algn="l">
              <a:defRPr sz="1200"/>
            </a:lvl1pPr>
          </a:lstStyle>
          <a:p>
            <a:endParaRPr lang="fr-BE"/>
          </a:p>
        </p:txBody>
      </p:sp>
      <p:sp>
        <p:nvSpPr>
          <p:cNvPr id="7" name="Tijdelijke aanduiding voor dianummer 6"/>
          <p:cNvSpPr>
            <a:spLocks noGrp="1"/>
          </p:cNvSpPr>
          <p:nvPr>
            <p:ph type="sldNum" sz="quarter" idx="5"/>
          </p:nvPr>
        </p:nvSpPr>
        <p:spPr>
          <a:xfrm>
            <a:off x="3849688" y="9377363"/>
            <a:ext cx="2946400" cy="495300"/>
          </a:xfrm>
          <a:prstGeom prst="rect">
            <a:avLst/>
          </a:prstGeom>
        </p:spPr>
        <p:txBody>
          <a:bodyPr vert="horz" lIns="91440" tIns="45720" rIns="91440" bIns="45720" rtlCol="0" anchor="b"/>
          <a:lstStyle>
            <a:lvl1pPr algn="r">
              <a:defRPr sz="1200"/>
            </a:lvl1pPr>
          </a:lstStyle>
          <a:p>
            <a:fld id="{8D162EF3-4288-4A04-BBB8-306CD770C6C8}" type="slidenum">
              <a:rPr lang="fr-BE" smtClean="0"/>
              <a:t>‹nr.›</a:t>
            </a:fld>
            <a:endParaRPr lang="fr-BE"/>
          </a:p>
        </p:txBody>
      </p:sp>
    </p:spTree>
    <p:extLst>
      <p:ext uri="{BB962C8B-B14F-4D97-AF65-F5344CB8AC3E}">
        <p14:creationId xmlns:p14="http://schemas.microsoft.com/office/powerpoint/2010/main" val="1673684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5"/>
          </p:nvPr>
        </p:nvSpPr>
        <p:spPr/>
        <p:txBody>
          <a:bodyPr/>
          <a:lstStyle/>
          <a:p>
            <a:fld id="{01745A04-A930-45F5-8580-8D4F1D0655A9}" type="slidenum">
              <a:rPr lang="nl-NL" smtClean="0"/>
              <a:pPr/>
              <a:t>38</a:t>
            </a:fld>
            <a:endParaRPr lang="nl-NL"/>
          </a:p>
        </p:txBody>
      </p:sp>
    </p:spTree>
    <p:extLst>
      <p:ext uri="{BB962C8B-B14F-4D97-AF65-F5344CB8AC3E}">
        <p14:creationId xmlns:p14="http://schemas.microsoft.com/office/powerpoint/2010/main" val="3899750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86A934DE-9498-4FD8-A0B2-60F99B734858}" type="datetimeFigureOut">
              <a:rPr lang="fr-BE" smtClean="0"/>
              <a:t>19-06-25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9A29D36B-D4B4-4A7B-A985-17FCC4472E21}" type="slidenum">
              <a:rPr lang="fr-BE" smtClean="0"/>
              <a:t>‹nr.›</a:t>
            </a:fld>
            <a:endParaRPr lang="fr-BE"/>
          </a:p>
        </p:txBody>
      </p:sp>
    </p:spTree>
    <p:extLst>
      <p:ext uri="{BB962C8B-B14F-4D97-AF65-F5344CB8AC3E}">
        <p14:creationId xmlns:p14="http://schemas.microsoft.com/office/powerpoint/2010/main" val="2997649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86A934DE-9498-4FD8-A0B2-60F99B734858}" type="datetimeFigureOut">
              <a:rPr lang="fr-BE" smtClean="0"/>
              <a:t>19-06-25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9A29D36B-D4B4-4A7B-A985-17FCC4472E21}" type="slidenum">
              <a:rPr lang="fr-BE" smtClean="0"/>
              <a:t>‹nr.›</a:t>
            </a:fld>
            <a:endParaRPr lang="fr-BE"/>
          </a:p>
        </p:txBody>
      </p:sp>
    </p:spTree>
    <p:extLst>
      <p:ext uri="{BB962C8B-B14F-4D97-AF65-F5344CB8AC3E}">
        <p14:creationId xmlns:p14="http://schemas.microsoft.com/office/powerpoint/2010/main" val="3864954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6A934DE-9498-4FD8-A0B2-60F99B734858}" type="datetimeFigureOut">
              <a:rPr lang="fr-BE" smtClean="0"/>
              <a:t>19-06-25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9A29D36B-D4B4-4A7B-A985-17FCC4472E21}" type="slidenum">
              <a:rPr lang="fr-BE" smtClean="0"/>
              <a:t>‹nr.›</a:t>
            </a:fld>
            <a:endParaRPr lang="fr-BE"/>
          </a:p>
        </p:txBody>
      </p:sp>
    </p:spTree>
    <p:extLst>
      <p:ext uri="{BB962C8B-B14F-4D97-AF65-F5344CB8AC3E}">
        <p14:creationId xmlns:p14="http://schemas.microsoft.com/office/powerpoint/2010/main" val="3489223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86A934DE-9498-4FD8-A0B2-60F99B734858}" type="datetimeFigureOut">
              <a:rPr lang="fr-BE" smtClean="0"/>
              <a:t>19-06-25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9A29D36B-D4B4-4A7B-A985-17FCC4472E21}" type="slidenum">
              <a:rPr lang="fr-BE" smtClean="0"/>
              <a:t>‹nr.›</a:t>
            </a:fld>
            <a:endParaRPr lang="fr-BE"/>
          </a:p>
        </p:txBody>
      </p:sp>
    </p:spTree>
    <p:extLst>
      <p:ext uri="{BB962C8B-B14F-4D97-AF65-F5344CB8AC3E}">
        <p14:creationId xmlns:p14="http://schemas.microsoft.com/office/powerpoint/2010/main" val="1896560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86A934DE-9498-4FD8-A0B2-60F99B734858}" type="datetimeFigureOut">
              <a:rPr lang="fr-BE" smtClean="0"/>
              <a:t>19-06-25</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9A29D36B-D4B4-4A7B-A985-17FCC4472E21}" type="slidenum">
              <a:rPr lang="fr-BE" smtClean="0"/>
              <a:t>‹nr.›</a:t>
            </a:fld>
            <a:endParaRPr lang="fr-BE"/>
          </a:p>
        </p:txBody>
      </p:sp>
    </p:spTree>
    <p:extLst>
      <p:ext uri="{BB962C8B-B14F-4D97-AF65-F5344CB8AC3E}">
        <p14:creationId xmlns:p14="http://schemas.microsoft.com/office/powerpoint/2010/main" val="2092551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86A934DE-9498-4FD8-A0B2-60F99B734858}" type="datetimeFigureOut">
              <a:rPr lang="fr-BE" smtClean="0"/>
              <a:t>19-06-25</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9A29D36B-D4B4-4A7B-A985-17FCC4472E21}" type="slidenum">
              <a:rPr lang="fr-BE" smtClean="0"/>
              <a:t>‹nr.›</a:t>
            </a:fld>
            <a:endParaRPr lang="fr-BE"/>
          </a:p>
        </p:txBody>
      </p:sp>
    </p:spTree>
    <p:extLst>
      <p:ext uri="{BB962C8B-B14F-4D97-AF65-F5344CB8AC3E}">
        <p14:creationId xmlns:p14="http://schemas.microsoft.com/office/powerpoint/2010/main" val="157115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934DE-9498-4FD8-A0B2-60F99B734858}" type="datetimeFigureOut">
              <a:rPr lang="fr-BE" smtClean="0"/>
              <a:t>19-06-25</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9A29D36B-D4B4-4A7B-A985-17FCC4472E21}" type="slidenum">
              <a:rPr lang="fr-BE" smtClean="0"/>
              <a:t>‹nr.›</a:t>
            </a:fld>
            <a:endParaRPr lang="fr-BE"/>
          </a:p>
        </p:txBody>
      </p:sp>
    </p:spTree>
    <p:extLst>
      <p:ext uri="{BB962C8B-B14F-4D97-AF65-F5344CB8AC3E}">
        <p14:creationId xmlns:p14="http://schemas.microsoft.com/office/powerpoint/2010/main" val="1131490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6A934DE-9498-4FD8-A0B2-60F99B734858}" type="datetimeFigureOut">
              <a:rPr lang="fr-BE" smtClean="0"/>
              <a:t>19-06-25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9A29D36B-D4B4-4A7B-A985-17FCC4472E21}" type="slidenum">
              <a:rPr lang="fr-BE" smtClean="0"/>
              <a:t>‹nr.›</a:t>
            </a:fld>
            <a:endParaRPr lang="fr-BE"/>
          </a:p>
        </p:txBody>
      </p:sp>
    </p:spTree>
    <p:extLst>
      <p:ext uri="{BB962C8B-B14F-4D97-AF65-F5344CB8AC3E}">
        <p14:creationId xmlns:p14="http://schemas.microsoft.com/office/powerpoint/2010/main" val="1102056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6A934DE-9498-4FD8-A0B2-60F99B734858}" type="datetimeFigureOut">
              <a:rPr lang="fr-BE" smtClean="0"/>
              <a:t>19-06-25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9A29D36B-D4B4-4A7B-A985-17FCC4472E21}" type="slidenum">
              <a:rPr lang="fr-BE" smtClean="0"/>
              <a:t>‹nr.›</a:t>
            </a:fld>
            <a:endParaRPr lang="fr-BE"/>
          </a:p>
        </p:txBody>
      </p:sp>
    </p:spTree>
    <p:extLst>
      <p:ext uri="{BB962C8B-B14F-4D97-AF65-F5344CB8AC3E}">
        <p14:creationId xmlns:p14="http://schemas.microsoft.com/office/powerpoint/2010/main" val="3992970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86A934DE-9498-4FD8-A0B2-60F99B734858}" type="datetimeFigureOut">
              <a:rPr lang="fr-BE" smtClean="0"/>
              <a:t>19-06-25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9A29D36B-D4B4-4A7B-A985-17FCC4472E21}" type="slidenum">
              <a:rPr lang="fr-BE" smtClean="0"/>
              <a:t>‹nr.›</a:t>
            </a:fld>
            <a:endParaRPr lang="fr-BE"/>
          </a:p>
        </p:txBody>
      </p:sp>
    </p:spTree>
    <p:extLst>
      <p:ext uri="{BB962C8B-B14F-4D97-AF65-F5344CB8AC3E}">
        <p14:creationId xmlns:p14="http://schemas.microsoft.com/office/powerpoint/2010/main" val="2370090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86A934DE-9498-4FD8-A0B2-60F99B734858}" type="datetimeFigureOut">
              <a:rPr lang="fr-BE" smtClean="0"/>
              <a:t>19-06-25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9A29D36B-D4B4-4A7B-A985-17FCC4472E21}" type="slidenum">
              <a:rPr lang="fr-BE" smtClean="0"/>
              <a:t>‹nr.›</a:t>
            </a:fld>
            <a:endParaRPr lang="fr-BE"/>
          </a:p>
        </p:txBody>
      </p:sp>
    </p:spTree>
    <p:extLst>
      <p:ext uri="{BB962C8B-B14F-4D97-AF65-F5344CB8AC3E}">
        <p14:creationId xmlns:p14="http://schemas.microsoft.com/office/powerpoint/2010/main" val="1009811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A934DE-9498-4FD8-A0B2-60F99B734858}" type="datetimeFigureOut">
              <a:rPr lang="fr-BE" smtClean="0"/>
              <a:t>19-06-25</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29D36B-D4B4-4A7B-A985-17FCC4472E21}" type="slidenum">
              <a:rPr lang="fr-BE" smtClean="0"/>
              <a:t>‹nr.›</a:t>
            </a:fld>
            <a:endParaRPr lang="fr-BE"/>
          </a:p>
        </p:txBody>
      </p:sp>
    </p:spTree>
    <p:extLst>
      <p:ext uri="{BB962C8B-B14F-4D97-AF65-F5344CB8AC3E}">
        <p14:creationId xmlns:p14="http://schemas.microsoft.com/office/powerpoint/2010/main" val="32583209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hyperlink" Target="https://www.consilium.europa.eu/nl/press/press-releases/2025/06/12/eu-insolvency-law-member-states-agree-position-on-bringing-national-insolvency-standards-closer/"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chart" Target="../charts/chart2.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jpe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3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 Menselijk gezicht, vrouw, schermopname&#10;&#10;Door AI gegenereerde inhoud is mogelijk onjuist.">
            <a:extLst>
              <a:ext uri="{FF2B5EF4-FFF2-40B4-BE49-F238E27FC236}">
                <a16:creationId xmlns:a16="http://schemas.microsoft.com/office/drawing/2014/main" id="{1E8BD05E-BE2F-A561-7CBA-BDC78B5482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6780"/>
          </a:xfrm>
          <a:prstGeom prst="rect">
            <a:avLst/>
          </a:prstGeom>
        </p:spPr>
      </p:pic>
      <p:sp>
        <p:nvSpPr>
          <p:cNvPr id="6" name="Tekstvak 5">
            <a:extLst>
              <a:ext uri="{FF2B5EF4-FFF2-40B4-BE49-F238E27FC236}">
                <a16:creationId xmlns:a16="http://schemas.microsoft.com/office/drawing/2014/main" id="{B69185B2-0D3B-52EE-9B26-452683CB7C16}"/>
              </a:ext>
            </a:extLst>
          </p:cNvPr>
          <p:cNvSpPr txBox="1"/>
          <p:nvPr/>
        </p:nvSpPr>
        <p:spPr>
          <a:xfrm>
            <a:off x="345440" y="772160"/>
            <a:ext cx="7792720" cy="3877985"/>
          </a:xfrm>
          <a:prstGeom prst="rect">
            <a:avLst/>
          </a:prstGeom>
          <a:noFill/>
        </p:spPr>
        <p:txBody>
          <a:bodyPr wrap="square" rtlCol="0">
            <a:spAutoFit/>
          </a:bodyPr>
          <a:lstStyle/>
          <a:p>
            <a:r>
              <a:rPr lang="nl-BE" sz="4000" b="1" dirty="0">
                <a:solidFill>
                  <a:schemeClr val="bg1"/>
                </a:solidFill>
              </a:rPr>
              <a:t>Herstructureringsdeskundige</a:t>
            </a:r>
          </a:p>
          <a:p>
            <a:endParaRPr lang="nl-BE" dirty="0">
              <a:solidFill>
                <a:schemeClr val="bg1"/>
              </a:solidFill>
            </a:endParaRPr>
          </a:p>
          <a:p>
            <a:pPr algn="ctr"/>
            <a:r>
              <a:rPr lang="nl-BE" sz="2800" b="1" i="1" dirty="0">
                <a:solidFill>
                  <a:schemeClr val="bg1"/>
                </a:solidFill>
              </a:rPr>
              <a:t>Sessie 3  -  19 juni 2025</a:t>
            </a:r>
          </a:p>
          <a:p>
            <a:pPr algn="ctr"/>
            <a:endParaRPr lang="nl-BE" sz="2800" b="1" i="1" dirty="0">
              <a:solidFill>
                <a:schemeClr val="bg1"/>
              </a:solidFill>
            </a:endParaRPr>
          </a:p>
          <a:p>
            <a:r>
              <a:rPr lang="nl-BE" sz="2200" b="1" i="1" dirty="0">
                <a:solidFill>
                  <a:schemeClr val="bg1"/>
                </a:solidFill>
              </a:rPr>
              <a:t>13-15u</a:t>
            </a:r>
            <a:r>
              <a:rPr lang="nl-BE" sz="2200" i="1" dirty="0">
                <a:solidFill>
                  <a:schemeClr val="bg1"/>
                </a:solidFill>
              </a:rPr>
              <a:t>: </a:t>
            </a:r>
            <a:r>
              <a:rPr lang="nl-NL" sz="2200" i="1" dirty="0">
                <a:solidFill>
                  <a:schemeClr val="bg1"/>
                </a:solidFill>
              </a:rPr>
              <a:t>De gerechtelijke reorganisatie door collectief akkoord - grote ondernemingen</a:t>
            </a:r>
          </a:p>
          <a:p>
            <a:r>
              <a:rPr lang="nl-BE" sz="2200" b="1" i="1" dirty="0">
                <a:solidFill>
                  <a:schemeClr val="bg1"/>
                </a:solidFill>
              </a:rPr>
              <a:t>Arie Van Hoe</a:t>
            </a:r>
          </a:p>
          <a:p>
            <a:endParaRPr lang="nl-BE" sz="2200" i="1" dirty="0">
              <a:solidFill>
                <a:schemeClr val="bg1"/>
              </a:solidFill>
            </a:endParaRPr>
          </a:p>
          <a:p>
            <a:r>
              <a:rPr lang="nl-BE" sz="2200" b="1" i="1" dirty="0">
                <a:solidFill>
                  <a:schemeClr val="bg1"/>
                </a:solidFill>
              </a:rPr>
              <a:t>15u30-17u30</a:t>
            </a:r>
            <a:r>
              <a:rPr lang="nl-BE" sz="2200" i="1" dirty="0">
                <a:solidFill>
                  <a:schemeClr val="bg1"/>
                </a:solidFill>
              </a:rPr>
              <a:t>: </a:t>
            </a:r>
            <a:r>
              <a:rPr lang="nl-NL" sz="2200" i="1" dirty="0">
                <a:solidFill>
                  <a:schemeClr val="bg1"/>
                </a:solidFill>
              </a:rPr>
              <a:t>De overdracht onder gerechtelijk gezag</a:t>
            </a:r>
          </a:p>
          <a:p>
            <a:r>
              <a:rPr lang="nl-NL" sz="2200" b="1" i="1" dirty="0">
                <a:solidFill>
                  <a:schemeClr val="bg1"/>
                </a:solidFill>
              </a:rPr>
              <a:t>Ilse Van </a:t>
            </a:r>
            <a:r>
              <a:rPr lang="nl-NL" sz="2200" b="1" i="1">
                <a:solidFill>
                  <a:schemeClr val="bg1"/>
                </a:solidFill>
              </a:rPr>
              <a:t>de Mierop</a:t>
            </a:r>
            <a:endParaRPr lang="nl-BE" sz="2200" b="1" i="1" dirty="0">
              <a:solidFill>
                <a:schemeClr val="bg1"/>
              </a:solidFill>
            </a:endParaRPr>
          </a:p>
        </p:txBody>
      </p:sp>
    </p:spTree>
    <p:extLst>
      <p:ext uri="{BB962C8B-B14F-4D97-AF65-F5344CB8AC3E}">
        <p14:creationId xmlns:p14="http://schemas.microsoft.com/office/powerpoint/2010/main" val="1687870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F758CF-9AB9-555D-AF9D-C11523C8CCE2}"/>
              </a:ext>
            </a:extLst>
          </p:cNvPr>
          <p:cNvSpPr>
            <a:spLocks noGrp="1"/>
          </p:cNvSpPr>
          <p:nvPr>
            <p:ph type="title"/>
          </p:nvPr>
        </p:nvSpPr>
        <p:spPr/>
        <p:txBody>
          <a:bodyPr/>
          <a:lstStyle/>
          <a:p>
            <a:r>
              <a:rPr lang="nl-BE" dirty="0"/>
              <a:t>De gerechtelijke reorganisatie door collectief akkoord – </a:t>
            </a:r>
            <a:r>
              <a:rPr lang="nl-BE" b="1" dirty="0"/>
              <a:t>grote ondernemingen</a:t>
            </a:r>
            <a:endParaRPr lang="fr-BE" b="1" dirty="0"/>
          </a:p>
        </p:txBody>
      </p:sp>
      <p:sp>
        <p:nvSpPr>
          <p:cNvPr id="3" name="Tijdelijke aanduiding voor tekst 2">
            <a:extLst>
              <a:ext uri="{FF2B5EF4-FFF2-40B4-BE49-F238E27FC236}">
                <a16:creationId xmlns:a16="http://schemas.microsoft.com/office/drawing/2014/main" id="{5F6DDADC-EE39-2155-A909-2A89C4160C92}"/>
              </a:ext>
            </a:extLst>
          </p:cNvPr>
          <p:cNvSpPr>
            <a:spLocks noGrp="1"/>
          </p:cNvSpPr>
          <p:nvPr>
            <p:ph type="body" idx="1"/>
          </p:nvPr>
        </p:nvSpPr>
        <p:spPr/>
        <p:txBody>
          <a:bodyPr/>
          <a:lstStyle/>
          <a:p>
            <a:r>
              <a:rPr lang="nl-BE" dirty="0"/>
              <a:t>Arie Van Hoe - Janson</a:t>
            </a:r>
            <a:endParaRPr lang="fr-BE" dirty="0"/>
          </a:p>
        </p:txBody>
      </p:sp>
    </p:spTree>
    <p:extLst>
      <p:ext uri="{BB962C8B-B14F-4D97-AF65-F5344CB8AC3E}">
        <p14:creationId xmlns:p14="http://schemas.microsoft.com/office/powerpoint/2010/main" val="1348709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9984E-836C-B511-8E79-7F3C658DFCB2}"/>
              </a:ext>
            </a:extLst>
          </p:cNvPr>
          <p:cNvSpPr>
            <a:spLocks noGrp="1"/>
          </p:cNvSpPr>
          <p:nvPr>
            <p:ph type="title"/>
          </p:nvPr>
        </p:nvSpPr>
        <p:spPr/>
        <p:txBody>
          <a:bodyPr/>
          <a:lstStyle/>
          <a:p>
            <a:r>
              <a:rPr lang="nl-BE" dirty="0"/>
              <a:t>Structuur</a:t>
            </a:r>
            <a:endParaRPr lang="fr-BE" dirty="0"/>
          </a:p>
        </p:txBody>
      </p:sp>
      <p:sp>
        <p:nvSpPr>
          <p:cNvPr id="3" name="Tijdelijke aanduiding voor inhoud 2">
            <a:extLst>
              <a:ext uri="{FF2B5EF4-FFF2-40B4-BE49-F238E27FC236}">
                <a16:creationId xmlns:a16="http://schemas.microsoft.com/office/drawing/2014/main" id="{CEE05292-F1E9-6828-1292-AD066DA1E77C}"/>
              </a:ext>
            </a:extLst>
          </p:cNvPr>
          <p:cNvSpPr>
            <a:spLocks noGrp="1"/>
          </p:cNvSpPr>
          <p:nvPr>
            <p:ph idx="1"/>
          </p:nvPr>
        </p:nvSpPr>
        <p:spPr/>
        <p:txBody>
          <a:bodyPr/>
          <a:lstStyle/>
          <a:p>
            <a:r>
              <a:rPr lang="nl-BE" dirty="0"/>
              <a:t>Inleiding</a:t>
            </a:r>
          </a:p>
          <a:p>
            <a:pPr lvl="1"/>
            <a:r>
              <a:rPr lang="nl-BE" dirty="0"/>
              <a:t>Waarover hebben we het ?</a:t>
            </a:r>
          </a:p>
          <a:p>
            <a:pPr lvl="1"/>
            <a:r>
              <a:rPr lang="nl-BE" dirty="0"/>
              <a:t>Waarom hebben we het hierover?</a:t>
            </a:r>
          </a:p>
          <a:p>
            <a:pPr lvl="1"/>
            <a:r>
              <a:rPr lang="nl-BE" dirty="0"/>
              <a:t>Voor wie er meer over wil weten</a:t>
            </a:r>
          </a:p>
          <a:p>
            <a:pPr lvl="1"/>
            <a:r>
              <a:rPr lang="nl-BE" dirty="0"/>
              <a:t>Centrale stellingen presentatie</a:t>
            </a:r>
          </a:p>
          <a:p>
            <a:pPr lvl="1"/>
            <a:endParaRPr lang="nl-BE" dirty="0"/>
          </a:p>
          <a:p>
            <a:r>
              <a:rPr lang="nl-BE" dirty="0"/>
              <a:t>Collectief akkoord – grote ondernemingen (</a:t>
            </a:r>
            <a:r>
              <a:rPr lang="nl-BE" i="1" dirty="0"/>
              <a:t>capita selecta</a:t>
            </a:r>
            <a:r>
              <a:rPr lang="nl-BE" dirty="0"/>
              <a:t>)</a:t>
            </a:r>
          </a:p>
          <a:p>
            <a:endParaRPr lang="nl-BE" dirty="0"/>
          </a:p>
          <a:p>
            <a:pPr lvl="1"/>
            <a:endParaRPr lang="nl-BE" dirty="0"/>
          </a:p>
          <a:p>
            <a:pPr marL="0" indent="0">
              <a:buNone/>
            </a:pPr>
            <a:endParaRPr lang="nl-BE" dirty="0"/>
          </a:p>
        </p:txBody>
      </p:sp>
    </p:spTree>
    <p:extLst>
      <p:ext uri="{BB962C8B-B14F-4D97-AF65-F5344CB8AC3E}">
        <p14:creationId xmlns:p14="http://schemas.microsoft.com/office/powerpoint/2010/main" val="114266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9BFE70-E7AE-1B39-97D8-FB1947BCCFB4}"/>
              </a:ext>
            </a:extLst>
          </p:cNvPr>
          <p:cNvSpPr>
            <a:spLocks noGrp="1"/>
          </p:cNvSpPr>
          <p:nvPr>
            <p:ph type="title"/>
          </p:nvPr>
        </p:nvSpPr>
        <p:spPr/>
        <p:txBody>
          <a:bodyPr/>
          <a:lstStyle/>
          <a:p>
            <a:r>
              <a:rPr lang="nl-BE" dirty="0"/>
              <a:t>Inleiding </a:t>
            </a:r>
            <a:endParaRPr lang="fr-BE" dirty="0"/>
          </a:p>
        </p:txBody>
      </p:sp>
      <p:sp>
        <p:nvSpPr>
          <p:cNvPr id="3" name="Tijdelijke aanduiding voor tekst 2">
            <a:extLst>
              <a:ext uri="{FF2B5EF4-FFF2-40B4-BE49-F238E27FC236}">
                <a16:creationId xmlns:a16="http://schemas.microsoft.com/office/drawing/2014/main" id="{F57897F9-663E-1679-90FE-B774AB1E66DE}"/>
              </a:ext>
            </a:extLst>
          </p:cNvPr>
          <p:cNvSpPr>
            <a:spLocks noGrp="1"/>
          </p:cNvSpPr>
          <p:nvPr>
            <p:ph type="body" idx="1"/>
          </p:nvPr>
        </p:nvSpPr>
        <p:spPr/>
        <p:txBody>
          <a:bodyPr/>
          <a:lstStyle/>
          <a:p>
            <a:endParaRPr lang="fr-BE"/>
          </a:p>
        </p:txBody>
      </p:sp>
    </p:spTree>
    <p:extLst>
      <p:ext uri="{BB962C8B-B14F-4D97-AF65-F5344CB8AC3E}">
        <p14:creationId xmlns:p14="http://schemas.microsoft.com/office/powerpoint/2010/main" val="1856456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4F6385-F646-4A9C-69D5-B47ABC6FD7EC}"/>
              </a:ext>
            </a:extLst>
          </p:cNvPr>
          <p:cNvSpPr>
            <a:spLocks noGrp="1"/>
          </p:cNvSpPr>
          <p:nvPr>
            <p:ph type="title"/>
          </p:nvPr>
        </p:nvSpPr>
        <p:spPr/>
        <p:txBody>
          <a:bodyPr/>
          <a:lstStyle/>
          <a:p>
            <a:r>
              <a:rPr lang="nl-BE" dirty="0"/>
              <a:t>Waarover hebben we het? (1)</a:t>
            </a:r>
            <a:endParaRPr lang="fr-BE" dirty="0"/>
          </a:p>
        </p:txBody>
      </p:sp>
      <p:sp>
        <p:nvSpPr>
          <p:cNvPr id="3" name="Tijdelijke aanduiding voor inhoud 2">
            <a:extLst>
              <a:ext uri="{FF2B5EF4-FFF2-40B4-BE49-F238E27FC236}">
                <a16:creationId xmlns:a16="http://schemas.microsoft.com/office/drawing/2014/main" id="{79331F04-23DD-4AF2-8817-B2BAEDEACEC0}"/>
              </a:ext>
            </a:extLst>
          </p:cNvPr>
          <p:cNvSpPr>
            <a:spLocks noGrp="1"/>
          </p:cNvSpPr>
          <p:nvPr>
            <p:ph idx="1"/>
          </p:nvPr>
        </p:nvSpPr>
        <p:spPr/>
        <p:txBody>
          <a:bodyPr>
            <a:normAutofit fontScale="85000" lnSpcReduction="20000"/>
          </a:bodyPr>
          <a:lstStyle/>
          <a:p>
            <a:r>
              <a:rPr lang="nl-BE" dirty="0"/>
              <a:t>Wat is een reorganisatieplan?</a:t>
            </a:r>
          </a:p>
          <a:p>
            <a:pPr lvl="1"/>
            <a:r>
              <a:rPr lang="nl-BE" dirty="0"/>
              <a:t>Een </a:t>
            </a:r>
            <a:r>
              <a:rPr lang="nl-BE" b="1" dirty="0"/>
              <a:t>fictieve verkoop </a:t>
            </a:r>
            <a:r>
              <a:rPr lang="nl-BE" dirty="0"/>
              <a:t>van de onderneming aan de bestaande schuldeisers en aandeelhouders</a:t>
            </a:r>
          </a:p>
          <a:p>
            <a:pPr lvl="1"/>
            <a:r>
              <a:rPr lang="nl-BE" dirty="0"/>
              <a:t>Of nog: een </a:t>
            </a:r>
            <a:r>
              <a:rPr lang="nl-BE" b="1" dirty="0"/>
              <a:t>vervanging van de bestaande kapitaalstructuur </a:t>
            </a:r>
            <a:r>
              <a:rPr lang="nl-BE" dirty="0"/>
              <a:t>(schuld en kapitaal) door een nieuwe kapitaalstructuur</a:t>
            </a:r>
          </a:p>
          <a:p>
            <a:pPr lvl="1"/>
            <a:r>
              <a:rPr lang="nl-BE" dirty="0">
                <a:highlight>
                  <a:srgbClr val="00FFFF"/>
                </a:highlight>
              </a:rPr>
              <a:t>Gericht op verdeling van waarde</a:t>
            </a:r>
          </a:p>
          <a:p>
            <a:pPr lvl="1"/>
            <a:endParaRPr lang="nl-BE" dirty="0"/>
          </a:p>
          <a:p>
            <a:r>
              <a:rPr lang="nl-BE" dirty="0"/>
              <a:t>Te onderscheiden van:</a:t>
            </a:r>
          </a:p>
          <a:p>
            <a:pPr lvl="1"/>
            <a:r>
              <a:rPr lang="nl-BE" dirty="0"/>
              <a:t>Overdracht onder gerechtelijk gezag</a:t>
            </a:r>
          </a:p>
          <a:p>
            <a:pPr lvl="1"/>
            <a:r>
              <a:rPr lang="nl-BE" dirty="0"/>
              <a:t>(besloten voorbereiding van het) faillissement</a:t>
            </a:r>
          </a:p>
          <a:p>
            <a:pPr lvl="1"/>
            <a:r>
              <a:rPr lang="nl-BE" dirty="0">
                <a:highlight>
                  <a:srgbClr val="00FFFF"/>
                </a:highlight>
              </a:rPr>
              <a:t>Gericht op verdeling van prijs</a:t>
            </a:r>
          </a:p>
          <a:p>
            <a:pPr lvl="1"/>
            <a:endParaRPr lang="nl-BE" dirty="0"/>
          </a:p>
          <a:p>
            <a:r>
              <a:rPr lang="nl-BE" dirty="0"/>
              <a:t>Dit onderscheid legt onmiddellijk het fundamentele belang bloot van </a:t>
            </a:r>
            <a:r>
              <a:rPr lang="nl-BE" b="1" dirty="0"/>
              <a:t>waardering</a:t>
            </a:r>
            <a:r>
              <a:rPr lang="nl-BE" dirty="0"/>
              <a:t> (sessie 6: “</a:t>
            </a:r>
            <a:r>
              <a:rPr lang="nl-NL" dirty="0"/>
              <a:t>Het herstructureringsplan en de waardebepaling van ondernemingen in boek XX WER)</a:t>
            </a:r>
            <a:endParaRPr lang="fr-BE" dirty="0"/>
          </a:p>
        </p:txBody>
      </p:sp>
    </p:spTree>
    <p:extLst>
      <p:ext uri="{BB962C8B-B14F-4D97-AF65-F5344CB8AC3E}">
        <p14:creationId xmlns:p14="http://schemas.microsoft.com/office/powerpoint/2010/main" val="2551746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ADDD1-2A63-09DA-5F3C-77E9AD262277}"/>
              </a:ext>
            </a:extLst>
          </p:cNvPr>
          <p:cNvSpPr>
            <a:spLocks noGrp="1"/>
          </p:cNvSpPr>
          <p:nvPr>
            <p:ph type="title"/>
          </p:nvPr>
        </p:nvSpPr>
        <p:spPr/>
        <p:txBody>
          <a:bodyPr/>
          <a:lstStyle/>
          <a:p>
            <a:r>
              <a:rPr lang="nl-BE" dirty="0"/>
              <a:t>Waarover hebben we het? (2)</a:t>
            </a:r>
            <a:endParaRPr lang="fr-BE" dirty="0"/>
          </a:p>
        </p:txBody>
      </p:sp>
      <p:graphicFrame>
        <p:nvGraphicFramePr>
          <p:cNvPr id="4" name="Tijdelijke aanduiding voor inhoud 3">
            <a:extLst>
              <a:ext uri="{FF2B5EF4-FFF2-40B4-BE49-F238E27FC236}">
                <a16:creationId xmlns:a16="http://schemas.microsoft.com/office/drawing/2014/main" id="{0DDABDBF-D439-516D-16D1-C194CF633DE1}"/>
              </a:ext>
            </a:extLst>
          </p:cNvPr>
          <p:cNvGraphicFramePr>
            <a:graphicFrameLocks noGrp="1"/>
          </p:cNvGraphicFramePr>
          <p:nvPr>
            <p:ph idx="1"/>
            <p:extLst>
              <p:ext uri="{D42A27DB-BD31-4B8C-83A1-F6EECF244321}">
                <p14:modId xmlns:p14="http://schemas.microsoft.com/office/powerpoint/2010/main" val="564990072"/>
              </p:ext>
            </p:extLst>
          </p:nvPr>
        </p:nvGraphicFramePr>
        <p:xfrm>
          <a:off x="838200" y="1825624"/>
          <a:ext cx="10515600" cy="1691832"/>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838135418"/>
                    </a:ext>
                  </a:extLst>
                </a:gridCol>
                <a:gridCol w="5257800">
                  <a:extLst>
                    <a:ext uri="{9D8B030D-6E8A-4147-A177-3AD203B41FA5}">
                      <a16:colId xmlns:a16="http://schemas.microsoft.com/office/drawing/2014/main" val="99068922"/>
                    </a:ext>
                  </a:extLst>
                </a:gridCol>
              </a:tblGrid>
              <a:tr h="990728">
                <a:tc>
                  <a:txBody>
                    <a:bodyPr/>
                    <a:lstStyle/>
                    <a:p>
                      <a:r>
                        <a:rPr lang="nl-BE" dirty="0"/>
                        <a:t>Openbare gerechtelijke reorganisatie</a:t>
                      </a:r>
                      <a:endParaRPr lang="fr-BE" dirty="0"/>
                    </a:p>
                  </a:txBody>
                  <a:tcPr/>
                </a:tc>
                <a:tc>
                  <a:txBody>
                    <a:bodyPr/>
                    <a:lstStyle/>
                    <a:p>
                      <a:r>
                        <a:rPr lang="nl-BE" dirty="0"/>
                        <a:t>Besloten gerechtelijke reorganisatie</a:t>
                      </a:r>
                      <a:endParaRPr lang="fr-BE" dirty="0"/>
                    </a:p>
                  </a:txBody>
                  <a:tcPr/>
                </a:tc>
                <a:extLst>
                  <a:ext uri="{0D108BD9-81ED-4DB2-BD59-A6C34878D82A}">
                    <a16:rowId xmlns:a16="http://schemas.microsoft.com/office/drawing/2014/main" val="3118130123"/>
                  </a:ext>
                </a:extLst>
              </a:tr>
              <a:tr h="701104">
                <a:tc>
                  <a:txBody>
                    <a:bodyPr/>
                    <a:lstStyle/>
                    <a:p>
                      <a:r>
                        <a:rPr lang="nl-BE" dirty="0"/>
                        <a:t>Grote ondernemingen</a:t>
                      </a:r>
                      <a:endParaRPr lang="fr-BE" dirty="0"/>
                    </a:p>
                  </a:txBody>
                  <a:tcPr/>
                </a:tc>
                <a:tc>
                  <a:txBody>
                    <a:bodyPr/>
                    <a:lstStyle/>
                    <a:p>
                      <a:r>
                        <a:rPr lang="nl-BE" dirty="0"/>
                        <a:t>Niet-grote ondernemingen</a:t>
                      </a:r>
                      <a:endParaRPr lang="fr-BE" dirty="0"/>
                    </a:p>
                  </a:txBody>
                  <a:tcPr/>
                </a:tc>
                <a:extLst>
                  <a:ext uri="{0D108BD9-81ED-4DB2-BD59-A6C34878D82A}">
                    <a16:rowId xmlns:a16="http://schemas.microsoft.com/office/drawing/2014/main" val="3122119579"/>
                  </a:ext>
                </a:extLst>
              </a:tr>
            </a:tbl>
          </a:graphicData>
        </a:graphic>
      </p:graphicFrame>
      <p:sp>
        <p:nvSpPr>
          <p:cNvPr id="5" name="Tekstvak 4">
            <a:extLst>
              <a:ext uri="{FF2B5EF4-FFF2-40B4-BE49-F238E27FC236}">
                <a16:creationId xmlns:a16="http://schemas.microsoft.com/office/drawing/2014/main" id="{9ABDF912-BA39-919F-AB7D-EFD70049E2DB}"/>
              </a:ext>
            </a:extLst>
          </p:cNvPr>
          <p:cNvSpPr txBox="1"/>
          <p:nvPr/>
        </p:nvSpPr>
        <p:spPr>
          <a:xfrm>
            <a:off x="701040" y="4087368"/>
            <a:ext cx="10515600" cy="646331"/>
          </a:xfrm>
          <a:prstGeom prst="rect">
            <a:avLst/>
          </a:prstGeom>
          <a:noFill/>
        </p:spPr>
        <p:txBody>
          <a:bodyPr wrap="square" rtlCol="0">
            <a:spAutoFit/>
          </a:bodyPr>
          <a:lstStyle/>
          <a:p>
            <a:r>
              <a:rPr lang="nl-BE" dirty="0"/>
              <a:t>Belangrijke verschillen tussen diverse opties – belang van een goede strategische analyse voorafgaand aan het nemen van concrete stappen (o.a. inschatten posities schuldeisers en aandeelhouders)</a:t>
            </a:r>
            <a:endParaRPr lang="fr-BE" dirty="0"/>
          </a:p>
        </p:txBody>
      </p:sp>
    </p:spTree>
    <p:extLst>
      <p:ext uri="{BB962C8B-B14F-4D97-AF65-F5344CB8AC3E}">
        <p14:creationId xmlns:p14="http://schemas.microsoft.com/office/powerpoint/2010/main" val="883827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a:extLst>
              <a:ext uri="{FF2B5EF4-FFF2-40B4-BE49-F238E27FC236}">
                <a16:creationId xmlns:a16="http://schemas.microsoft.com/office/drawing/2014/main" id="{705B7823-9655-EB38-FE04-B14F5100BA5B}"/>
              </a:ext>
            </a:extLst>
          </p:cNvPr>
          <p:cNvGraphicFramePr>
            <a:graphicFrameLocks noGrp="1"/>
          </p:cNvGraphicFramePr>
          <p:nvPr>
            <p:ph idx="1"/>
          </p:nvPr>
        </p:nvGraphicFramePr>
        <p:xfrm>
          <a:off x="166254" y="923365"/>
          <a:ext cx="11859491" cy="57713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1" descr="|">
            <a:extLst>
              <a:ext uri="{FF2B5EF4-FFF2-40B4-BE49-F238E27FC236}">
                <a16:creationId xmlns:a16="http://schemas.microsoft.com/office/drawing/2014/main" id="{37398504-B59B-784A-13D2-888E806EF3B0}"/>
              </a:ext>
            </a:extLst>
          </p:cNvPr>
          <p:cNvSpPr>
            <a:spLocks noGrp="1"/>
          </p:cNvSpPr>
          <p:nvPr>
            <p:ph type="title"/>
          </p:nvPr>
        </p:nvSpPr>
        <p:spPr>
          <a:xfrm>
            <a:off x="412800" y="163330"/>
            <a:ext cx="11347400" cy="856800"/>
          </a:xfrm>
        </p:spPr>
        <p:txBody>
          <a:bodyPr vert="horz"/>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E1A2C"/>
                </a:solidFill>
                <a:latin typeface="Roobert"/>
                <a:ea typeface="ＭＳ Ｐゴシック"/>
                <a:cs typeface="Arial"/>
              </a:rPr>
              <a:t>De restructuring toolbox</a:t>
            </a:r>
            <a:endParaRPr kumimoji="0" lang="en-GB" sz="1800" b="0" i="0" u="none" strike="noStrike" kern="120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083065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4FFC5B-D7DE-94F7-2239-4014647767E7}"/>
              </a:ext>
            </a:extLst>
          </p:cNvPr>
          <p:cNvSpPr>
            <a:spLocks noGrp="1"/>
          </p:cNvSpPr>
          <p:nvPr>
            <p:ph type="title"/>
          </p:nvPr>
        </p:nvSpPr>
        <p:spPr/>
        <p:txBody>
          <a:bodyPr/>
          <a:lstStyle/>
          <a:p>
            <a:r>
              <a:rPr lang="nl-BE" dirty="0"/>
              <a:t>Waarom hebben we het hierover? (1)</a:t>
            </a:r>
            <a:endParaRPr lang="fr-BE" dirty="0"/>
          </a:p>
        </p:txBody>
      </p:sp>
      <p:sp>
        <p:nvSpPr>
          <p:cNvPr id="3" name="Tijdelijke aanduiding voor inhoud 2">
            <a:extLst>
              <a:ext uri="{FF2B5EF4-FFF2-40B4-BE49-F238E27FC236}">
                <a16:creationId xmlns:a16="http://schemas.microsoft.com/office/drawing/2014/main" id="{D503AAE1-2B77-D5A2-3E25-F2733A0F935C}"/>
              </a:ext>
            </a:extLst>
          </p:cNvPr>
          <p:cNvSpPr>
            <a:spLocks noGrp="1"/>
          </p:cNvSpPr>
          <p:nvPr>
            <p:ph idx="1"/>
          </p:nvPr>
        </p:nvSpPr>
        <p:spPr/>
        <p:txBody>
          <a:bodyPr>
            <a:normAutofit/>
          </a:bodyPr>
          <a:lstStyle/>
          <a:p>
            <a:r>
              <a:rPr lang="nl-BE" dirty="0"/>
              <a:t>Wet van 7 juni 2023 </a:t>
            </a:r>
            <a:r>
              <a:rPr lang="nl-NL" dirty="0"/>
              <a:t>tot omzetting van de Herstructureringsrichtlijn</a:t>
            </a:r>
          </a:p>
          <a:p>
            <a:pPr lvl="2"/>
            <a:r>
              <a:rPr lang="nl-NL" dirty="0"/>
              <a:t>Harmonisering van het materiële insolventierecht (i.t.t. Insolventieverordening)</a:t>
            </a:r>
          </a:p>
          <a:p>
            <a:pPr lvl="2"/>
            <a:r>
              <a:rPr lang="nl-NL" dirty="0"/>
              <a:t>Introductie van nieuwe concepten (ontleend aan Amerikaanse Chapter 11 procedure)</a:t>
            </a:r>
          </a:p>
          <a:p>
            <a:pPr lvl="2"/>
            <a:r>
              <a:rPr lang="fr-BE" dirty="0"/>
              <a:t>Met veel opties voor Lidstaten</a:t>
            </a:r>
          </a:p>
          <a:p>
            <a:pPr lvl="2"/>
            <a:r>
              <a:rPr lang="fr-BE" dirty="0"/>
              <a:t>De harmoniseringstrein </a:t>
            </a:r>
            <a:r>
              <a:rPr lang="fr-BE" dirty="0" err="1"/>
              <a:t>dendert</a:t>
            </a:r>
            <a:r>
              <a:rPr lang="fr-BE" dirty="0"/>
              <a:t> </a:t>
            </a:r>
            <a:r>
              <a:rPr lang="fr-BE" dirty="0" err="1"/>
              <a:t>ondertussen</a:t>
            </a:r>
            <a:r>
              <a:rPr lang="fr-BE" dirty="0"/>
              <a:t> </a:t>
            </a:r>
            <a:r>
              <a:rPr lang="fr-BE" dirty="0" err="1"/>
              <a:t>lustig</a:t>
            </a:r>
            <a:r>
              <a:rPr lang="fr-BE" dirty="0"/>
              <a:t> verder (</a:t>
            </a:r>
            <a:r>
              <a:rPr lang="fr-BE" dirty="0">
                <a:hlinkClick r:id="rId2"/>
              </a:rPr>
              <a:t>https://www.consilium.europa.eu/nl/press/press-releases/2025/06/12/eu-insolvency-law-member-states-agree-position-on-bringing-national-insolvency-standards-closer/</a:t>
            </a:r>
            <a:r>
              <a:rPr lang="fr-BE" dirty="0"/>
              <a:t> - pre pack en schuldeiserscomités)</a:t>
            </a:r>
          </a:p>
          <a:p>
            <a:pPr lvl="2"/>
            <a:endParaRPr lang="fr-BE" dirty="0"/>
          </a:p>
        </p:txBody>
      </p:sp>
    </p:spTree>
    <p:extLst>
      <p:ext uri="{BB962C8B-B14F-4D97-AF65-F5344CB8AC3E}">
        <p14:creationId xmlns:p14="http://schemas.microsoft.com/office/powerpoint/2010/main" val="1442780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F20AE8-2977-BA5A-6BB1-773D7EA79584}"/>
              </a:ext>
            </a:extLst>
          </p:cNvPr>
          <p:cNvSpPr>
            <a:spLocks noGrp="1"/>
          </p:cNvSpPr>
          <p:nvPr>
            <p:ph type="title"/>
          </p:nvPr>
        </p:nvSpPr>
        <p:spPr/>
        <p:txBody>
          <a:bodyPr/>
          <a:lstStyle/>
          <a:p>
            <a:r>
              <a:rPr lang="nl-BE" dirty="0"/>
              <a:t>Waarom hebben we hierover? (2)</a:t>
            </a:r>
            <a:endParaRPr lang="fr-BE" dirty="0"/>
          </a:p>
        </p:txBody>
      </p:sp>
      <p:sp>
        <p:nvSpPr>
          <p:cNvPr id="3" name="Tijdelijke aanduiding voor inhoud 2">
            <a:extLst>
              <a:ext uri="{FF2B5EF4-FFF2-40B4-BE49-F238E27FC236}">
                <a16:creationId xmlns:a16="http://schemas.microsoft.com/office/drawing/2014/main" id="{00444C78-55D4-664F-1FFA-33940CA941A8}"/>
              </a:ext>
            </a:extLst>
          </p:cNvPr>
          <p:cNvSpPr>
            <a:spLocks noGrp="1"/>
          </p:cNvSpPr>
          <p:nvPr>
            <p:ph idx="1"/>
          </p:nvPr>
        </p:nvSpPr>
        <p:spPr/>
        <p:txBody>
          <a:bodyPr>
            <a:normAutofit fontScale="92500" lnSpcReduction="20000"/>
          </a:bodyPr>
          <a:lstStyle/>
          <a:p>
            <a:r>
              <a:rPr lang="nl-BE" dirty="0"/>
              <a:t>Zie, ‘</a:t>
            </a:r>
            <a:r>
              <a:rPr lang="en-US" b="0" i="0" dirty="0">
                <a:solidFill>
                  <a:srgbClr val="000000"/>
                </a:solidFill>
                <a:effectLst/>
                <a:latin typeface="financier display VF"/>
              </a:rPr>
              <a:t>KKR-owned auto parts supplier Marelli files for US bankruptcy protection’ (</a:t>
            </a:r>
            <a:r>
              <a:rPr lang="en-US" b="0" i="1" dirty="0">
                <a:solidFill>
                  <a:srgbClr val="000000"/>
                </a:solidFill>
                <a:effectLst/>
                <a:latin typeface="financier display VF"/>
              </a:rPr>
              <a:t>Financial Times</a:t>
            </a:r>
            <a:r>
              <a:rPr lang="en-US" b="0" dirty="0">
                <a:solidFill>
                  <a:srgbClr val="000000"/>
                </a:solidFill>
                <a:effectLst/>
                <a:latin typeface="financier display VF"/>
              </a:rPr>
              <a:t>, 11 juni 2025)</a:t>
            </a:r>
          </a:p>
          <a:p>
            <a:pPr lvl="1"/>
            <a:r>
              <a:rPr lang="nl-BE" dirty="0"/>
              <a:t>“</a:t>
            </a:r>
            <a:r>
              <a:rPr lang="en-US" b="1" dirty="0"/>
              <a:t>Creditor negotiations </a:t>
            </a:r>
            <a:r>
              <a:rPr lang="en-US" dirty="0"/>
              <a:t>have been going on for months, with Marelli being forced to roll over debt as it searched for further cash injections.”</a:t>
            </a:r>
          </a:p>
          <a:p>
            <a:pPr lvl="2"/>
            <a:r>
              <a:rPr lang="nl-BE" dirty="0"/>
              <a:t>Belang van </a:t>
            </a:r>
            <a:r>
              <a:rPr lang="nl-BE" b="1" dirty="0"/>
              <a:t>onderhandelingen </a:t>
            </a:r>
            <a:r>
              <a:rPr lang="nl-BE" dirty="0"/>
              <a:t>over reorganisatieplan</a:t>
            </a:r>
            <a:endParaRPr lang="nl-BE" b="1" dirty="0"/>
          </a:p>
          <a:p>
            <a:endParaRPr lang="nl-BE" dirty="0"/>
          </a:p>
          <a:p>
            <a:r>
              <a:rPr lang="nl-BE" dirty="0"/>
              <a:t>Zie, ‘</a:t>
            </a:r>
            <a:r>
              <a:rPr lang="en-US" dirty="0"/>
              <a:t>Hedge funds circle distressed French private equity-owned companies’ (</a:t>
            </a:r>
            <a:r>
              <a:rPr lang="en-US" i="1" dirty="0"/>
              <a:t>Financial Times,</a:t>
            </a:r>
            <a:r>
              <a:rPr lang="en-US" dirty="0"/>
              <a:t> 9 juni 2025)</a:t>
            </a:r>
          </a:p>
          <a:p>
            <a:pPr lvl="1"/>
            <a:r>
              <a:rPr lang="en-US" dirty="0"/>
              <a:t>“Regulatory changes implemented in 2021 have also affected how restructurings play out. France adopted European insolvency legislation that significantly </a:t>
            </a:r>
            <a:r>
              <a:rPr lang="en-US" b="1" dirty="0"/>
              <a:t>weakened the hand of shareholders </a:t>
            </a:r>
            <a:r>
              <a:rPr lang="en-US" dirty="0"/>
              <a:t>compared with previous legislation. The process leads to more antagonistic settlements between creditors, </a:t>
            </a:r>
            <a:r>
              <a:rPr lang="en-US" b="1" dirty="0"/>
              <a:t>where some lenders can now force others into restructuring deals</a:t>
            </a:r>
            <a:r>
              <a:rPr lang="en-US" dirty="0"/>
              <a:t>.”</a:t>
            </a:r>
          </a:p>
          <a:p>
            <a:pPr lvl="2"/>
            <a:r>
              <a:rPr lang="en-US" dirty="0" err="1"/>
              <a:t>Verhouding</a:t>
            </a:r>
            <a:r>
              <a:rPr lang="en-US" dirty="0"/>
              <a:t> </a:t>
            </a:r>
            <a:r>
              <a:rPr lang="en-US" dirty="0" err="1"/>
              <a:t>tussen</a:t>
            </a:r>
            <a:r>
              <a:rPr lang="en-US" dirty="0"/>
              <a:t> </a:t>
            </a:r>
            <a:r>
              <a:rPr lang="en-US" b="1" dirty="0"/>
              <a:t>schuldeisers </a:t>
            </a:r>
            <a:r>
              <a:rPr lang="en-US" b="1" dirty="0" err="1"/>
              <a:t>onderling</a:t>
            </a:r>
            <a:r>
              <a:rPr lang="en-US" b="1" dirty="0"/>
              <a:t> </a:t>
            </a:r>
            <a:r>
              <a:rPr lang="en-US" dirty="0"/>
              <a:t>en </a:t>
            </a:r>
            <a:r>
              <a:rPr lang="en-US" dirty="0" err="1"/>
              <a:t>tussen</a:t>
            </a:r>
            <a:r>
              <a:rPr lang="en-US" dirty="0"/>
              <a:t> schuldeisers en </a:t>
            </a:r>
            <a:r>
              <a:rPr lang="en-US" b="1" dirty="0"/>
              <a:t>aandeelhouders</a:t>
            </a:r>
            <a:endParaRPr lang="fr-BE" b="1" dirty="0"/>
          </a:p>
        </p:txBody>
      </p:sp>
    </p:spTree>
    <p:extLst>
      <p:ext uri="{BB962C8B-B14F-4D97-AF65-F5344CB8AC3E}">
        <p14:creationId xmlns:p14="http://schemas.microsoft.com/office/powerpoint/2010/main" val="2017475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06CC2B-5261-797F-8914-7FBB6C4DA91D}"/>
              </a:ext>
            </a:extLst>
          </p:cNvPr>
          <p:cNvSpPr>
            <a:spLocks noGrp="1"/>
          </p:cNvSpPr>
          <p:nvPr>
            <p:ph type="title"/>
          </p:nvPr>
        </p:nvSpPr>
        <p:spPr/>
        <p:txBody>
          <a:bodyPr/>
          <a:lstStyle/>
          <a:p>
            <a:r>
              <a:rPr lang="nl-BE" dirty="0"/>
              <a:t>Centrale stellingen presentatie</a:t>
            </a:r>
            <a:endParaRPr lang="fr-BE" dirty="0"/>
          </a:p>
        </p:txBody>
      </p:sp>
      <p:sp>
        <p:nvSpPr>
          <p:cNvPr id="3" name="Tijdelijke aanduiding voor inhoud 2">
            <a:extLst>
              <a:ext uri="{FF2B5EF4-FFF2-40B4-BE49-F238E27FC236}">
                <a16:creationId xmlns:a16="http://schemas.microsoft.com/office/drawing/2014/main" id="{5AB36155-8C0B-F2A0-8ED9-C24518B68ADA}"/>
              </a:ext>
            </a:extLst>
          </p:cNvPr>
          <p:cNvSpPr>
            <a:spLocks noGrp="1"/>
          </p:cNvSpPr>
          <p:nvPr>
            <p:ph idx="1"/>
          </p:nvPr>
        </p:nvSpPr>
        <p:spPr/>
        <p:txBody>
          <a:bodyPr/>
          <a:lstStyle/>
          <a:p>
            <a:r>
              <a:rPr lang="nl-BE" b="1" dirty="0"/>
              <a:t>Stelling 1</a:t>
            </a:r>
          </a:p>
          <a:p>
            <a:pPr lvl="1"/>
            <a:r>
              <a:rPr lang="nl-BE" dirty="0"/>
              <a:t>Collectief akkoord oude stijl – KMO: “</a:t>
            </a:r>
            <a:r>
              <a:rPr lang="nl-BE" i="1" dirty="0"/>
              <a:t>Opportunism is a feature, not a bug</a:t>
            </a:r>
            <a:r>
              <a:rPr lang="nl-BE" dirty="0"/>
              <a:t>”</a:t>
            </a:r>
          </a:p>
          <a:p>
            <a:pPr lvl="1"/>
            <a:r>
              <a:rPr lang="nl-BE" dirty="0"/>
              <a:t>Collectief akkoord grote ondernemingen: </a:t>
            </a:r>
            <a:r>
              <a:rPr lang="nl-BE" i="1" dirty="0"/>
              <a:t>checks &amp; balances</a:t>
            </a:r>
            <a:r>
              <a:rPr lang="nl-BE" dirty="0"/>
              <a:t> als geïnstitutionaliseerd tegengewicht voor opportunisme</a:t>
            </a:r>
          </a:p>
          <a:p>
            <a:pPr lvl="1"/>
            <a:endParaRPr lang="nl-BE" dirty="0"/>
          </a:p>
          <a:p>
            <a:r>
              <a:rPr lang="nl-BE" b="1" dirty="0"/>
              <a:t>Stelling 2</a:t>
            </a:r>
          </a:p>
          <a:p>
            <a:pPr lvl="1"/>
            <a:r>
              <a:rPr lang="nl-BE" dirty="0"/>
              <a:t>Het collectief akkoord voor grote ondernemingen vindt een goed evenwicht tussen complexiteit en doelstellingen wetgever.</a:t>
            </a:r>
          </a:p>
        </p:txBody>
      </p:sp>
    </p:spTree>
    <p:extLst>
      <p:ext uri="{BB962C8B-B14F-4D97-AF65-F5344CB8AC3E}">
        <p14:creationId xmlns:p14="http://schemas.microsoft.com/office/powerpoint/2010/main" val="3979868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DBC0C-CD89-D468-7F75-503B482608B0}"/>
              </a:ext>
            </a:extLst>
          </p:cNvPr>
          <p:cNvSpPr>
            <a:spLocks noGrp="1"/>
          </p:cNvSpPr>
          <p:nvPr>
            <p:ph type="title"/>
          </p:nvPr>
        </p:nvSpPr>
        <p:spPr/>
        <p:txBody>
          <a:bodyPr/>
          <a:lstStyle/>
          <a:p>
            <a:r>
              <a:rPr lang="nl-BE" dirty="0"/>
              <a:t>Voor wie er meer over wil weten</a:t>
            </a:r>
            <a:endParaRPr lang="fr-BE" dirty="0"/>
          </a:p>
        </p:txBody>
      </p:sp>
      <p:sp>
        <p:nvSpPr>
          <p:cNvPr id="3" name="Tijdelijke aanduiding voor inhoud 2">
            <a:extLst>
              <a:ext uri="{FF2B5EF4-FFF2-40B4-BE49-F238E27FC236}">
                <a16:creationId xmlns:a16="http://schemas.microsoft.com/office/drawing/2014/main" id="{BBAB6D6A-9089-7394-F1EF-023EDA6F18FF}"/>
              </a:ext>
            </a:extLst>
          </p:cNvPr>
          <p:cNvSpPr>
            <a:spLocks noGrp="1"/>
          </p:cNvSpPr>
          <p:nvPr>
            <p:ph idx="1"/>
          </p:nvPr>
        </p:nvSpPr>
        <p:spPr/>
        <p:txBody>
          <a:bodyPr>
            <a:normAutofit lnSpcReduction="10000"/>
          </a:bodyPr>
          <a:lstStyle/>
          <a:p>
            <a:r>
              <a:rPr lang="nl-BE" b="1" dirty="0"/>
              <a:t>Peter Coussement</a:t>
            </a:r>
            <a:r>
              <a:rPr lang="nl-BE" i="1" dirty="0"/>
              <a:t>, </a:t>
            </a:r>
            <a:r>
              <a:rPr lang="nl-NL" i="1" dirty="0"/>
              <a:t>Herstelschema's voor ondernemingen in moeilijkheden: een grondslagenonderzoek naar de doelstellingen van insolventieregulering en de verhouding tussen de Wet Gerechtelijk Akkoord en de Failissementswet vanuit een rechtsvergelijkende, rechtseconomische en empirische invalshoek, </a:t>
            </a:r>
            <a:r>
              <a:rPr lang="nl-NL" dirty="0"/>
              <a:t>proefschrift UGent 2007, 553 p.</a:t>
            </a:r>
          </a:p>
          <a:p>
            <a:endParaRPr lang="nl-NL" dirty="0"/>
          </a:p>
          <a:p>
            <a:r>
              <a:rPr lang="nl-NL" b="1" dirty="0"/>
              <a:t>Frederik De Leo</a:t>
            </a:r>
            <a:r>
              <a:rPr lang="nl-NL" dirty="0"/>
              <a:t>, </a:t>
            </a:r>
            <a:r>
              <a:rPr lang="nl-NL" i="1" dirty="0"/>
              <a:t>Schuldeiser en behoorlijk insolventiebestuur. Een rechtsvergelijkende en rechtseconomische analyse van schuldeiserscontrole over het bestuur van financieel noodlijdende ondernemingen</a:t>
            </a:r>
            <a:r>
              <a:rPr lang="nl-NL" dirty="0"/>
              <a:t>, Intersentia, 2021, 1140 p.  </a:t>
            </a:r>
            <a:endParaRPr lang="fr-BE" i="1" dirty="0"/>
          </a:p>
        </p:txBody>
      </p:sp>
    </p:spTree>
    <p:extLst>
      <p:ext uri="{BB962C8B-B14F-4D97-AF65-F5344CB8AC3E}">
        <p14:creationId xmlns:p14="http://schemas.microsoft.com/office/powerpoint/2010/main" val="22377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7449A-5ECE-5B6B-8C7F-23B1EE537132}"/>
              </a:ext>
            </a:extLst>
          </p:cNvPr>
          <p:cNvSpPr>
            <a:spLocks noGrp="1"/>
          </p:cNvSpPr>
          <p:nvPr>
            <p:ph type="title"/>
          </p:nvPr>
        </p:nvSpPr>
        <p:spPr/>
        <p:txBody>
          <a:bodyPr/>
          <a:lstStyle/>
          <a:p>
            <a:r>
              <a:rPr lang="nl-BE" dirty="0"/>
              <a:t>Collectief akkoord – grote ondernemingen (capita selecta)</a:t>
            </a:r>
            <a:endParaRPr lang="fr-BE" dirty="0"/>
          </a:p>
        </p:txBody>
      </p:sp>
      <p:sp>
        <p:nvSpPr>
          <p:cNvPr id="3" name="Tijdelijke aanduiding voor tekst 2">
            <a:extLst>
              <a:ext uri="{FF2B5EF4-FFF2-40B4-BE49-F238E27FC236}">
                <a16:creationId xmlns:a16="http://schemas.microsoft.com/office/drawing/2014/main" id="{7DCC690B-5E00-73D3-A414-4CDC75109D72}"/>
              </a:ext>
            </a:extLst>
          </p:cNvPr>
          <p:cNvSpPr>
            <a:spLocks noGrp="1"/>
          </p:cNvSpPr>
          <p:nvPr>
            <p:ph type="body" idx="1"/>
          </p:nvPr>
        </p:nvSpPr>
        <p:spPr/>
        <p:txBody>
          <a:bodyPr/>
          <a:lstStyle/>
          <a:p>
            <a:endParaRPr lang="fr-BE"/>
          </a:p>
        </p:txBody>
      </p:sp>
    </p:spTree>
    <p:extLst>
      <p:ext uri="{BB962C8B-B14F-4D97-AF65-F5344CB8AC3E}">
        <p14:creationId xmlns:p14="http://schemas.microsoft.com/office/powerpoint/2010/main" val="457781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2FF9B1-922C-AE10-8A85-1F43817814DA}"/>
              </a:ext>
            </a:extLst>
          </p:cNvPr>
          <p:cNvSpPr>
            <a:spLocks noGrp="1"/>
          </p:cNvSpPr>
          <p:nvPr>
            <p:ph type="title"/>
          </p:nvPr>
        </p:nvSpPr>
        <p:spPr/>
        <p:txBody>
          <a:bodyPr/>
          <a:lstStyle/>
          <a:p>
            <a:r>
              <a:rPr lang="nl-BE" dirty="0"/>
              <a:t>Thema’s</a:t>
            </a:r>
            <a:endParaRPr lang="fr-BE" dirty="0"/>
          </a:p>
        </p:txBody>
      </p:sp>
      <p:sp>
        <p:nvSpPr>
          <p:cNvPr id="3" name="Tijdelijke aanduiding voor inhoud 2">
            <a:extLst>
              <a:ext uri="{FF2B5EF4-FFF2-40B4-BE49-F238E27FC236}">
                <a16:creationId xmlns:a16="http://schemas.microsoft.com/office/drawing/2014/main" id="{D0BA5BE1-4C61-C1F8-765E-1797F84536C3}"/>
              </a:ext>
            </a:extLst>
          </p:cNvPr>
          <p:cNvSpPr>
            <a:spLocks noGrp="1"/>
          </p:cNvSpPr>
          <p:nvPr>
            <p:ph idx="1"/>
          </p:nvPr>
        </p:nvSpPr>
        <p:spPr/>
        <p:txBody>
          <a:bodyPr>
            <a:normAutofit lnSpcReduction="10000"/>
          </a:bodyPr>
          <a:lstStyle/>
          <a:p>
            <a:r>
              <a:rPr lang="nl-BE" dirty="0"/>
              <a:t>Welke ondernemingen</a:t>
            </a:r>
          </a:p>
          <a:p>
            <a:r>
              <a:rPr lang="nl-BE" dirty="0"/>
              <a:t>Opening procedure en bescherming schuldenaar</a:t>
            </a:r>
          </a:p>
          <a:p>
            <a:r>
              <a:rPr lang="nl-BE" i="1" dirty="0"/>
              <a:t>Governance</a:t>
            </a:r>
            <a:r>
              <a:rPr lang="nl-BE" dirty="0"/>
              <a:t> </a:t>
            </a:r>
          </a:p>
          <a:p>
            <a:r>
              <a:rPr lang="nl-BE" dirty="0"/>
              <a:t>Architectuur collectief akkoord</a:t>
            </a:r>
          </a:p>
          <a:p>
            <a:r>
              <a:rPr lang="nl-BE" dirty="0"/>
              <a:t>Inhoud van het reorganisatieplan</a:t>
            </a:r>
          </a:p>
          <a:p>
            <a:r>
              <a:rPr lang="nl-BE" dirty="0"/>
              <a:t>Neerleggen van het reorganisatieplan</a:t>
            </a:r>
          </a:p>
          <a:p>
            <a:r>
              <a:rPr lang="nl-BE" dirty="0"/>
              <a:t>Stemming over het reorganisatieplan</a:t>
            </a:r>
          </a:p>
          <a:p>
            <a:r>
              <a:rPr lang="nl-BE" dirty="0"/>
              <a:t>Homologatie collectief akkoord</a:t>
            </a:r>
          </a:p>
          <a:p>
            <a:r>
              <a:rPr lang="nl-BE" dirty="0"/>
              <a:t>Gevolgen gehomologeerd reorganisatieplan</a:t>
            </a:r>
          </a:p>
        </p:txBody>
      </p:sp>
    </p:spTree>
    <p:extLst>
      <p:ext uri="{BB962C8B-B14F-4D97-AF65-F5344CB8AC3E}">
        <p14:creationId xmlns:p14="http://schemas.microsoft.com/office/powerpoint/2010/main" val="3916702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C2B2ED-1C75-E91D-CB1A-3058EC9F37BA}"/>
              </a:ext>
            </a:extLst>
          </p:cNvPr>
          <p:cNvSpPr>
            <a:spLocks noGrp="1"/>
          </p:cNvSpPr>
          <p:nvPr>
            <p:ph type="title"/>
          </p:nvPr>
        </p:nvSpPr>
        <p:spPr/>
        <p:txBody>
          <a:bodyPr/>
          <a:lstStyle/>
          <a:p>
            <a:r>
              <a:rPr lang="nl-BE" dirty="0"/>
              <a:t>Welke ondernemingen</a:t>
            </a:r>
            <a:endParaRPr lang="fr-BE" dirty="0"/>
          </a:p>
        </p:txBody>
      </p:sp>
      <p:sp>
        <p:nvSpPr>
          <p:cNvPr id="3" name="Tijdelijke aanduiding voor inhoud 2">
            <a:extLst>
              <a:ext uri="{FF2B5EF4-FFF2-40B4-BE49-F238E27FC236}">
                <a16:creationId xmlns:a16="http://schemas.microsoft.com/office/drawing/2014/main" id="{C7D1EEDD-B2DA-6FD9-0EF2-C0411030947A}"/>
              </a:ext>
            </a:extLst>
          </p:cNvPr>
          <p:cNvSpPr>
            <a:spLocks noGrp="1"/>
          </p:cNvSpPr>
          <p:nvPr>
            <p:ph idx="1"/>
          </p:nvPr>
        </p:nvSpPr>
        <p:spPr/>
        <p:txBody>
          <a:bodyPr>
            <a:normAutofit fontScale="85000" lnSpcReduction="10000"/>
          </a:bodyPr>
          <a:lstStyle/>
          <a:p>
            <a:r>
              <a:rPr lang="nl-NL" dirty="0"/>
              <a:t>Grote ondernemingen zijn vennootschappen, verenigingen of stichtingen die een of meer van de volgende criteria overschrijden gedurende twee achtereenvolgende boekjaren:</a:t>
            </a:r>
          </a:p>
          <a:p>
            <a:pPr lvl="1"/>
            <a:r>
              <a:rPr lang="nl-NL" dirty="0"/>
              <a:t>jaargemiddelde van het aantal werknemers: 250;</a:t>
            </a:r>
          </a:p>
          <a:p>
            <a:pPr lvl="1"/>
            <a:r>
              <a:rPr lang="nl-NL" dirty="0"/>
              <a:t>jaaromzet exclusief de belasting over de toegevoegde waarde: 40.000.000 euro;</a:t>
            </a:r>
          </a:p>
          <a:p>
            <a:pPr lvl="1"/>
            <a:r>
              <a:rPr lang="nl-NL" dirty="0"/>
              <a:t>balanstotaal: 20.000.000 euro.</a:t>
            </a:r>
          </a:p>
          <a:p>
            <a:pPr marL="457200" lvl="1" indent="0">
              <a:buNone/>
            </a:pPr>
            <a:endParaRPr lang="nl-NL" dirty="0"/>
          </a:p>
          <a:p>
            <a:r>
              <a:rPr lang="nl-NL" b="1" dirty="0"/>
              <a:t>Opgelet</a:t>
            </a:r>
            <a:r>
              <a:rPr lang="nl-NL" dirty="0"/>
              <a:t>: deze drempels worden samen bekeken voor verbonden vennootschappen</a:t>
            </a:r>
          </a:p>
          <a:p>
            <a:endParaRPr lang="nl-NL" dirty="0"/>
          </a:p>
          <a:p>
            <a:r>
              <a:rPr lang="nl-NL" dirty="0"/>
              <a:t>Kleine ondernemingen kunnen kiezen voor </a:t>
            </a:r>
            <a:r>
              <a:rPr lang="nl-NL" b="1" i="1" dirty="0"/>
              <a:t>opt-in</a:t>
            </a:r>
            <a:r>
              <a:rPr lang="nl-NL" dirty="0"/>
              <a:t> (hetgeen in de praktijk zeker gebeurt). Deze keuze dient dan wel reeds bij de neerlegging van het verzoekschrift tot opening van de procedure te gebeuren</a:t>
            </a:r>
            <a:endParaRPr lang="fr-BE" dirty="0"/>
          </a:p>
        </p:txBody>
      </p:sp>
    </p:spTree>
    <p:extLst>
      <p:ext uri="{BB962C8B-B14F-4D97-AF65-F5344CB8AC3E}">
        <p14:creationId xmlns:p14="http://schemas.microsoft.com/office/powerpoint/2010/main" val="654580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C0B6F4-2AB1-2D56-A610-ED7C84F98ED9}"/>
              </a:ext>
            </a:extLst>
          </p:cNvPr>
          <p:cNvSpPr>
            <a:spLocks noGrp="1"/>
          </p:cNvSpPr>
          <p:nvPr>
            <p:ph type="title"/>
          </p:nvPr>
        </p:nvSpPr>
        <p:spPr/>
        <p:txBody>
          <a:bodyPr/>
          <a:lstStyle/>
          <a:p>
            <a:r>
              <a:rPr lang="nl-BE" dirty="0"/>
              <a:t>Opening procedure en bescherming schuldenaar</a:t>
            </a:r>
            <a:endParaRPr lang="fr-BE" dirty="0"/>
          </a:p>
        </p:txBody>
      </p:sp>
      <p:sp>
        <p:nvSpPr>
          <p:cNvPr id="3" name="Tijdelijke aanduiding voor inhoud 2">
            <a:extLst>
              <a:ext uri="{FF2B5EF4-FFF2-40B4-BE49-F238E27FC236}">
                <a16:creationId xmlns:a16="http://schemas.microsoft.com/office/drawing/2014/main" id="{E2B3A48C-4E03-D959-696C-10011566AA45}"/>
              </a:ext>
            </a:extLst>
          </p:cNvPr>
          <p:cNvSpPr>
            <a:spLocks noGrp="1"/>
          </p:cNvSpPr>
          <p:nvPr>
            <p:ph idx="1"/>
          </p:nvPr>
        </p:nvSpPr>
        <p:spPr/>
        <p:txBody>
          <a:bodyPr>
            <a:normAutofit fontScale="92500" lnSpcReduction="20000"/>
          </a:bodyPr>
          <a:lstStyle/>
          <a:p>
            <a:r>
              <a:rPr lang="nl-BE" dirty="0"/>
              <a:t>Opening procedure</a:t>
            </a:r>
          </a:p>
          <a:p>
            <a:pPr lvl="1"/>
            <a:r>
              <a:rPr lang="nl-BE" dirty="0"/>
              <a:t>Is gelijk aan kleine onderneming (vgl. met het reorganisatieplan, waar er wel belangrijke verschillen zijn)</a:t>
            </a:r>
          </a:p>
          <a:p>
            <a:pPr lvl="1"/>
            <a:endParaRPr lang="nl-BE" dirty="0"/>
          </a:p>
          <a:p>
            <a:r>
              <a:rPr lang="nl-BE" dirty="0"/>
              <a:t>Initiatiefrecht?</a:t>
            </a:r>
          </a:p>
          <a:p>
            <a:pPr lvl="1"/>
            <a:r>
              <a:rPr lang="nl-BE" dirty="0"/>
              <a:t>Schuldenaar (dit is een beleidskeuze)</a:t>
            </a:r>
          </a:p>
          <a:p>
            <a:pPr lvl="1"/>
            <a:r>
              <a:rPr lang="nl-BE" dirty="0"/>
              <a:t>vgl. besloten gerechtelijke reorganisatie: iedere schuldeiser of kapitaalhouder (bij tegensprekelijk verzoekschrift)</a:t>
            </a:r>
          </a:p>
          <a:p>
            <a:pPr lvl="1"/>
            <a:endParaRPr lang="nl-BE" dirty="0"/>
          </a:p>
          <a:p>
            <a:r>
              <a:rPr lang="nl-BE" dirty="0"/>
              <a:t>Bescherming schuldenaar via opschorting</a:t>
            </a:r>
          </a:p>
          <a:p>
            <a:pPr lvl="1"/>
            <a:r>
              <a:rPr lang="nl-BE" dirty="0"/>
              <a:t>Is gelijk aan kleine onderneming (art. XX. 50 e.v. WER), ook wat de duurtijd van de opschorting betreft (4 maanden, nadien verlengbaar tot 12 maanden)</a:t>
            </a:r>
          </a:p>
          <a:p>
            <a:pPr lvl="1"/>
            <a:r>
              <a:rPr lang="nl-BE" dirty="0"/>
              <a:t>Vgl. besloten gerechtelijke reorganisatie: geen automatische opschorting</a:t>
            </a:r>
            <a:endParaRPr lang="fr-BE" dirty="0"/>
          </a:p>
        </p:txBody>
      </p:sp>
    </p:spTree>
    <p:extLst>
      <p:ext uri="{BB962C8B-B14F-4D97-AF65-F5344CB8AC3E}">
        <p14:creationId xmlns:p14="http://schemas.microsoft.com/office/powerpoint/2010/main" val="2018967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39BF62-F482-15F2-28D2-0978E9BBA817}"/>
              </a:ext>
            </a:extLst>
          </p:cNvPr>
          <p:cNvSpPr>
            <a:spLocks noGrp="1"/>
          </p:cNvSpPr>
          <p:nvPr>
            <p:ph type="title"/>
          </p:nvPr>
        </p:nvSpPr>
        <p:spPr/>
        <p:txBody>
          <a:bodyPr/>
          <a:lstStyle/>
          <a:p>
            <a:r>
              <a:rPr lang="nl-BE" i="1" dirty="0"/>
              <a:t>Governance</a:t>
            </a:r>
            <a:endParaRPr lang="fr-BE" i="1" dirty="0"/>
          </a:p>
        </p:txBody>
      </p:sp>
      <p:sp>
        <p:nvSpPr>
          <p:cNvPr id="3" name="Tijdelijke aanduiding voor inhoud 2">
            <a:extLst>
              <a:ext uri="{FF2B5EF4-FFF2-40B4-BE49-F238E27FC236}">
                <a16:creationId xmlns:a16="http://schemas.microsoft.com/office/drawing/2014/main" id="{0EE920BA-09E8-5D2B-6226-E19BF22AC54F}"/>
              </a:ext>
            </a:extLst>
          </p:cNvPr>
          <p:cNvSpPr>
            <a:spLocks noGrp="1"/>
          </p:cNvSpPr>
          <p:nvPr>
            <p:ph idx="1"/>
          </p:nvPr>
        </p:nvSpPr>
        <p:spPr/>
        <p:txBody>
          <a:bodyPr>
            <a:normAutofit fontScale="92500" lnSpcReduction="10000"/>
          </a:bodyPr>
          <a:lstStyle/>
          <a:p>
            <a:r>
              <a:rPr lang="nl-BE" dirty="0"/>
              <a:t>Schuldenaar blijft in principe aan het roer van de onderneming staan:</a:t>
            </a:r>
          </a:p>
          <a:p>
            <a:pPr lvl="1"/>
            <a:r>
              <a:rPr lang="nl-BE" dirty="0"/>
              <a:t>Voorlopig bewindvoerder: kennelijk grove fout</a:t>
            </a:r>
          </a:p>
          <a:p>
            <a:pPr lvl="1"/>
            <a:r>
              <a:rPr lang="nl-BE" dirty="0"/>
              <a:t>Herstructureringsdeskundige</a:t>
            </a:r>
          </a:p>
          <a:p>
            <a:pPr lvl="2"/>
            <a:r>
              <a:rPr lang="nl-NL" b="1" dirty="0"/>
              <a:t>Op verzoek van elke belanghebbende </a:t>
            </a:r>
            <a:r>
              <a:rPr lang="nl-NL" dirty="0"/>
              <a:t>en voor zover de reorganisatie een collectief akkoord beoogt, kan de rechtbank, op tegensprekelijk verzoekschrift dat in het register wordt neergelegd, </a:t>
            </a:r>
            <a:r>
              <a:rPr lang="nl-NL" b="1" dirty="0"/>
              <a:t>indien nodig </a:t>
            </a:r>
            <a:r>
              <a:rPr lang="nl-NL" dirty="0"/>
              <a:t>om de belangen van de betrokken partijen te vrijwaren, de aanstelling bevelen van een herstructureringsdeskundige om de schuldenaar en de schuldeisers bij te staan bij de onderhandelingen over en het opstellen van het plan. </a:t>
            </a:r>
            <a:r>
              <a:rPr lang="nl-NL" b="1" dirty="0"/>
              <a:t>Het verzoek wordt toegewezen </a:t>
            </a:r>
            <a:r>
              <a:rPr lang="nl-NL" dirty="0"/>
              <a:t>als het is ingediend door de schuldenaar zelf </a:t>
            </a:r>
            <a:r>
              <a:rPr lang="nl-NL" i="1" dirty="0"/>
              <a:t>of</a:t>
            </a:r>
            <a:r>
              <a:rPr lang="nl-NL" dirty="0"/>
              <a:t> gesteund wordt door de meerderheid van alle op dat tijdstip in het register opgenomen schuldeisers die aanbieden de kosten van de herstructureringsdeskundige te dragen”</a:t>
            </a:r>
          </a:p>
          <a:p>
            <a:r>
              <a:rPr lang="nl-NL" dirty="0"/>
              <a:t>Vgl. besloten gerechtelijke reorganisatie</a:t>
            </a:r>
          </a:p>
          <a:p>
            <a:pPr lvl="1"/>
            <a:r>
              <a:rPr lang="nl-NL" dirty="0"/>
              <a:t>Gaat steeds (ongeacht wie het initiatief neemt) gepaard met de aanstelling van </a:t>
            </a:r>
            <a:r>
              <a:rPr lang="nl-NL"/>
              <a:t>een herstructureringsdeskundige </a:t>
            </a:r>
            <a:endParaRPr lang="fr-BE" dirty="0"/>
          </a:p>
        </p:txBody>
      </p:sp>
    </p:spTree>
    <p:extLst>
      <p:ext uri="{BB962C8B-B14F-4D97-AF65-F5344CB8AC3E}">
        <p14:creationId xmlns:p14="http://schemas.microsoft.com/office/powerpoint/2010/main" val="1339477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716114-9B02-AC7F-F98D-2680891AD4F3}"/>
              </a:ext>
            </a:extLst>
          </p:cNvPr>
          <p:cNvSpPr>
            <a:spLocks noGrp="1"/>
          </p:cNvSpPr>
          <p:nvPr>
            <p:ph type="title"/>
          </p:nvPr>
        </p:nvSpPr>
        <p:spPr/>
        <p:txBody>
          <a:bodyPr/>
          <a:lstStyle/>
          <a:p>
            <a:r>
              <a:rPr lang="nl-BE" dirty="0"/>
              <a:t>Architectuur collectief akkoord (1)</a:t>
            </a:r>
            <a:endParaRPr lang="fr-BE" dirty="0"/>
          </a:p>
        </p:txBody>
      </p:sp>
      <p:sp>
        <p:nvSpPr>
          <p:cNvPr id="3" name="Tijdelijke aanduiding voor inhoud 2">
            <a:extLst>
              <a:ext uri="{FF2B5EF4-FFF2-40B4-BE49-F238E27FC236}">
                <a16:creationId xmlns:a16="http://schemas.microsoft.com/office/drawing/2014/main" id="{2FD73B8A-5A88-9DFD-893A-5C94CA7095C2}"/>
              </a:ext>
            </a:extLst>
          </p:cNvPr>
          <p:cNvSpPr>
            <a:spLocks noGrp="1"/>
          </p:cNvSpPr>
          <p:nvPr>
            <p:ph idx="1"/>
          </p:nvPr>
        </p:nvSpPr>
        <p:spPr/>
        <p:txBody>
          <a:bodyPr/>
          <a:lstStyle/>
          <a:p>
            <a:r>
              <a:rPr lang="nl-BE" dirty="0"/>
              <a:t>Dit is de kern van het collectief akkoord voor grote ondernemingen</a:t>
            </a:r>
          </a:p>
          <a:p>
            <a:r>
              <a:rPr lang="nl-BE" dirty="0"/>
              <a:t>Zoals reeds gezegd:</a:t>
            </a:r>
          </a:p>
          <a:p>
            <a:pPr lvl="1"/>
            <a:r>
              <a:rPr lang="nl-BE" dirty="0"/>
              <a:t>De oude kapitaalstructuur (kapitaal en schuld) wordt vervangen door een nieuwe kapitaalstructuur</a:t>
            </a:r>
          </a:p>
          <a:p>
            <a:pPr lvl="1"/>
            <a:r>
              <a:rPr lang="nl-BE" dirty="0"/>
              <a:t>Zonder dat er een echte verkoop van activiteiten of activa plaatsvindt</a:t>
            </a:r>
          </a:p>
          <a:p>
            <a:pPr lvl="1"/>
            <a:r>
              <a:rPr lang="nl-BE" dirty="0"/>
              <a:t>Collectief akkoord is </a:t>
            </a:r>
            <a:r>
              <a:rPr lang="nl-BE" i="1" dirty="0"/>
              <a:t>geen verdeling van prijs</a:t>
            </a:r>
            <a:r>
              <a:rPr lang="nl-BE" dirty="0"/>
              <a:t>, </a:t>
            </a:r>
            <a:r>
              <a:rPr lang="nl-BE" b="1" dirty="0"/>
              <a:t>maar (correcte) verdeling van waarde</a:t>
            </a:r>
            <a:r>
              <a:rPr lang="nl-BE" dirty="0"/>
              <a:t>, waarbij er doorgaans onvoldoende waarde zal zijn om iedereen aan boord te houden.</a:t>
            </a:r>
          </a:p>
          <a:p>
            <a:pPr lvl="2"/>
            <a:r>
              <a:rPr lang="nl-BE" dirty="0"/>
              <a:t>Sommige belanghebbenden moeten zich met minder tevreden stellen</a:t>
            </a:r>
          </a:p>
          <a:p>
            <a:pPr lvl="2"/>
            <a:r>
              <a:rPr lang="nl-BE" dirty="0"/>
              <a:t>Sommige belanghebbenden vallen (definitief) uit de boot   </a:t>
            </a:r>
            <a:endParaRPr lang="fr-BE" dirty="0"/>
          </a:p>
        </p:txBody>
      </p:sp>
    </p:spTree>
    <p:extLst>
      <p:ext uri="{BB962C8B-B14F-4D97-AF65-F5344CB8AC3E}">
        <p14:creationId xmlns:p14="http://schemas.microsoft.com/office/powerpoint/2010/main" val="1488832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3146E-9228-0631-567C-5A30D50FCE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C80839-16E4-19FB-AF4F-CE24BED52022}"/>
              </a:ext>
            </a:extLst>
          </p:cNvPr>
          <p:cNvSpPr>
            <a:spLocks noGrp="1"/>
          </p:cNvSpPr>
          <p:nvPr>
            <p:ph type="title"/>
          </p:nvPr>
        </p:nvSpPr>
        <p:spPr/>
        <p:txBody>
          <a:bodyPr/>
          <a:lstStyle/>
          <a:p>
            <a:r>
              <a:rPr lang="nl-BE" dirty="0"/>
              <a:t>Architectuur collectief akkoord (1)</a:t>
            </a:r>
            <a:endParaRPr lang="fr-BE" dirty="0"/>
          </a:p>
        </p:txBody>
      </p:sp>
      <p:sp>
        <p:nvSpPr>
          <p:cNvPr id="3" name="Tijdelijke aanduiding voor inhoud 2">
            <a:extLst>
              <a:ext uri="{FF2B5EF4-FFF2-40B4-BE49-F238E27FC236}">
                <a16:creationId xmlns:a16="http://schemas.microsoft.com/office/drawing/2014/main" id="{789BD1F0-239E-B8FB-259F-7D24D5B16793}"/>
              </a:ext>
            </a:extLst>
          </p:cNvPr>
          <p:cNvSpPr>
            <a:spLocks noGrp="1"/>
          </p:cNvSpPr>
          <p:nvPr>
            <p:ph idx="1"/>
          </p:nvPr>
        </p:nvSpPr>
        <p:spPr/>
        <p:txBody>
          <a:bodyPr>
            <a:normAutofit fontScale="92500"/>
          </a:bodyPr>
          <a:lstStyle/>
          <a:p>
            <a:r>
              <a:rPr lang="nl-BE" dirty="0"/>
              <a:t> </a:t>
            </a:r>
            <a:r>
              <a:rPr lang="nl-NL" b="1" dirty="0"/>
              <a:t>Schuldeisers en kapitaalhouders </a:t>
            </a:r>
            <a:r>
              <a:rPr lang="nl-NL" dirty="0"/>
              <a:t>worden in </a:t>
            </a:r>
            <a:r>
              <a:rPr lang="nl-NL" b="1" dirty="0"/>
              <a:t>verschillende categorieën </a:t>
            </a:r>
            <a:r>
              <a:rPr lang="nl-NL" dirty="0"/>
              <a:t>ingedeeld, als (</a:t>
            </a:r>
            <a:r>
              <a:rPr lang="nl-NL" dirty="0">
                <a:highlight>
                  <a:srgbClr val="FFFF00"/>
                </a:highlight>
              </a:rPr>
              <a:t>i</a:t>
            </a:r>
            <a:r>
              <a:rPr lang="nl-NL" dirty="0"/>
              <a:t>) de rechten die zij zouden hebben bij een vereffening van het vermogen van de schuldenaar of (</a:t>
            </a:r>
            <a:r>
              <a:rPr lang="nl-NL" dirty="0">
                <a:highlight>
                  <a:srgbClr val="FFFF00"/>
                </a:highlight>
              </a:rPr>
              <a:t>ii</a:t>
            </a:r>
            <a:r>
              <a:rPr lang="nl-NL" dirty="0"/>
              <a:t>) op basis van het akkoord zodanig verschillend zijn wat betreft hun aard, hun hoedanigheid of hun waarde, dat van een vergelijkbare positie geen sprake is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2133" b="0" i="0" u="none" strike="noStrike" kern="1200" cap="none" spc="0" normalizeH="0" baseline="0" noProof="0" dirty="0">
                <a:ln>
                  <a:noFill/>
                </a:ln>
                <a:solidFill>
                  <a:prstClr val="black"/>
                </a:solidFill>
                <a:effectLst/>
                <a:uLnTx/>
                <a:uFillTx/>
                <a:latin typeface="Calibri" panose="020F0502020204030204"/>
                <a:ea typeface="+mn-ea"/>
                <a:cs typeface="Calibri"/>
              </a:rPr>
              <a:t>Voorbeelden van verschillende categorieën:</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867" b="0" i="0" u="none" strike="noStrike" kern="1200" cap="none" spc="0" normalizeH="0" baseline="0" noProof="0" dirty="0">
                <a:ln>
                  <a:noFill/>
                </a:ln>
                <a:solidFill>
                  <a:prstClr val="black"/>
                </a:solidFill>
                <a:effectLst/>
                <a:uLnTx/>
                <a:uFillTx/>
                <a:latin typeface="Calibri" panose="020F0502020204030204"/>
                <a:ea typeface="+mn-ea"/>
                <a:cs typeface="Calibri"/>
              </a:rPr>
              <a:t>Pre-akkoordrechten: zakelijk bevoorrechte SE – concurrente SE – achtergestelde SE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867" b="0" i="0" u="none" strike="noStrike" kern="1200" cap="none" spc="0" normalizeH="0" baseline="0" noProof="0" dirty="0">
                <a:ln>
                  <a:noFill/>
                </a:ln>
                <a:solidFill>
                  <a:prstClr val="black"/>
                </a:solidFill>
                <a:effectLst/>
                <a:uLnTx/>
                <a:uFillTx/>
                <a:latin typeface="Calibri" panose="020F0502020204030204"/>
                <a:ea typeface="+mn-ea"/>
                <a:cs typeface="Calibri"/>
              </a:rPr>
              <a:t>Akkoordrechten: concurrente SE die 100% wordt betaald – concurrente SE die 20% wordt betaald </a:t>
            </a: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Calibri"/>
            </a:endParaRPr>
          </a:p>
          <a:p>
            <a:r>
              <a:rPr lang="nl-NL" dirty="0"/>
              <a:t>Vgl. collectief akkoord niet grote onderneming</a:t>
            </a:r>
          </a:p>
          <a:p>
            <a:pPr lvl="1"/>
            <a:r>
              <a:rPr lang="nl-NL" dirty="0"/>
              <a:t>Ook daar wordt gedifferentieerd, maar zonder de consequenties te aanvaarden (hetgeen uitnodigt tot opportunisme)</a:t>
            </a:r>
          </a:p>
          <a:p>
            <a:pPr lvl="1"/>
            <a:endParaRPr lang="fr-BE" dirty="0"/>
          </a:p>
        </p:txBody>
      </p:sp>
    </p:spTree>
    <p:extLst>
      <p:ext uri="{BB962C8B-B14F-4D97-AF65-F5344CB8AC3E}">
        <p14:creationId xmlns:p14="http://schemas.microsoft.com/office/powerpoint/2010/main" val="1354176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878257-8EED-F8E6-4986-15819D1491BC}"/>
              </a:ext>
            </a:extLst>
          </p:cNvPr>
          <p:cNvSpPr>
            <a:spLocks noGrp="1"/>
          </p:cNvSpPr>
          <p:nvPr>
            <p:ph type="title"/>
          </p:nvPr>
        </p:nvSpPr>
        <p:spPr/>
        <p:txBody>
          <a:bodyPr/>
          <a:lstStyle/>
          <a:p>
            <a:r>
              <a:rPr lang="nl-BE" dirty="0"/>
              <a:t>Architectuur collectief akkoord</a:t>
            </a:r>
            <a:endParaRPr lang="fr-BE" dirty="0"/>
          </a:p>
        </p:txBody>
      </p:sp>
      <p:sp>
        <p:nvSpPr>
          <p:cNvPr id="3" name="Tijdelijke aanduiding voor inhoud 2">
            <a:extLst>
              <a:ext uri="{FF2B5EF4-FFF2-40B4-BE49-F238E27FC236}">
                <a16:creationId xmlns:a16="http://schemas.microsoft.com/office/drawing/2014/main" id="{EE4F5ECC-B186-4A23-BB90-68E17E59875D}"/>
              </a:ext>
            </a:extLst>
          </p:cNvPr>
          <p:cNvSpPr>
            <a:spLocks noGrp="1"/>
          </p:cNvSpPr>
          <p:nvPr>
            <p:ph idx="1"/>
          </p:nvPr>
        </p:nvSpPr>
        <p:spPr/>
        <p:txBody>
          <a:bodyPr>
            <a:normAutofit fontScale="92500" lnSpcReduction="10000"/>
          </a:bodyPr>
          <a:lstStyle/>
          <a:p>
            <a:r>
              <a:rPr lang="nl-NL" b="1" dirty="0"/>
              <a:t>In ieder geval </a:t>
            </a:r>
            <a:r>
              <a:rPr lang="nl-NL" dirty="0"/>
              <a:t>worden de buitengewone schuldeisers in de opschorting en de gewone schuldeisers in de opschorting, in verschillende categorieën ingedeeld</a:t>
            </a:r>
          </a:p>
          <a:p>
            <a:pPr lvl="1"/>
            <a:r>
              <a:rPr lang="nl-NL" dirty="0"/>
              <a:t>De redacteur van het reorganisatieplan bepaalt zelf het optimale aantal categorieën</a:t>
            </a:r>
          </a:p>
          <a:p>
            <a:r>
              <a:rPr lang="nl-NL" dirty="0"/>
              <a:t> De buitengewone schuldeisers in de opschorting worden </a:t>
            </a:r>
            <a:r>
              <a:rPr lang="nl-NL" b="1" dirty="0"/>
              <a:t>enkel</a:t>
            </a:r>
            <a:r>
              <a:rPr lang="nl-NL" dirty="0"/>
              <a:t> voor het deel van hun vordering waarvoor de voorrang geldt in een categorie van buitengewone schuldeisers ingedeeld</a:t>
            </a:r>
            <a:endParaRPr lang="fr-BE" dirty="0"/>
          </a:p>
          <a:p>
            <a:pPr lvl="1"/>
            <a:r>
              <a:rPr lang="nl-NL" dirty="0"/>
              <a:t>Voor het bepalen van het deel van de vordering waarvoor in het kader van de indeling in categorieën een voorrang geldt, wordt uitgegaan van de waarde die naar verwachting in een faillissement of gerechtelijke vereffening volgens de wettelijke rangorde door deze schuldeiser op basis van zijn zakelijk zekerheidsrecht zou zijn verkregen</a:t>
            </a:r>
          </a:p>
        </p:txBody>
      </p:sp>
    </p:spTree>
    <p:extLst>
      <p:ext uri="{BB962C8B-B14F-4D97-AF65-F5344CB8AC3E}">
        <p14:creationId xmlns:p14="http://schemas.microsoft.com/office/powerpoint/2010/main" val="1494609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843CEC-F85A-1712-8276-3B071162533A}"/>
              </a:ext>
            </a:extLst>
          </p:cNvPr>
          <p:cNvSpPr>
            <a:spLocks noGrp="1"/>
          </p:cNvSpPr>
          <p:nvPr>
            <p:ph type="title"/>
          </p:nvPr>
        </p:nvSpPr>
        <p:spPr/>
        <p:txBody>
          <a:bodyPr/>
          <a:lstStyle/>
          <a:p>
            <a:r>
              <a:rPr lang="nl-BE" dirty="0"/>
              <a:t>Inhoud van het reorganisatieplan (1)</a:t>
            </a:r>
            <a:endParaRPr lang="fr-BE" dirty="0"/>
          </a:p>
        </p:txBody>
      </p:sp>
      <p:sp>
        <p:nvSpPr>
          <p:cNvPr id="3" name="Tijdelijke aanduiding voor inhoud 2">
            <a:extLst>
              <a:ext uri="{FF2B5EF4-FFF2-40B4-BE49-F238E27FC236}">
                <a16:creationId xmlns:a16="http://schemas.microsoft.com/office/drawing/2014/main" id="{11DBCC0F-5BBC-EE10-F13E-B9AA5857C515}"/>
              </a:ext>
            </a:extLst>
          </p:cNvPr>
          <p:cNvSpPr>
            <a:spLocks noGrp="1"/>
          </p:cNvSpPr>
          <p:nvPr>
            <p:ph idx="1"/>
          </p:nvPr>
        </p:nvSpPr>
        <p:spPr/>
        <p:txBody>
          <a:bodyPr>
            <a:normAutofit fontScale="77500" lnSpcReduction="20000"/>
          </a:bodyPr>
          <a:lstStyle/>
          <a:p>
            <a:r>
              <a:rPr lang="nl-NL" b="1" dirty="0"/>
              <a:t>2°</a:t>
            </a:r>
            <a:r>
              <a:rPr lang="nl-NL" dirty="0"/>
              <a:t> een lijst van de activa en passiva van de schuldenaar op het ogenblik dat het reorganisatieplan </a:t>
            </a:r>
            <a:r>
              <a:rPr lang="nl-NL" b="1" dirty="0"/>
              <a:t>met een waardering voor de activa </a:t>
            </a:r>
            <a:r>
              <a:rPr lang="nl-NL" dirty="0"/>
              <a:t>wordt voorgelegd, een beschrijving van de economische situatie van de schuldenaar, de positie van de werknemers, en een beschrijving van de oorzaken en de omvang van de moeilijkheden van de schuldenaar;</a:t>
            </a:r>
          </a:p>
          <a:p>
            <a:r>
              <a:rPr lang="nl-NL" b="1" dirty="0"/>
              <a:t>4° de categorieën waarin de betrokken partijen zijn gegroepeerd </a:t>
            </a:r>
            <a:r>
              <a:rPr lang="nl-NL" dirty="0"/>
              <a:t>met het oog op de goedkeuring van het herstructureringsplan, en de respectieve waarden van de vorderingen en belangen in elke categorie;</a:t>
            </a:r>
          </a:p>
          <a:p>
            <a:r>
              <a:rPr lang="nl-NL" b="1" dirty="0"/>
              <a:t> 5°</a:t>
            </a:r>
            <a:r>
              <a:rPr lang="nl-NL" dirty="0"/>
              <a:t> in voorkomend geval, de partijen, hetzij aangeduid met hun individuele namen, hetzij beschreven door soorten schulden, waarop het reorganisatieplan </a:t>
            </a:r>
            <a:r>
              <a:rPr lang="nl-NL" b="1" dirty="0"/>
              <a:t>geen betrekking heeft</a:t>
            </a:r>
            <a:r>
              <a:rPr lang="nl-NL" dirty="0"/>
              <a:t>, samen met de redenen waarom wordt voorgesteld hen er niet bij te betrekken</a:t>
            </a:r>
          </a:p>
          <a:p>
            <a:pPr lvl="1"/>
            <a:r>
              <a:rPr lang="nl-NL" dirty="0"/>
              <a:t>Het reorganisatieplan kan voorzien in een lijst van schuldeisers die beschikken over vorderingen van nominaal minieme omvang waarvan de indeling in het plan als betrokken schuldeisers een onverantwoorde administratieve en financiële last zou inhouden. Het plan geeft aan waarom het in het belang is van de gezamenlijke schuldeisers dat deze vorderingen buiten het plan worden gehouden en onmiddellijk worden vereffend (Art. XX.83/6);</a:t>
            </a:r>
          </a:p>
          <a:p>
            <a:endParaRPr lang="fr-BE" dirty="0"/>
          </a:p>
        </p:txBody>
      </p:sp>
    </p:spTree>
    <p:extLst>
      <p:ext uri="{BB962C8B-B14F-4D97-AF65-F5344CB8AC3E}">
        <p14:creationId xmlns:p14="http://schemas.microsoft.com/office/powerpoint/2010/main" val="1780407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CD8B1A-E131-7B3B-7D83-6E3AA623D169}"/>
              </a:ext>
            </a:extLst>
          </p:cNvPr>
          <p:cNvSpPr>
            <a:spLocks noGrp="1"/>
          </p:cNvSpPr>
          <p:nvPr>
            <p:ph type="title"/>
          </p:nvPr>
        </p:nvSpPr>
        <p:spPr/>
        <p:txBody>
          <a:bodyPr/>
          <a:lstStyle/>
          <a:p>
            <a:r>
              <a:rPr lang="nl-BE" dirty="0"/>
              <a:t>Inhoud van het reorganisatieplan (2)</a:t>
            </a:r>
            <a:endParaRPr lang="fr-BE" dirty="0"/>
          </a:p>
        </p:txBody>
      </p:sp>
      <p:sp>
        <p:nvSpPr>
          <p:cNvPr id="3" name="Tijdelijke aanduiding voor inhoud 2">
            <a:extLst>
              <a:ext uri="{FF2B5EF4-FFF2-40B4-BE49-F238E27FC236}">
                <a16:creationId xmlns:a16="http://schemas.microsoft.com/office/drawing/2014/main" id="{D42598DD-E2D7-7B9A-92B5-455D5F229077}"/>
              </a:ext>
            </a:extLst>
          </p:cNvPr>
          <p:cNvSpPr>
            <a:spLocks noGrp="1"/>
          </p:cNvSpPr>
          <p:nvPr>
            <p:ph idx="1"/>
          </p:nvPr>
        </p:nvSpPr>
        <p:spPr/>
        <p:txBody>
          <a:bodyPr>
            <a:normAutofit/>
          </a:bodyPr>
          <a:lstStyle/>
          <a:p>
            <a:r>
              <a:rPr lang="nl-NL" dirty="0"/>
              <a:t>7° de </a:t>
            </a:r>
            <a:r>
              <a:rPr lang="nl-NL" b="1" dirty="0"/>
              <a:t>voorwaarden van het reorganisatieplan</a:t>
            </a:r>
            <a:r>
              <a:rPr lang="nl-NL" dirty="0"/>
              <a:t>, waaronder met name:</a:t>
            </a:r>
          </a:p>
          <a:p>
            <a:r>
              <a:rPr lang="nl-NL" dirty="0"/>
              <a:t> 8° </a:t>
            </a:r>
            <a:r>
              <a:rPr lang="nl-NL" b="1" dirty="0"/>
              <a:t>een motivering </a:t>
            </a:r>
            <a:r>
              <a:rPr lang="nl-NL" dirty="0"/>
              <a:t>die verklaart waarom redelijkerwijs mag worden verwacht dat het reorganisatieplan het faillissement of de vereffening van de onderneming zal voorkomen en haar levensvatbaarheid zal verzekeren, en die de noodzakelijke voorwaarden voor het welslagen van het plan ervan vermeldt.</a:t>
            </a:r>
            <a:endParaRPr lang="fr-BE" dirty="0"/>
          </a:p>
        </p:txBody>
      </p:sp>
    </p:spTree>
    <p:extLst>
      <p:ext uri="{BB962C8B-B14F-4D97-AF65-F5344CB8AC3E}">
        <p14:creationId xmlns:p14="http://schemas.microsoft.com/office/powerpoint/2010/main" val="658470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7BA01A-0114-0C98-1926-B9DD462D55A6}"/>
              </a:ext>
            </a:extLst>
          </p:cNvPr>
          <p:cNvSpPr>
            <a:spLocks noGrp="1"/>
          </p:cNvSpPr>
          <p:nvPr>
            <p:ph type="title"/>
          </p:nvPr>
        </p:nvSpPr>
        <p:spPr/>
        <p:txBody>
          <a:bodyPr/>
          <a:lstStyle/>
          <a:p>
            <a:r>
              <a:rPr lang="nl-BE" dirty="0"/>
              <a:t>Neerleggen van het reorganisatieplan</a:t>
            </a:r>
            <a:endParaRPr lang="fr-BE" dirty="0"/>
          </a:p>
        </p:txBody>
      </p:sp>
      <p:sp>
        <p:nvSpPr>
          <p:cNvPr id="3" name="Tijdelijke aanduiding voor inhoud 2">
            <a:extLst>
              <a:ext uri="{FF2B5EF4-FFF2-40B4-BE49-F238E27FC236}">
                <a16:creationId xmlns:a16="http://schemas.microsoft.com/office/drawing/2014/main" id="{C6ABFB83-4D2E-3848-A799-D9F048B513F2}"/>
              </a:ext>
            </a:extLst>
          </p:cNvPr>
          <p:cNvSpPr>
            <a:spLocks noGrp="1"/>
          </p:cNvSpPr>
          <p:nvPr>
            <p:ph idx="1"/>
          </p:nvPr>
        </p:nvSpPr>
        <p:spPr/>
        <p:txBody>
          <a:bodyPr>
            <a:normAutofit fontScale="92500" lnSpcReduction="20000"/>
          </a:bodyPr>
          <a:lstStyle/>
          <a:p>
            <a:r>
              <a:rPr lang="nl-BE" dirty="0"/>
              <a:t>Wie legt het plan neer?</a:t>
            </a:r>
          </a:p>
          <a:p>
            <a:pPr lvl="1"/>
            <a:r>
              <a:rPr lang="nl-BE" dirty="0"/>
              <a:t>De schuldenaar</a:t>
            </a:r>
          </a:p>
          <a:p>
            <a:pPr lvl="2"/>
            <a:r>
              <a:rPr lang="nl-NL" dirty="0"/>
              <a:t>Het plan kan door het bestuur van een rechtspersoon worden opgesteld en neergelegd zonder dat hiervoor de instemming van de kapitaalhouders of obligatiehouders vereist is</a:t>
            </a:r>
            <a:endParaRPr lang="nl-BE" dirty="0"/>
          </a:p>
          <a:p>
            <a:pPr lvl="1"/>
            <a:r>
              <a:rPr lang="nl-BE" dirty="0"/>
              <a:t>De voorlopig bewindvoerder</a:t>
            </a:r>
          </a:p>
          <a:p>
            <a:pPr lvl="1"/>
            <a:r>
              <a:rPr lang="nl-BE" dirty="0"/>
              <a:t>De herstructureringsdeskundige</a:t>
            </a:r>
          </a:p>
          <a:p>
            <a:pPr lvl="2"/>
            <a:r>
              <a:rPr lang="nl-NL" dirty="0"/>
              <a:t>De herstructureringsdeskundige kan het plan niet neerleggen zonder de toestemming van de schuldenaar, die zijn toestemming niet op onredelijke wijze mag weigeren. Als de schuldenaar een rechtspersoon is, mag het bestuur niet op onredelijke wijze weigeren in te stemmen met de neerlegging van het plan. De rechtbank kan op verzoek van de herstructureringsdeskundige oordelen dat de schuldenaar of het bestuur op onredelijke wijze geweigerd heeft hiermede in te stemmen en de neerlegging van het plan toelaten</a:t>
            </a:r>
          </a:p>
          <a:p>
            <a:pPr lvl="2"/>
            <a:endParaRPr lang="nl-NL" dirty="0"/>
          </a:p>
          <a:p>
            <a:r>
              <a:rPr lang="nl-NL" dirty="0"/>
              <a:t>Voorafgaande controle van de vormvereisten door de gedelegeerd rechter indien neergelegd </a:t>
            </a:r>
            <a:r>
              <a:rPr lang="nl-NL"/>
              <a:t>door schuldenaar</a:t>
            </a:r>
            <a:endParaRPr lang="fr-BE" dirty="0"/>
          </a:p>
        </p:txBody>
      </p:sp>
    </p:spTree>
    <p:extLst>
      <p:ext uri="{BB962C8B-B14F-4D97-AF65-F5344CB8AC3E}">
        <p14:creationId xmlns:p14="http://schemas.microsoft.com/office/powerpoint/2010/main" val="254553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8BD6CF-E8A2-EDC0-77D9-B3972B6CEF0D}"/>
              </a:ext>
            </a:extLst>
          </p:cNvPr>
          <p:cNvSpPr>
            <a:spLocks noGrp="1"/>
          </p:cNvSpPr>
          <p:nvPr>
            <p:ph type="title"/>
          </p:nvPr>
        </p:nvSpPr>
        <p:spPr/>
        <p:txBody>
          <a:bodyPr/>
          <a:lstStyle/>
          <a:p>
            <a:r>
              <a:rPr lang="nl-BE" dirty="0"/>
              <a:t>Stemming over het reorganisatieplan</a:t>
            </a:r>
            <a:endParaRPr lang="fr-BE" dirty="0"/>
          </a:p>
        </p:txBody>
      </p:sp>
      <p:sp>
        <p:nvSpPr>
          <p:cNvPr id="3" name="Tijdelijke aanduiding voor inhoud 2">
            <a:extLst>
              <a:ext uri="{FF2B5EF4-FFF2-40B4-BE49-F238E27FC236}">
                <a16:creationId xmlns:a16="http://schemas.microsoft.com/office/drawing/2014/main" id="{D1988D52-ADDA-9D83-D397-BF73A32B1D80}"/>
              </a:ext>
            </a:extLst>
          </p:cNvPr>
          <p:cNvSpPr>
            <a:spLocks noGrp="1"/>
          </p:cNvSpPr>
          <p:nvPr>
            <p:ph idx="1"/>
          </p:nvPr>
        </p:nvSpPr>
        <p:spPr/>
        <p:txBody>
          <a:bodyPr>
            <a:normAutofit fontScale="92500" lnSpcReduction="20000"/>
          </a:bodyPr>
          <a:lstStyle/>
          <a:p>
            <a:r>
              <a:rPr lang="nl-BE" b="1" dirty="0"/>
              <a:t>Stemming per categorie</a:t>
            </a:r>
          </a:p>
          <a:p>
            <a:pPr lvl="1"/>
            <a:r>
              <a:rPr lang="nl-BE" dirty="0"/>
              <a:t>Vgl. met collectief akkoord niet-grote ondernemingen</a:t>
            </a:r>
          </a:p>
          <a:p>
            <a:pPr lvl="1"/>
            <a:r>
              <a:rPr lang="nl-BE" dirty="0"/>
              <a:t>Verstrekt de democratische legitimiteit van het collectief akkoord</a:t>
            </a:r>
          </a:p>
          <a:p>
            <a:pPr lvl="1"/>
            <a:r>
              <a:rPr lang="nl-BE" dirty="0"/>
              <a:t>Tegenstemmende meerderheid in een categorie hoeft evenwel niet per se het eindpunt te zijn (zie hierna)</a:t>
            </a:r>
          </a:p>
          <a:p>
            <a:pPr lvl="1"/>
            <a:endParaRPr lang="nl-BE" dirty="0"/>
          </a:p>
          <a:p>
            <a:r>
              <a:rPr lang="nl-BE" b="1" dirty="0"/>
              <a:t>Meerderheden</a:t>
            </a:r>
          </a:p>
          <a:p>
            <a:pPr lvl="1"/>
            <a:r>
              <a:rPr lang="nl-NL" dirty="0"/>
              <a:t> Het plan wordt geacht goedgekeurd te zijn wanneer een meerderheid behaald wordt in elke categorie. Het plan wordt geacht te zijn goedgekeurd door een categorie wanneer de tot die categorie behorende schuldeisers of kapitaalhouders, die de helft van alle in hoofdsom verschuldigde bedragen en belangen vertegenwoordigen, voor stemmen</a:t>
            </a:r>
          </a:p>
          <a:p>
            <a:pPr lvl="1"/>
            <a:r>
              <a:rPr lang="nl-NL" dirty="0"/>
              <a:t>Met afwezige aandeelhouders of schuldeisers wordt geen rekening gehouden</a:t>
            </a:r>
          </a:p>
          <a:p>
            <a:pPr lvl="1"/>
            <a:r>
              <a:rPr lang="nl-NL" dirty="0"/>
              <a:t>Quid belang aandeelhouder? BCV stelt (historische) inbrengwaarde in het eigen vermogen van de vennootschap als maatstaf voor</a:t>
            </a:r>
          </a:p>
          <a:p>
            <a:pPr lvl="2"/>
            <a:endParaRPr lang="fr-BE" dirty="0"/>
          </a:p>
        </p:txBody>
      </p:sp>
    </p:spTree>
    <p:extLst>
      <p:ext uri="{BB962C8B-B14F-4D97-AF65-F5344CB8AC3E}">
        <p14:creationId xmlns:p14="http://schemas.microsoft.com/office/powerpoint/2010/main" val="2923055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891FEB-3073-5518-8D06-0852DF658FC8}"/>
              </a:ext>
            </a:extLst>
          </p:cNvPr>
          <p:cNvSpPr>
            <a:spLocks noGrp="1"/>
          </p:cNvSpPr>
          <p:nvPr>
            <p:ph type="title"/>
          </p:nvPr>
        </p:nvSpPr>
        <p:spPr/>
        <p:txBody>
          <a:bodyPr/>
          <a:lstStyle/>
          <a:p>
            <a:r>
              <a:rPr lang="nl-BE" dirty="0"/>
              <a:t>Homologatie collectief akkoord :algemeen</a:t>
            </a:r>
            <a:endParaRPr lang="fr-BE" dirty="0"/>
          </a:p>
        </p:txBody>
      </p:sp>
      <p:sp>
        <p:nvSpPr>
          <p:cNvPr id="3" name="Tijdelijke aanduiding voor inhoud 2">
            <a:extLst>
              <a:ext uri="{FF2B5EF4-FFF2-40B4-BE49-F238E27FC236}">
                <a16:creationId xmlns:a16="http://schemas.microsoft.com/office/drawing/2014/main" id="{66F029AE-91CF-EFBD-345D-A8B956D8CB16}"/>
              </a:ext>
            </a:extLst>
          </p:cNvPr>
          <p:cNvSpPr>
            <a:spLocks noGrp="1"/>
          </p:cNvSpPr>
          <p:nvPr>
            <p:ph idx="1"/>
          </p:nvPr>
        </p:nvSpPr>
        <p:spPr/>
        <p:txBody>
          <a:bodyPr/>
          <a:lstStyle/>
          <a:p>
            <a:r>
              <a:rPr lang="nl-BE" dirty="0"/>
              <a:t>Het reorganisatieplan kwalificeert juridisch als een collectieve rechtshandeling</a:t>
            </a:r>
          </a:p>
          <a:p>
            <a:pPr lvl="1"/>
            <a:r>
              <a:rPr lang="nl-BE" dirty="0"/>
              <a:t>Individuele belanghebbenden of categorieën van belanghebbenden kunnen tegen hun wil gebonden worden door een collectief akkoord</a:t>
            </a:r>
          </a:p>
          <a:p>
            <a:pPr lvl="1"/>
            <a:r>
              <a:rPr lang="nl-BE" dirty="0"/>
              <a:t>Dit vereist een rechterlijke tussenkomst, die zowel onderzoek doet naar het naleven van de vormvereisten als een inhoudelijke toetsing doorvoert van het reorganisatieplan  </a:t>
            </a:r>
            <a:endParaRPr lang="fr-BE" dirty="0"/>
          </a:p>
        </p:txBody>
      </p:sp>
    </p:spTree>
    <p:extLst>
      <p:ext uri="{BB962C8B-B14F-4D97-AF65-F5344CB8AC3E}">
        <p14:creationId xmlns:p14="http://schemas.microsoft.com/office/powerpoint/2010/main" val="1032065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19B02F-D9F8-EB31-5088-E2A19B25703F}"/>
              </a:ext>
            </a:extLst>
          </p:cNvPr>
          <p:cNvSpPr>
            <a:spLocks noGrp="1"/>
          </p:cNvSpPr>
          <p:nvPr>
            <p:ph type="title"/>
          </p:nvPr>
        </p:nvSpPr>
        <p:spPr/>
        <p:txBody>
          <a:bodyPr/>
          <a:lstStyle/>
          <a:p>
            <a:r>
              <a:rPr lang="nl-BE" dirty="0"/>
              <a:t>Homologatie van het collectief akkoord: KMO</a:t>
            </a:r>
            <a:endParaRPr lang="fr-BE" dirty="0"/>
          </a:p>
        </p:txBody>
      </p:sp>
      <p:sp>
        <p:nvSpPr>
          <p:cNvPr id="6" name="Tijdelijke aanduiding voor inhoud 5">
            <a:extLst>
              <a:ext uri="{FF2B5EF4-FFF2-40B4-BE49-F238E27FC236}">
                <a16:creationId xmlns:a16="http://schemas.microsoft.com/office/drawing/2014/main" id="{8B717C00-55DC-7304-F9EE-BAB9DE6F0A0C}"/>
              </a:ext>
            </a:extLst>
          </p:cNvPr>
          <p:cNvSpPr>
            <a:spLocks noGrp="1"/>
          </p:cNvSpPr>
          <p:nvPr>
            <p:ph idx="1"/>
          </p:nvPr>
        </p:nvSpPr>
        <p:spPr/>
        <p:txBody>
          <a:bodyPr>
            <a:normAutofit fontScale="77500" lnSpcReduction="20000"/>
          </a:bodyPr>
          <a:lstStyle/>
          <a:p>
            <a:pPr>
              <a:spcAft>
                <a:spcPts val="500"/>
              </a:spcAft>
              <a:defRPr/>
            </a:pPr>
            <a:r>
              <a:rPr lang="nl-NL" altLang="nl-BE" dirty="0"/>
              <a:t>De rechtbank beoordeelt of</a:t>
            </a:r>
          </a:p>
          <a:p>
            <a:pPr lvl="1">
              <a:spcAft>
                <a:spcPts val="500"/>
              </a:spcAft>
              <a:defRPr/>
            </a:pPr>
            <a:r>
              <a:rPr lang="nl-NL" altLang="nl-BE" sz="2800" dirty="0"/>
              <a:t>het reorganisatieplan door de vereiste meerderheden werd aangenomen; </a:t>
            </a:r>
          </a:p>
          <a:p>
            <a:pPr lvl="1">
              <a:spcAft>
                <a:spcPts val="500"/>
              </a:spcAft>
              <a:defRPr/>
            </a:pPr>
            <a:r>
              <a:rPr lang="nl-NL" altLang="nl-BE" sz="2800" dirty="0"/>
              <a:t>het plan tijdig in het register is neergelegd</a:t>
            </a:r>
          </a:p>
          <a:p>
            <a:pPr>
              <a:spcAft>
                <a:spcPts val="500"/>
              </a:spcAft>
              <a:defRPr/>
            </a:pPr>
            <a:r>
              <a:rPr lang="nl-NL" altLang="nl-BE" dirty="0"/>
              <a:t>Homologatie van het plan, tenzij</a:t>
            </a:r>
          </a:p>
          <a:p>
            <a:pPr lvl="1">
              <a:spcAft>
                <a:spcPts val="500"/>
              </a:spcAft>
              <a:defRPr/>
            </a:pPr>
            <a:r>
              <a:rPr lang="nl-NL" altLang="nl-BE" sz="2800" dirty="0"/>
              <a:t>schending pleegvormen</a:t>
            </a:r>
          </a:p>
          <a:p>
            <a:pPr lvl="1">
              <a:spcAft>
                <a:spcPts val="500"/>
              </a:spcAft>
              <a:defRPr/>
            </a:pPr>
            <a:r>
              <a:rPr lang="nl-NL" altLang="nl-BE" sz="2800" dirty="0"/>
              <a:t>schending openbare orde (functioneel karakter differentiatie)</a:t>
            </a:r>
          </a:p>
          <a:p>
            <a:pPr lvl="1">
              <a:spcAft>
                <a:spcPts val="500"/>
              </a:spcAft>
              <a:defRPr/>
            </a:pPr>
            <a:r>
              <a:rPr lang="nl-NL" altLang="nl-BE" sz="2800" dirty="0"/>
              <a:t>de rechten en belangen van de schuldeisers op onredelijke wijze worden aangetast</a:t>
            </a:r>
          </a:p>
          <a:p>
            <a:pPr lvl="1">
              <a:spcAft>
                <a:spcPts val="500"/>
              </a:spcAft>
              <a:defRPr/>
            </a:pPr>
            <a:r>
              <a:rPr lang="nl-BE" sz="2800" dirty="0"/>
              <a:t>De rechtbank kan, op verzoek van iedere belanghebbende (dus niet ambtshalve), weigeren om het reorganisatieplan te homologeren “</a:t>
            </a:r>
            <a:r>
              <a:rPr lang="nl-BE" sz="2800" i="1" dirty="0"/>
              <a:t>als het plan kennelijk geen redelijk vooruitzicht biedt op het afwenden van de vereffening of faillissement van de schuldenaar of op het waarborgen van de levensvatbaarheid van de onderneming</a:t>
            </a:r>
            <a:r>
              <a:rPr lang="nl-BE" sz="2800" dirty="0"/>
              <a:t>”</a:t>
            </a:r>
            <a:endParaRPr lang="nl-NL" altLang="nl-BE" sz="2800" dirty="0"/>
          </a:p>
        </p:txBody>
      </p:sp>
    </p:spTree>
    <p:extLst>
      <p:ext uri="{BB962C8B-B14F-4D97-AF65-F5344CB8AC3E}">
        <p14:creationId xmlns:p14="http://schemas.microsoft.com/office/powerpoint/2010/main" val="3657235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97A7F-C252-DE81-8235-E0B1C04DEC6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52E995E-8D59-E064-96FD-C030B0395AEE}"/>
              </a:ext>
            </a:extLst>
          </p:cNvPr>
          <p:cNvSpPr>
            <a:spLocks noGrp="1"/>
          </p:cNvSpPr>
          <p:nvPr>
            <p:ph type="title"/>
          </p:nvPr>
        </p:nvSpPr>
        <p:spPr/>
        <p:txBody>
          <a:bodyPr/>
          <a:lstStyle/>
          <a:p>
            <a:r>
              <a:rPr lang="nl-BE" dirty="0"/>
              <a:t>Een uit het leven gegrepen voorbeeld: Gent 6 juni 2025</a:t>
            </a:r>
            <a:endParaRPr lang="fr-BE" dirty="0"/>
          </a:p>
        </p:txBody>
      </p:sp>
      <p:sp>
        <p:nvSpPr>
          <p:cNvPr id="3" name="Tijdelijke aanduiding voor inhoud 2">
            <a:extLst>
              <a:ext uri="{FF2B5EF4-FFF2-40B4-BE49-F238E27FC236}">
                <a16:creationId xmlns:a16="http://schemas.microsoft.com/office/drawing/2014/main" id="{C710665D-5D55-3341-BC75-398259155E41}"/>
              </a:ext>
            </a:extLst>
          </p:cNvPr>
          <p:cNvSpPr>
            <a:spLocks noGrp="1"/>
          </p:cNvSpPr>
          <p:nvPr>
            <p:ph idx="1"/>
          </p:nvPr>
        </p:nvSpPr>
        <p:spPr/>
        <p:txBody>
          <a:bodyPr>
            <a:normAutofit fontScale="92500" lnSpcReduction="20000"/>
          </a:bodyPr>
          <a:lstStyle/>
          <a:p>
            <a:r>
              <a:rPr lang="nl-BE" b="1" dirty="0"/>
              <a:t>Wat was er aan de hand?</a:t>
            </a:r>
          </a:p>
          <a:p>
            <a:pPr lvl="1"/>
            <a:r>
              <a:rPr lang="nl-BE" dirty="0"/>
              <a:t>Schuld op holding niveau vastgesteld in het kader van een dading (geen goede relatie tussen overblijvende en vertrokken aandeelhouder)</a:t>
            </a:r>
          </a:p>
          <a:p>
            <a:pPr lvl="1"/>
            <a:r>
              <a:rPr lang="nl-BE" dirty="0"/>
              <a:t>Operationele – onderliggende – vennootschap draait goed</a:t>
            </a:r>
          </a:p>
          <a:p>
            <a:pPr lvl="1"/>
            <a:r>
              <a:rPr lang="nl-BE" dirty="0"/>
              <a:t>Doel: collectief akkoord KMO op niveau holding</a:t>
            </a:r>
          </a:p>
          <a:p>
            <a:pPr lvl="1"/>
            <a:r>
              <a:rPr lang="nl-BE" dirty="0"/>
              <a:t>7 schuldeisers, zes verschillende regelingen in het reorganisatieplan</a:t>
            </a:r>
          </a:p>
          <a:p>
            <a:pPr lvl="2"/>
            <a:r>
              <a:rPr lang="nl-BE" dirty="0"/>
              <a:t>Volledige terugbetaling bank, volledige terugbetaling openbare schuldeiser, 5 gewone schuldeisers onderverdeeld in 4 categorieën in functie omvang schuldvordering</a:t>
            </a:r>
          </a:p>
          <a:p>
            <a:pPr lvl="1"/>
            <a:r>
              <a:rPr lang="nl-BE" dirty="0"/>
              <a:t>U raadt het al: vertrokken aandeelhouder krijgt de minst genereuze (samen met vordering manager-aandeelhouder) behandeling (80% haircut, 38 maandelijkse betalingen, eerste betaling 31 december 2025)</a:t>
            </a:r>
          </a:p>
          <a:p>
            <a:pPr lvl="1"/>
            <a:r>
              <a:rPr lang="nl-BE" dirty="0"/>
              <a:t>Negatief advies gedelegeerd rechter</a:t>
            </a:r>
          </a:p>
          <a:p>
            <a:pPr lvl="1"/>
            <a:r>
              <a:rPr lang="nl-BE" dirty="0"/>
              <a:t>Stemming: 4 schuldeisers VOOR – 3 schuldeisers TEGEN (met ook een meerderheid in omvang schuldvordering)</a:t>
            </a:r>
          </a:p>
          <a:p>
            <a:pPr lvl="1"/>
            <a:r>
              <a:rPr lang="nl-BE" dirty="0"/>
              <a:t>Quid homologatie?</a:t>
            </a:r>
          </a:p>
          <a:p>
            <a:pPr lvl="1"/>
            <a:endParaRPr lang="nl-BE" dirty="0"/>
          </a:p>
          <a:p>
            <a:pPr lvl="1"/>
            <a:endParaRPr lang="fr-BE" dirty="0"/>
          </a:p>
        </p:txBody>
      </p:sp>
    </p:spTree>
    <p:extLst>
      <p:ext uri="{BB962C8B-B14F-4D97-AF65-F5344CB8AC3E}">
        <p14:creationId xmlns:p14="http://schemas.microsoft.com/office/powerpoint/2010/main" val="3666638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5841C-A235-CAD9-9E8F-6FC12EE05BD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30FA97F-D6C0-DB45-8598-035DE2EBB54C}"/>
              </a:ext>
            </a:extLst>
          </p:cNvPr>
          <p:cNvSpPr>
            <a:spLocks noGrp="1"/>
          </p:cNvSpPr>
          <p:nvPr>
            <p:ph type="title"/>
          </p:nvPr>
        </p:nvSpPr>
        <p:spPr/>
        <p:txBody>
          <a:bodyPr/>
          <a:lstStyle/>
          <a:p>
            <a:r>
              <a:rPr lang="nl-BE" dirty="0"/>
              <a:t>Een uit het leven gegrepen voorbeeld: Gent </a:t>
            </a:r>
            <a:r>
              <a:rPr lang="nl-BE"/>
              <a:t>6 juni 2025</a:t>
            </a:r>
            <a:endParaRPr lang="fr-BE" dirty="0"/>
          </a:p>
        </p:txBody>
      </p:sp>
      <p:sp>
        <p:nvSpPr>
          <p:cNvPr id="3" name="Tijdelijke aanduiding voor inhoud 2">
            <a:extLst>
              <a:ext uri="{FF2B5EF4-FFF2-40B4-BE49-F238E27FC236}">
                <a16:creationId xmlns:a16="http://schemas.microsoft.com/office/drawing/2014/main" id="{EF17C604-B489-71F2-3732-1AE3FC496AE7}"/>
              </a:ext>
            </a:extLst>
          </p:cNvPr>
          <p:cNvSpPr>
            <a:spLocks noGrp="1"/>
          </p:cNvSpPr>
          <p:nvPr>
            <p:ph idx="1"/>
          </p:nvPr>
        </p:nvSpPr>
        <p:spPr/>
        <p:txBody>
          <a:bodyPr>
            <a:normAutofit fontScale="70000" lnSpcReduction="20000"/>
          </a:bodyPr>
          <a:lstStyle/>
          <a:p>
            <a:r>
              <a:rPr lang="nl-BE" dirty="0"/>
              <a:t>De Ondernemingsrechtbank weigert de homologatie van het reorganisatieplan om onder meer volgende redenen:</a:t>
            </a:r>
          </a:p>
          <a:p>
            <a:pPr marL="0" indent="0">
              <a:buNone/>
            </a:pPr>
            <a:endParaRPr lang="nl-BE" dirty="0"/>
          </a:p>
          <a:p>
            <a:pPr lvl="1"/>
            <a:r>
              <a:rPr lang="nl-NL" dirty="0"/>
              <a:t>“De rechtbank stelt vast dat de economische openbare orde wordt geschonden, minstens dat de rechten en belangen van de schuldeisers op onredelijke wijze worden aangetast”</a:t>
            </a:r>
          </a:p>
          <a:p>
            <a:pPr lvl="1"/>
            <a:r>
              <a:rPr lang="nl-NL" dirty="0"/>
              <a:t>“Gedifferentieerde behandeling van schuldeiser die enkel en alleen te verklaren zijn door de  noodzaak om gunstige stemmen te bekomen ten einde de meerderheid te behalen ongeacht de  wil om de fundamentele redding van de onderneming te verzekeren, druist in tegen de openbare orde”</a:t>
            </a:r>
          </a:p>
          <a:p>
            <a:pPr lvl="1"/>
            <a:r>
              <a:rPr lang="nl-NL" dirty="0"/>
              <a:t>“In tegenstelling tot wat [aandeelhouder] en [manager] schijnbaar menen, is het doel van een gerechtelijke reorganisatie niet het behoud van 100% controle over [vennootschap] door [aandeelhouder/manager] </a:t>
            </a:r>
            <a:r>
              <a:rPr lang="nl-NL" b="1" dirty="0"/>
              <a:t>ten koste van externe schuldeisers die thans geen nut meer hebben</a:t>
            </a:r>
            <a:r>
              <a:rPr lang="nl-NL" dirty="0"/>
              <a:t>”</a:t>
            </a:r>
          </a:p>
          <a:p>
            <a:pPr lvl="1"/>
            <a:r>
              <a:rPr lang="nl-NL" dirty="0">
                <a:highlight>
                  <a:srgbClr val="FFFF00"/>
                </a:highlight>
              </a:rPr>
              <a:t>“Een gerechtelijke reorganisatie met oog op een collectief akkoord is méér dan een louter strategische cijfermatige denkoefening met als enig doel zoveel mogelijk schulden te laten kwijtschelden ten einde  het eigen vermogen van de schuldenaar – of van diens aandeelhouders – te versterken”</a:t>
            </a:r>
          </a:p>
          <a:p>
            <a:pPr lvl="1"/>
            <a:r>
              <a:rPr lang="nl-NL" dirty="0">
                <a:highlight>
                  <a:srgbClr val="00FFFF"/>
                </a:highlight>
              </a:rPr>
              <a:t>“De schuldeisers die [X] nodig had om een meerderheid van vertegenwoordigde schuldeiser te behalen,  krijgen allen 100% terugbetaald. Dit terwijl hiertoe geen enkele objectieve reden is, buiten het enkele gegeven dat deze toegift ertoe geleid heeft dat een volmacht voor een positieve stem werd gegeven”</a:t>
            </a:r>
          </a:p>
          <a:p>
            <a:pPr lvl="1"/>
            <a:endParaRPr lang="nl-NL" dirty="0"/>
          </a:p>
          <a:p>
            <a:pPr lvl="1"/>
            <a:endParaRPr lang="fr-BE" dirty="0"/>
          </a:p>
        </p:txBody>
      </p:sp>
    </p:spTree>
    <p:extLst>
      <p:ext uri="{BB962C8B-B14F-4D97-AF65-F5344CB8AC3E}">
        <p14:creationId xmlns:p14="http://schemas.microsoft.com/office/powerpoint/2010/main" val="2130770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E252C3-C854-BD06-BE5D-CDF195A49698}"/>
              </a:ext>
            </a:extLst>
          </p:cNvPr>
          <p:cNvSpPr>
            <a:spLocks noGrp="1"/>
          </p:cNvSpPr>
          <p:nvPr>
            <p:ph type="title"/>
          </p:nvPr>
        </p:nvSpPr>
        <p:spPr/>
        <p:txBody>
          <a:bodyPr/>
          <a:lstStyle/>
          <a:p>
            <a:r>
              <a:rPr lang="nl-BE" dirty="0"/>
              <a:t>Homologatie collectief akkoord: grote onderneming </a:t>
            </a:r>
            <a:endParaRPr lang="fr-BE" dirty="0"/>
          </a:p>
        </p:txBody>
      </p:sp>
      <p:sp>
        <p:nvSpPr>
          <p:cNvPr id="3" name="Tijdelijke aanduiding voor inhoud 2">
            <a:extLst>
              <a:ext uri="{FF2B5EF4-FFF2-40B4-BE49-F238E27FC236}">
                <a16:creationId xmlns:a16="http://schemas.microsoft.com/office/drawing/2014/main" id="{3B657A08-344C-0199-9CCB-C43590984237}"/>
              </a:ext>
            </a:extLst>
          </p:cNvPr>
          <p:cNvSpPr>
            <a:spLocks noGrp="1"/>
          </p:cNvSpPr>
          <p:nvPr>
            <p:ph idx="1"/>
          </p:nvPr>
        </p:nvSpPr>
        <p:spPr/>
        <p:txBody>
          <a:bodyPr>
            <a:normAutofit lnSpcReduction="10000"/>
          </a:bodyPr>
          <a:lstStyle/>
          <a:p>
            <a:r>
              <a:rPr lang="nl-BE" dirty="0"/>
              <a:t>Inzake de homologatie zijn twee onderscheiden essentieel:</a:t>
            </a:r>
          </a:p>
          <a:p>
            <a:pPr lvl="1"/>
            <a:r>
              <a:rPr lang="nl-BE" dirty="0"/>
              <a:t>Ten eerste, het onderscheid tussen:</a:t>
            </a:r>
          </a:p>
          <a:p>
            <a:pPr lvl="2"/>
            <a:r>
              <a:rPr lang="nl-BE" dirty="0"/>
              <a:t>Algemene homologatiecriteria</a:t>
            </a:r>
            <a:endParaRPr lang="fr-BE" dirty="0"/>
          </a:p>
          <a:p>
            <a:pPr lvl="2"/>
            <a:r>
              <a:rPr lang="fr-BE" dirty="0"/>
              <a:t>Bijzondere homologatiecriteria</a:t>
            </a:r>
          </a:p>
          <a:p>
            <a:pPr lvl="1"/>
            <a:r>
              <a:rPr lang="nl-BE" dirty="0"/>
              <a:t>Ten tweede, het onderscheid tussen:</a:t>
            </a:r>
          </a:p>
          <a:p>
            <a:pPr lvl="2"/>
            <a:r>
              <a:rPr lang="nl-NL" dirty="0"/>
              <a:t>de toets van het belang van de schuldeisers (deze toets biedt bescherming op </a:t>
            </a:r>
            <a:r>
              <a:rPr lang="nl-NL" b="1" dirty="0"/>
              <a:t>individueel niveau</a:t>
            </a:r>
            <a:r>
              <a:rPr lang="nl-NL" dirty="0"/>
              <a:t>)</a:t>
            </a:r>
          </a:p>
          <a:p>
            <a:pPr lvl="2"/>
            <a:r>
              <a:rPr lang="nl-NL" dirty="0"/>
              <a:t>de toetsing aan de bestaande wettelijke of contractuele rangorde (deze toets biedt bescherming op het </a:t>
            </a:r>
            <a:r>
              <a:rPr lang="nl-NL" b="1" dirty="0"/>
              <a:t>niveau van de categorie</a:t>
            </a:r>
            <a:r>
              <a:rPr lang="nl-NL" dirty="0"/>
              <a:t>)</a:t>
            </a:r>
          </a:p>
          <a:p>
            <a:pPr lvl="1"/>
            <a:endParaRPr lang="nl-NL" dirty="0"/>
          </a:p>
          <a:p>
            <a:r>
              <a:rPr lang="nl-NL" dirty="0"/>
              <a:t>Waardering </a:t>
            </a:r>
            <a:r>
              <a:rPr lang="nl-NL" i="1" dirty="0"/>
              <a:t>kan </a:t>
            </a:r>
            <a:r>
              <a:rPr lang="nl-NL" dirty="0"/>
              <a:t>belangrijk zijn, maar waarderingsdiscussies moeten zoveel mogelijk worden vermeden </a:t>
            </a:r>
            <a:endParaRPr lang="nl-BE" dirty="0"/>
          </a:p>
        </p:txBody>
      </p:sp>
    </p:spTree>
    <p:extLst>
      <p:ext uri="{BB962C8B-B14F-4D97-AF65-F5344CB8AC3E}">
        <p14:creationId xmlns:p14="http://schemas.microsoft.com/office/powerpoint/2010/main" val="3309194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68486-CC5B-E13C-20E1-91BD30861E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5D8DAE-60FD-E1A8-2975-B79B04569CEC}"/>
              </a:ext>
            </a:extLst>
          </p:cNvPr>
          <p:cNvSpPr>
            <a:spLocks noGrp="1"/>
          </p:cNvSpPr>
          <p:nvPr>
            <p:ph type="title"/>
          </p:nvPr>
        </p:nvSpPr>
        <p:spPr/>
        <p:txBody>
          <a:bodyPr/>
          <a:lstStyle/>
          <a:p>
            <a:r>
              <a:rPr lang="nl-BE" dirty="0"/>
              <a:t>Algemene homologatiecriteria</a:t>
            </a:r>
          </a:p>
        </p:txBody>
      </p:sp>
      <p:sp>
        <p:nvSpPr>
          <p:cNvPr id="3" name="Tijdelijke aanduiding voor inhoud 2">
            <a:extLst>
              <a:ext uri="{FF2B5EF4-FFF2-40B4-BE49-F238E27FC236}">
                <a16:creationId xmlns:a16="http://schemas.microsoft.com/office/drawing/2014/main" id="{A05E8E26-E35D-8210-8FBE-96F1F8E7AA94}"/>
              </a:ext>
            </a:extLst>
          </p:cNvPr>
          <p:cNvSpPr>
            <a:spLocks noGrp="1"/>
          </p:cNvSpPr>
          <p:nvPr>
            <p:ph idx="1"/>
          </p:nvPr>
        </p:nvSpPr>
        <p:spPr/>
        <p:txBody>
          <a:bodyPr>
            <a:normAutofit fontScale="77500" lnSpcReduction="20000"/>
          </a:bodyPr>
          <a:lstStyle/>
          <a:p>
            <a:r>
              <a:rPr lang="nl-NL" b="1" dirty="0"/>
              <a:t> 1° </a:t>
            </a:r>
            <a:r>
              <a:rPr lang="nl-NL" dirty="0"/>
              <a:t>het reorganisatieplan werd aangenomen overeenkomstig artikel XX.83/14;</a:t>
            </a:r>
          </a:p>
          <a:p>
            <a:r>
              <a:rPr lang="nl-NL" dirty="0"/>
              <a:t> </a:t>
            </a:r>
            <a:r>
              <a:rPr lang="nl-NL" b="1" dirty="0"/>
              <a:t>2° de indeling in categorieën </a:t>
            </a:r>
            <a:r>
              <a:rPr lang="nl-NL" dirty="0"/>
              <a:t>werd gemaakt op een correcte wijze, de schuldeisers en kapitaalhouders met voldoende gedeelde belangen binnen eenzelfde categorie gelijk worden behandeld en op een wijze die in verhouding staat tot hun vordering;</a:t>
            </a:r>
          </a:p>
          <a:p>
            <a:r>
              <a:rPr lang="nl-NL" b="1" dirty="0"/>
              <a:t> 3° </a:t>
            </a:r>
            <a:r>
              <a:rPr lang="nl-NL" dirty="0"/>
              <a:t>de neerlegging van het reorganisatieplan in het register is gedaan;</a:t>
            </a:r>
          </a:p>
          <a:p>
            <a:r>
              <a:rPr lang="nl-NL" b="1" dirty="0"/>
              <a:t> 4° </a:t>
            </a:r>
            <a:r>
              <a:rPr lang="nl-NL" dirty="0"/>
              <a:t>als er niet-instemmende schuldeisers zijn, het reorganisatieplan voldoet aan de </a:t>
            </a:r>
            <a:r>
              <a:rPr lang="nl-NL" b="1" dirty="0"/>
              <a:t>toets van het belang van de schuldeisers</a:t>
            </a:r>
            <a:r>
              <a:rPr lang="nl-NL" dirty="0"/>
              <a:t>; aan de toets van het belang van de schuldeisers is voldaan als blijkt dat geen niet-instemmende schuldeiser kennelijk slechter af is onder het reorganisatieplan dan die schuldeiser zou zijn indien de normale rangorde van voorrang bij faillissement zou worden toegepast;</a:t>
            </a:r>
          </a:p>
          <a:p>
            <a:r>
              <a:rPr lang="nl-NL" b="1" dirty="0"/>
              <a:t> 5° </a:t>
            </a:r>
            <a:r>
              <a:rPr lang="nl-NL" dirty="0"/>
              <a:t>in voorkomend geval, elke nieuwe financiering noodzakelijk is om het reorganisatieplan uit te voeren en de belangen van de schuldeisers niet overmatig benadeelt.</a:t>
            </a:r>
            <a:endParaRPr lang="fr-BE" dirty="0"/>
          </a:p>
        </p:txBody>
      </p:sp>
    </p:spTree>
    <p:extLst>
      <p:ext uri="{BB962C8B-B14F-4D97-AF65-F5344CB8AC3E}">
        <p14:creationId xmlns:p14="http://schemas.microsoft.com/office/powerpoint/2010/main" val="443864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E43C1-B163-3562-DED3-B04D141C418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A4BCCD0-AE20-1210-6345-1E4215547793}"/>
              </a:ext>
            </a:extLst>
          </p:cNvPr>
          <p:cNvSpPr>
            <a:spLocks noGrp="1"/>
          </p:cNvSpPr>
          <p:nvPr>
            <p:ph type="title"/>
          </p:nvPr>
        </p:nvSpPr>
        <p:spPr/>
        <p:txBody>
          <a:bodyPr/>
          <a:lstStyle/>
          <a:p>
            <a:r>
              <a:rPr lang="nl-BE" dirty="0"/>
              <a:t>Algemene homologatiecriteria</a:t>
            </a:r>
            <a:endParaRPr lang="fr-BE" dirty="0"/>
          </a:p>
        </p:txBody>
      </p:sp>
      <p:sp>
        <p:nvSpPr>
          <p:cNvPr id="3" name="Tijdelijke aanduiding voor inhoud 2">
            <a:extLst>
              <a:ext uri="{FF2B5EF4-FFF2-40B4-BE49-F238E27FC236}">
                <a16:creationId xmlns:a16="http://schemas.microsoft.com/office/drawing/2014/main" id="{179EEEED-414A-233D-C565-B62AA9C9F5E2}"/>
              </a:ext>
            </a:extLst>
          </p:cNvPr>
          <p:cNvSpPr>
            <a:spLocks noGrp="1"/>
          </p:cNvSpPr>
          <p:nvPr>
            <p:ph idx="1"/>
          </p:nvPr>
        </p:nvSpPr>
        <p:spPr/>
        <p:txBody>
          <a:bodyPr/>
          <a:lstStyle/>
          <a:p>
            <a:r>
              <a:rPr lang="nl-NL" b="1" dirty="0"/>
              <a:t>Op verzoek van iedere belanghebbende</a:t>
            </a:r>
            <a:r>
              <a:rPr lang="nl-NL" dirty="0"/>
              <a:t>, </a:t>
            </a:r>
            <a:r>
              <a:rPr lang="nl-NL" i="1" dirty="0"/>
              <a:t>kan</a:t>
            </a:r>
            <a:r>
              <a:rPr lang="nl-NL" dirty="0"/>
              <a:t> de rechtbank weigeren om het reorganisatieplan te homologeren als het plan geen redelijk vooruitzicht biedt op het afwenden van de vereffening of faillissement van de schuldenaar of op het waarborgen van de levensvatbaarheid van de onderneming</a:t>
            </a:r>
          </a:p>
          <a:p>
            <a:pPr lvl="1"/>
            <a:r>
              <a:rPr lang="nl-NL" dirty="0"/>
              <a:t>Belangrijk dus om dit goed te motiveren in het reorganisatieplan</a:t>
            </a:r>
            <a:endParaRPr lang="fr-BE" dirty="0"/>
          </a:p>
        </p:txBody>
      </p:sp>
    </p:spTree>
    <p:extLst>
      <p:ext uri="{BB962C8B-B14F-4D97-AF65-F5344CB8AC3E}">
        <p14:creationId xmlns:p14="http://schemas.microsoft.com/office/powerpoint/2010/main" val="615940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2B9145-B6DC-4DCF-C1F7-4E799D84D10D}"/>
              </a:ext>
            </a:extLst>
          </p:cNvPr>
          <p:cNvSpPr>
            <a:spLocks noGrp="1"/>
          </p:cNvSpPr>
          <p:nvPr>
            <p:ph type="title"/>
          </p:nvPr>
        </p:nvSpPr>
        <p:spPr/>
        <p:txBody>
          <a:bodyPr/>
          <a:lstStyle/>
          <a:p>
            <a:r>
              <a:rPr lang="nl-BE" dirty="0"/>
              <a:t>Waardering</a:t>
            </a:r>
            <a:endParaRPr lang="fr-BE" dirty="0"/>
          </a:p>
        </p:txBody>
      </p:sp>
      <p:sp>
        <p:nvSpPr>
          <p:cNvPr id="3" name="Tijdelijke aanduiding voor inhoud 2">
            <a:extLst>
              <a:ext uri="{FF2B5EF4-FFF2-40B4-BE49-F238E27FC236}">
                <a16:creationId xmlns:a16="http://schemas.microsoft.com/office/drawing/2014/main" id="{E2DFBFE5-D34A-8529-7A0D-A76D82B64AA2}"/>
              </a:ext>
            </a:extLst>
          </p:cNvPr>
          <p:cNvSpPr>
            <a:spLocks noGrp="1"/>
          </p:cNvSpPr>
          <p:nvPr>
            <p:ph idx="1"/>
          </p:nvPr>
        </p:nvSpPr>
        <p:spPr/>
        <p:txBody>
          <a:bodyPr>
            <a:normAutofit fontScale="85000" lnSpcReduction="20000"/>
          </a:bodyPr>
          <a:lstStyle/>
          <a:p>
            <a:r>
              <a:rPr lang="nl-NL" dirty="0"/>
              <a:t>De rechtbank neemt uitsluitend een beslissing over de waardebepaling van de onderneming indien een niet- instemmende betrokken partij het herstructureringsplan betwist op basis van hetzij:</a:t>
            </a:r>
          </a:p>
          <a:p>
            <a:pPr lvl="1"/>
            <a:r>
              <a:rPr lang="nl-NL" dirty="0"/>
              <a:t>een vermeend niet-voldoen aan het criterium van het belang van de schuldeisers;</a:t>
            </a:r>
          </a:p>
          <a:p>
            <a:pPr lvl="1"/>
            <a:r>
              <a:rPr lang="nl-NL" dirty="0"/>
              <a:t>een vermeende inbreuk op de voorwaarden van een categorie-overschrijdende cram down</a:t>
            </a:r>
          </a:p>
          <a:p>
            <a:pPr lvl="1"/>
            <a:r>
              <a:rPr lang="nl-NL" dirty="0"/>
              <a:t>Dus niet over bv. haalbaarheid</a:t>
            </a:r>
          </a:p>
          <a:p>
            <a:pPr lvl="1"/>
            <a:endParaRPr lang="nl-NL" dirty="0"/>
          </a:p>
          <a:p>
            <a:r>
              <a:rPr lang="nl-NL" dirty="0"/>
              <a:t>Het beste plan is (daarom) het onderhandelde plan, het plan dat op alle niveaus de instemming van de belanghebbenden geniet (waarbij wordt aanvaard dat waarderen geen exacte wetenschap is)</a:t>
            </a:r>
          </a:p>
          <a:p>
            <a:pPr lvl="1"/>
            <a:r>
              <a:rPr lang="nl-NL" dirty="0"/>
              <a:t>belang van schuldeiserscomités</a:t>
            </a:r>
          </a:p>
          <a:p>
            <a:pPr lvl="1"/>
            <a:r>
              <a:rPr lang="nl-NL" dirty="0"/>
              <a:t>belang van transparante en proactieve communicatie</a:t>
            </a:r>
          </a:p>
          <a:p>
            <a:pPr lvl="1"/>
            <a:r>
              <a:rPr lang="nl-NL" dirty="0"/>
              <a:t>vereist een nieuwe mentaliteit in hoofde schuldenaar en schuldeisers</a:t>
            </a:r>
            <a:endParaRPr lang="fr-BE" dirty="0"/>
          </a:p>
        </p:txBody>
      </p:sp>
    </p:spTree>
    <p:extLst>
      <p:ext uri="{BB962C8B-B14F-4D97-AF65-F5344CB8AC3E}">
        <p14:creationId xmlns:p14="http://schemas.microsoft.com/office/powerpoint/2010/main" val="2880432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E7BEA-B4D4-E812-E28A-4DA8B8825D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68C106A-E4CC-A9CF-3FFE-54C6DD8C6807}"/>
              </a:ext>
            </a:extLst>
          </p:cNvPr>
          <p:cNvSpPr>
            <a:spLocks noGrp="1"/>
          </p:cNvSpPr>
          <p:nvPr>
            <p:ph type="title"/>
          </p:nvPr>
        </p:nvSpPr>
        <p:spPr/>
        <p:txBody>
          <a:bodyPr/>
          <a:lstStyle/>
          <a:p>
            <a:r>
              <a:rPr lang="nl-BE" dirty="0"/>
              <a:t>Bijzondere homologatiecriteria</a:t>
            </a:r>
          </a:p>
        </p:txBody>
      </p:sp>
      <p:sp>
        <p:nvSpPr>
          <p:cNvPr id="3" name="Tijdelijke aanduiding voor inhoud 2">
            <a:extLst>
              <a:ext uri="{FF2B5EF4-FFF2-40B4-BE49-F238E27FC236}">
                <a16:creationId xmlns:a16="http://schemas.microsoft.com/office/drawing/2014/main" id="{FB007418-8170-D0F4-9054-F1CC4A8E9689}"/>
              </a:ext>
            </a:extLst>
          </p:cNvPr>
          <p:cNvSpPr>
            <a:spLocks noGrp="1"/>
          </p:cNvSpPr>
          <p:nvPr>
            <p:ph idx="1"/>
          </p:nvPr>
        </p:nvSpPr>
        <p:spPr/>
        <p:txBody>
          <a:bodyPr>
            <a:normAutofit fontScale="92500" lnSpcReduction="20000"/>
          </a:bodyPr>
          <a:lstStyle/>
          <a:p>
            <a:r>
              <a:rPr lang="nl-BE" dirty="0"/>
              <a:t>Wat is de situatie?</a:t>
            </a:r>
          </a:p>
          <a:p>
            <a:pPr lvl="1"/>
            <a:r>
              <a:rPr lang="nl-BE" dirty="0"/>
              <a:t>Het plan wordt in één of meerdere  categorieën niet goedgekeurd</a:t>
            </a:r>
          </a:p>
          <a:p>
            <a:r>
              <a:rPr lang="nl-BE" dirty="0"/>
              <a:t>Maar er is wel een </a:t>
            </a:r>
            <a:r>
              <a:rPr lang="nl-BE" b="1" dirty="0"/>
              <a:t>draagvlak</a:t>
            </a:r>
            <a:r>
              <a:rPr lang="nl-BE" dirty="0"/>
              <a:t> voor het plan in</a:t>
            </a:r>
          </a:p>
          <a:p>
            <a:pPr lvl="1"/>
            <a:r>
              <a:rPr lang="nl-NL" dirty="0">
                <a:highlight>
                  <a:srgbClr val="FFFF00"/>
                </a:highlight>
              </a:rPr>
              <a:t>i) </a:t>
            </a:r>
            <a:r>
              <a:rPr lang="nl-NL" dirty="0"/>
              <a:t>één van de twee bestaande categorieën; of</a:t>
            </a:r>
          </a:p>
          <a:p>
            <a:pPr lvl="1"/>
            <a:r>
              <a:rPr lang="nl-NL" dirty="0"/>
              <a:t>indien er meer categorieën bestaan, </a:t>
            </a:r>
            <a:r>
              <a:rPr lang="nl-NL" dirty="0">
                <a:highlight>
                  <a:srgbClr val="FFFF00"/>
                </a:highlight>
              </a:rPr>
              <a:t>ii) </a:t>
            </a:r>
            <a:r>
              <a:rPr lang="nl-NL" dirty="0"/>
              <a:t>een meerderheid van de stemmende categorieën, op voorwaarde dat ten minste één van die categorieën een categorie door een zakelijke zekerheid gedekte schuldeisers is of hoger in rang is dan de categorie gewone schuldeisers in de opschorting of, indien dit niet het geval is,</a:t>
            </a:r>
          </a:p>
          <a:p>
            <a:pPr lvl="1"/>
            <a:r>
              <a:rPr lang="nl-NL" dirty="0">
                <a:highlight>
                  <a:srgbClr val="FFFF00"/>
                </a:highlight>
              </a:rPr>
              <a:t>iii) </a:t>
            </a:r>
            <a:r>
              <a:rPr lang="nl-NL" dirty="0"/>
              <a:t>ten minste één categorie van betrokken schuldeisers die redelijkerwijs geacht kan worden betaling te ontvangen indien de normale rangorde van voorrang bij vereffening zou worden toegepast</a:t>
            </a:r>
          </a:p>
          <a:p>
            <a:pPr lvl="1"/>
            <a:r>
              <a:rPr lang="nl-NL" dirty="0"/>
              <a:t>Anders gesteld: minstens één categorie met </a:t>
            </a:r>
            <a:r>
              <a:rPr lang="nl-NL" i="1" dirty="0"/>
              <a:t>skin in the game</a:t>
            </a:r>
            <a:r>
              <a:rPr lang="nl-NL" dirty="0"/>
              <a:t> moet voor het plan hebben gestemd</a:t>
            </a:r>
            <a:endParaRPr lang="fr-BE" dirty="0"/>
          </a:p>
        </p:txBody>
      </p:sp>
    </p:spTree>
    <p:extLst>
      <p:ext uri="{BB962C8B-B14F-4D97-AF65-F5344CB8AC3E}">
        <p14:creationId xmlns:p14="http://schemas.microsoft.com/office/powerpoint/2010/main" val="2597112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2B28EB-8DEB-E8AC-1231-6E361A972C91}"/>
              </a:ext>
            </a:extLst>
          </p:cNvPr>
          <p:cNvSpPr>
            <a:spLocks noGrp="1"/>
          </p:cNvSpPr>
          <p:nvPr>
            <p:ph type="title"/>
          </p:nvPr>
        </p:nvSpPr>
        <p:spPr/>
        <p:txBody>
          <a:bodyPr/>
          <a:lstStyle/>
          <a:p>
            <a:r>
              <a:rPr lang="nl-BE" dirty="0"/>
              <a:t>Bijzondere homologatiecriteria</a:t>
            </a:r>
          </a:p>
        </p:txBody>
      </p:sp>
      <p:sp>
        <p:nvSpPr>
          <p:cNvPr id="3" name="Tijdelijke aanduiding voor inhoud 2">
            <a:extLst>
              <a:ext uri="{FF2B5EF4-FFF2-40B4-BE49-F238E27FC236}">
                <a16:creationId xmlns:a16="http://schemas.microsoft.com/office/drawing/2014/main" id="{E5DF7134-57A4-B579-F62C-1CC90FABD7EC}"/>
              </a:ext>
            </a:extLst>
          </p:cNvPr>
          <p:cNvSpPr>
            <a:spLocks noGrp="1"/>
          </p:cNvSpPr>
          <p:nvPr>
            <p:ph idx="1"/>
          </p:nvPr>
        </p:nvSpPr>
        <p:spPr/>
        <p:txBody>
          <a:bodyPr>
            <a:normAutofit fontScale="77500" lnSpcReduction="20000"/>
          </a:bodyPr>
          <a:lstStyle/>
          <a:p>
            <a:r>
              <a:rPr lang="nl-NL" dirty="0"/>
              <a:t> </a:t>
            </a:r>
            <a:r>
              <a:rPr lang="nl-NL" b="1" dirty="0"/>
              <a:t>3° </a:t>
            </a:r>
            <a:r>
              <a:rPr lang="nl-NL" dirty="0">
                <a:highlight>
                  <a:srgbClr val="00FFFF"/>
                </a:highlight>
              </a:rPr>
              <a:t>het niet in het nadeel van een van de niet-instemmende categorieën afwijkt van de bestaande wettelijke of contractuele rangorde die in het raam van een vereffening zou bestaan</a:t>
            </a:r>
            <a:r>
              <a:rPr lang="nl-NL" dirty="0"/>
              <a:t>, </a:t>
            </a:r>
            <a:r>
              <a:rPr lang="nl-NL" dirty="0">
                <a:highlight>
                  <a:srgbClr val="FFFF00"/>
                </a:highlight>
              </a:rPr>
              <a:t>tenzij</a:t>
            </a:r>
            <a:r>
              <a:rPr lang="nl-NL" dirty="0"/>
              <a:t> voor die afwijking een redelijke grond bestaat en de genoemde schuldeisers of kapitaalhouders daardoor niet kennelijk worden benadeeld;</a:t>
            </a:r>
          </a:p>
          <a:p>
            <a:pPr lvl="1"/>
            <a:r>
              <a:rPr lang="nl-BE" sz="2400" b="0" dirty="0"/>
              <a:t>Dit criterium ziet op een correcte verdeling van de reorganisatiewaarde (zonder de verdere betrokkenheid van de kapitaalhouders) – </a:t>
            </a:r>
            <a:r>
              <a:rPr lang="nl-BE" sz="2400" b="1" dirty="0"/>
              <a:t>krijgt elke categorie waar het recht op heeft?</a:t>
            </a:r>
          </a:p>
          <a:p>
            <a:pPr lvl="2"/>
            <a:r>
              <a:rPr lang="nl-BE" dirty="0"/>
              <a:t>Zekergestelde schuldeisers – schuldeisers – achtergestelde schuldeisers - aandeelhouders</a:t>
            </a:r>
          </a:p>
          <a:p>
            <a:pPr lvl="1"/>
            <a:r>
              <a:rPr lang="nl-BE" b="1" dirty="0"/>
              <a:t>Absolute priority </a:t>
            </a:r>
            <a:r>
              <a:rPr lang="nl-BE" b="1" dirty="0" err="1"/>
              <a:t>rule</a:t>
            </a:r>
            <a:r>
              <a:rPr lang="nl-BE" dirty="0"/>
              <a:t>, maar met mogelijkheid tot afwijking (“tenzij”)</a:t>
            </a:r>
            <a:endParaRPr lang="nl-NL" dirty="0"/>
          </a:p>
          <a:p>
            <a:pPr lvl="1"/>
            <a:r>
              <a:rPr lang="nl-NL" dirty="0"/>
              <a:t>Quid aandeelhouders?</a:t>
            </a:r>
          </a:p>
          <a:p>
            <a:pPr lvl="2"/>
            <a:r>
              <a:rPr lang="nl-NL" dirty="0"/>
              <a:t>Het plan wijkt niet af van de wettelijke of conventionele rangorde als kapitaalhouders in een rechtspersoon zich ertoe verbinden om in een rechtspersoon een belang aan te houden in ruil voor nieuwe financiering (</a:t>
            </a:r>
            <a:r>
              <a:rPr lang="nl-NL" b="1" dirty="0"/>
              <a:t>new value</a:t>
            </a:r>
            <a:r>
              <a:rPr lang="nl-NL" dirty="0"/>
              <a:t>) of als kapitaalhouders cruciaal zijn voor de continuïteit van de onderneming en zich ertoe verbinden om gedurende een redelijke termijn hun deelneming in de onderneming in stand te houden (</a:t>
            </a:r>
            <a:r>
              <a:rPr lang="nl-NL" b="1" dirty="0" err="1"/>
              <a:t>sweat</a:t>
            </a:r>
            <a:r>
              <a:rPr lang="nl-NL" b="1" dirty="0"/>
              <a:t> equity)</a:t>
            </a:r>
          </a:p>
          <a:p>
            <a:r>
              <a:rPr lang="nl-NL" b="1" dirty="0"/>
              <a:t>4° </a:t>
            </a:r>
            <a:r>
              <a:rPr lang="nl-NL" dirty="0"/>
              <a:t>geen enkele categorie van betrokken partijen ontvangt of behoudt in het kader van het reorganisatieplan meer dan het volledige bedrag van haar vorderingen of belangen</a:t>
            </a:r>
          </a:p>
        </p:txBody>
      </p:sp>
    </p:spTree>
    <p:extLst>
      <p:ext uri="{BB962C8B-B14F-4D97-AF65-F5344CB8AC3E}">
        <p14:creationId xmlns:p14="http://schemas.microsoft.com/office/powerpoint/2010/main" val="136430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744B9-C156-95C2-8A6C-85FF52D2D79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13FC1FB-3DB0-74A6-067C-96B8256F5A27}"/>
              </a:ext>
            </a:extLst>
          </p:cNvPr>
          <p:cNvSpPr>
            <a:spLocks noGrp="1"/>
          </p:cNvSpPr>
          <p:nvPr>
            <p:ph type="title"/>
          </p:nvPr>
        </p:nvSpPr>
        <p:spPr/>
        <p:txBody>
          <a:bodyPr/>
          <a:lstStyle/>
          <a:p>
            <a:r>
              <a:rPr lang="nl-BE" dirty="0"/>
              <a:t>Bijzondere homologatiecriteria + openbare orde? (Brussel 15 mei 2025)</a:t>
            </a:r>
            <a:endParaRPr lang="fr-BE" dirty="0"/>
          </a:p>
        </p:txBody>
      </p:sp>
      <p:sp>
        <p:nvSpPr>
          <p:cNvPr id="3" name="Tijdelijke aanduiding voor inhoud 2">
            <a:extLst>
              <a:ext uri="{FF2B5EF4-FFF2-40B4-BE49-F238E27FC236}">
                <a16:creationId xmlns:a16="http://schemas.microsoft.com/office/drawing/2014/main" id="{DCAE4F77-922D-D87F-E15D-32D2CDD616A8}"/>
              </a:ext>
            </a:extLst>
          </p:cNvPr>
          <p:cNvSpPr>
            <a:spLocks noGrp="1"/>
          </p:cNvSpPr>
          <p:nvPr>
            <p:ph idx="1"/>
          </p:nvPr>
        </p:nvSpPr>
        <p:spPr/>
        <p:txBody>
          <a:bodyPr>
            <a:normAutofit fontScale="77500" lnSpcReduction="20000"/>
          </a:bodyPr>
          <a:lstStyle/>
          <a:p>
            <a:r>
              <a:rPr lang="fr-BE" dirty="0"/>
              <a:t>KMO die </a:t>
            </a:r>
            <a:r>
              <a:rPr lang="fr-BE" dirty="0" err="1"/>
              <a:t>gekozen</a:t>
            </a:r>
            <a:r>
              <a:rPr lang="fr-BE" dirty="0"/>
              <a:t> </a:t>
            </a:r>
            <a:r>
              <a:rPr lang="fr-BE" dirty="0" err="1"/>
              <a:t>had</a:t>
            </a:r>
            <a:r>
              <a:rPr lang="fr-BE" dirty="0"/>
              <a:t> voor het </a:t>
            </a:r>
            <a:r>
              <a:rPr lang="fr-BE" dirty="0" err="1"/>
              <a:t>stelsel</a:t>
            </a:r>
            <a:r>
              <a:rPr lang="fr-BE" dirty="0"/>
              <a:t> grote ondernemingen</a:t>
            </a:r>
          </a:p>
          <a:p>
            <a:r>
              <a:rPr lang="fr-BE" dirty="0" err="1"/>
              <a:t>Twee</a:t>
            </a:r>
            <a:r>
              <a:rPr lang="fr-BE" dirty="0"/>
              <a:t> </a:t>
            </a:r>
            <a:r>
              <a:rPr lang="fr-BE" dirty="0" err="1"/>
              <a:t>categorieën</a:t>
            </a:r>
            <a:endParaRPr lang="fr-BE" dirty="0"/>
          </a:p>
          <a:p>
            <a:pPr lvl="2"/>
            <a:r>
              <a:rPr lang="fr-BE" dirty="0" err="1"/>
              <a:t>Buitengewone</a:t>
            </a:r>
            <a:r>
              <a:rPr lang="fr-BE" dirty="0"/>
              <a:t> schuldeisers (2 </a:t>
            </a:r>
            <a:r>
              <a:rPr lang="fr-BE" dirty="0" err="1"/>
              <a:t>banken</a:t>
            </a:r>
            <a:r>
              <a:rPr lang="fr-BE" dirty="0"/>
              <a:t> en 2 </a:t>
            </a:r>
            <a:r>
              <a:rPr lang="fr-BE" dirty="0" err="1"/>
              <a:t>leasingmaatschappijen</a:t>
            </a:r>
            <a:r>
              <a:rPr lang="fr-BE" dirty="0"/>
              <a:t>) – </a:t>
            </a:r>
            <a:r>
              <a:rPr lang="fr-BE" dirty="0" err="1"/>
              <a:t>integrale</a:t>
            </a:r>
            <a:r>
              <a:rPr lang="fr-BE" dirty="0"/>
              <a:t> </a:t>
            </a:r>
            <a:r>
              <a:rPr lang="fr-BE" dirty="0" err="1"/>
              <a:t>terugbetaling</a:t>
            </a:r>
            <a:r>
              <a:rPr lang="fr-BE" dirty="0"/>
              <a:t> op 12 </a:t>
            </a:r>
            <a:r>
              <a:rPr lang="fr-BE" dirty="0" err="1"/>
              <a:t>maanden</a:t>
            </a:r>
            <a:r>
              <a:rPr lang="fr-BE" dirty="0"/>
              <a:t> </a:t>
            </a:r>
          </a:p>
          <a:p>
            <a:pPr lvl="2"/>
            <a:r>
              <a:rPr lang="fr-BE" dirty="0" err="1"/>
              <a:t>Gewone</a:t>
            </a:r>
            <a:r>
              <a:rPr lang="fr-BE" dirty="0"/>
              <a:t> schuldeisers (73, </a:t>
            </a:r>
            <a:r>
              <a:rPr lang="fr-BE" dirty="0" err="1"/>
              <a:t>waaronder</a:t>
            </a:r>
            <a:r>
              <a:rPr lang="fr-BE" dirty="0"/>
              <a:t> RSZ en </a:t>
            </a:r>
            <a:r>
              <a:rPr lang="fr-BE" dirty="0" err="1"/>
              <a:t>Belgische</a:t>
            </a:r>
            <a:r>
              <a:rPr lang="fr-BE" dirty="0"/>
              <a:t> </a:t>
            </a:r>
            <a:r>
              <a:rPr lang="fr-BE" dirty="0" err="1"/>
              <a:t>Staat</a:t>
            </a:r>
            <a:r>
              <a:rPr lang="fr-BE" dirty="0"/>
              <a:t>) – 36% </a:t>
            </a:r>
            <a:r>
              <a:rPr lang="fr-BE" dirty="0" err="1"/>
              <a:t>terugbetaling</a:t>
            </a:r>
            <a:r>
              <a:rPr lang="fr-BE" dirty="0"/>
              <a:t> op 5 </a:t>
            </a:r>
            <a:r>
              <a:rPr lang="fr-BE" dirty="0" err="1"/>
              <a:t>jaar</a:t>
            </a:r>
            <a:endParaRPr lang="fr-BE" dirty="0"/>
          </a:p>
          <a:p>
            <a:r>
              <a:rPr lang="fr-BE" dirty="0"/>
              <a:t>Plan </a:t>
            </a:r>
            <a:r>
              <a:rPr lang="fr-BE" dirty="0" err="1"/>
              <a:t>wordt</a:t>
            </a:r>
            <a:r>
              <a:rPr lang="fr-BE" dirty="0"/>
              <a:t> niet </a:t>
            </a:r>
            <a:r>
              <a:rPr lang="fr-BE" dirty="0" err="1"/>
              <a:t>aanvaard</a:t>
            </a:r>
            <a:r>
              <a:rPr lang="fr-BE" dirty="0"/>
              <a:t> door de </a:t>
            </a:r>
            <a:r>
              <a:rPr lang="fr-BE" dirty="0" err="1"/>
              <a:t>categorie</a:t>
            </a:r>
            <a:r>
              <a:rPr lang="fr-BE" dirty="0"/>
              <a:t> </a:t>
            </a:r>
            <a:r>
              <a:rPr lang="fr-BE" dirty="0" err="1"/>
              <a:t>gewone</a:t>
            </a:r>
            <a:r>
              <a:rPr lang="fr-BE" dirty="0"/>
              <a:t> schuldeisers</a:t>
            </a:r>
          </a:p>
          <a:p>
            <a:r>
              <a:rPr lang="fr-BE" dirty="0" err="1"/>
              <a:t>Homologatie</a:t>
            </a:r>
            <a:r>
              <a:rPr lang="fr-BE" dirty="0"/>
              <a:t> in eerste </a:t>
            </a:r>
            <a:r>
              <a:rPr lang="fr-BE" dirty="0" err="1"/>
              <a:t>aanleg</a:t>
            </a:r>
            <a:endParaRPr lang="fr-BE" dirty="0"/>
          </a:p>
          <a:p>
            <a:r>
              <a:rPr lang="fr-BE" dirty="0" err="1"/>
              <a:t>Hoger</a:t>
            </a:r>
            <a:r>
              <a:rPr lang="fr-BE" dirty="0"/>
              <a:t> </a:t>
            </a:r>
            <a:r>
              <a:rPr lang="fr-BE" dirty="0" err="1"/>
              <a:t>beroep</a:t>
            </a:r>
            <a:endParaRPr lang="fr-BE" dirty="0"/>
          </a:p>
          <a:p>
            <a:pPr lvl="1"/>
            <a:r>
              <a:rPr lang="fr-BE" dirty="0" err="1"/>
              <a:t>Belgische</a:t>
            </a:r>
            <a:r>
              <a:rPr lang="fr-BE" dirty="0"/>
              <a:t> </a:t>
            </a:r>
            <a:r>
              <a:rPr lang="fr-BE" dirty="0" err="1"/>
              <a:t>Staat</a:t>
            </a:r>
            <a:r>
              <a:rPr lang="fr-BE" dirty="0"/>
              <a:t> en RSZ </a:t>
            </a:r>
            <a:r>
              <a:rPr lang="fr-BE" dirty="0" err="1"/>
              <a:t>voeren</a:t>
            </a:r>
            <a:r>
              <a:rPr lang="fr-BE" dirty="0"/>
              <a:t> een </a:t>
            </a:r>
            <a:r>
              <a:rPr lang="fr-BE" dirty="0" err="1"/>
              <a:t>schending</a:t>
            </a:r>
            <a:r>
              <a:rPr lang="fr-BE" dirty="0"/>
              <a:t> van de </a:t>
            </a:r>
            <a:r>
              <a:rPr lang="fr-BE" dirty="0" err="1"/>
              <a:t>openbare</a:t>
            </a:r>
            <a:r>
              <a:rPr lang="fr-BE" dirty="0"/>
              <a:t> </a:t>
            </a:r>
            <a:r>
              <a:rPr lang="fr-BE" dirty="0" err="1"/>
              <a:t>orde</a:t>
            </a:r>
            <a:r>
              <a:rPr lang="fr-BE" dirty="0"/>
              <a:t> aan, </a:t>
            </a:r>
            <a:r>
              <a:rPr lang="fr-BE" dirty="0" err="1"/>
              <a:t>gelet</a:t>
            </a:r>
            <a:r>
              <a:rPr lang="fr-BE" dirty="0"/>
              <a:t> op het </a:t>
            </a:r>
            <a:r>
              <a:rPr lang="fr-BE" dirty="0" err="1"/>
              <a:t>feit</a:t>
            </a:r>
            <a:r>
              <a:rPr lang="fr-BE" dirty="0"/>
              <a:t> dat de </a:t>
            </a:r>
            <a:r>
              <a:rPr lang="fr-BE" dirty="0" err="1"/>
              <a:t>schuldenaar</a:t>
            </a:r>
            <a:r>
              <a:rPr lang="fr-BE" dirty="0"/>
              <a:t> </a:t>
            </a:r>
            <a:r>
              <a:rPr lang="fr-BE" dirty="0" err="1"/>
              <a:t>voorafgaand</a:t>
            </a:r>
            <a:r>
              <a:rPr lang="fr-BE" dirty="0"/>
              <a:t> en </a:t>
            </a:r>
            <a:r>
              <a:rPr lang="fr-BE" dirty="0" err="1"/>
              <a:t>tijdens</a:t>
            </a:r>
            <a:r>
              <a:rPr lang="fr-BE" dirty="0"/>
              <a:t> de </a:t>
            </a:r>
            <a:r>
              <a:rPr lang="fr-BE" dirty="0" err="1"/>
              <a:t>opschorting</a:t>
            </a:r>
            <a:r>
              <a:rPr lang="fr-BE" dirty="0"/>
              <a:t> de </a:t>
            </a:r>
            <a:r>
              <a:rPr lang="fr-BE" dirty="0" err="1"/>
              <a:t>publieke</a:t>
            </a:r>
            <a:r>
              <a:rPr lang="fr-BE" dirty="0"/>
              <a:t> </a:t>
            </a:r>
            <a:r>
              <a:rPr lang="fr-BE" dirty="0" err="1"/>
              <a:t>schulden</a:t>
            </a:r>
            <a:r>
              <a:rPr lang="fr-BE" dirty="0"/>
              <a:t> </a:t>
            </a:r>
            <a:r>
              <a:rPr lang="fr-BE" dirty="0" err="1"/>
              <a:t>heeft</a:t>
            </a:r>
            <a:r>
              <a:rPr lang="fr-BE" dirty="0"/>
              <a:t> </a:t>
            </a:r>
            <a:r>
              <a:rPr lang="fr-BE" dirty="0" err="1"/>
              <a:t>laten</a:t>
            </a:r>
            <a:r>
              <a:rPr lang="fr-BE" dirty="0"/>
              <a:t> </a:t>
            </a:r>
            <a:r>
              <a:rPr lang="fr-BE" dirty="0" err="1"/>
              <a:t>oplopen</a:t>
            </a:r>
            <a:endParaRPr lang="fr-BE" dirty="0"/>
          </a:p>
          <a:p>
            <a:pPr lvl="1"/>
            <a:r>
              <a:rPr lang="fr-BE" dirty="0"/>
              <a:t>Hof van </a:t>
            </a:r>
            <a:r>
              <a:rPr lang="fr-BE" dirty="0" err="1"/>
              <a:t>Beroep</a:t>
            </a:r>
            <a:r>
              <a:rPr lang="fr-BE" dirty="0"/>
              <a:t> </a:t>
            </a:r>
            <a:r>
              <a:rPr lang="fr-BE" dirty="0" err="1"/>
              <a:t>volgt</a:t>
            </a:r>
            <a:r>
              <a:rPr lang="fr-BE" dirty="0"/>
              <a:t> </a:t>
            </a:r>
            <a:r>
              <a:rPr lang="fr-BE" dirty="0" err="1"/>
              <a:t>hen</a:t>
            </a:r>
            <a:r>
              <a:rPr lang="fr-BE" dirty="0"/>
              <a:t> hier in, </a:t>
            </a:r>
            <a:r>
              <a:rPr lang="fr-BE" dirty="0" err="1"/>
              <a:t>ofschoon</a:t>
            </a:r>
            <a:r>
              <a:rPr lang="fr-BE" dirty="0"/>
              <a:t> een </a:t>
            </a:r>
            <a:r>
              <a:rPr lang="fr-BE" dirty="0" err="1"/>
              <a:t>schending</a:t>
            </a:r>
            <a:r>
              <a:rPr lang="fr-BE" dirty="0"/>
              <a:t> van de </a:t>
            </a:r>
            <a:r>
              <a:rPr lang="fr-BE" dirty="0" err="1"/>
              <a:t>openbare</a:t>
            </a:r>
            <a:r>
              <a:rPr lang="fr-BE" dirty="0"/>
              <a:t> </a:t>
            </a:r>
            <a:r>
              <a:rPr lang="fr-BE" dirty="0" err="1"/>
              <a:t>orde</a:t>
            </a:r>
            <a:r>
              <a:rPr lang="fr-BE" dirty="0"/>
              <a:t> niet </a:t>
            </a:r>
            <a:r>
              <a:rPr lang="fr-BE" dirty="0" err="1"/>
              <a:t>voorzien</a:t>
            </a:r>
            <a:r>
              <a:rPr lang="fr-BE" dirty="0"/>
              <a:t> is in homologatiecriteria voor grote ondernemingen (« </a:t>
            </a:r>
            <a:r>
              <a:rPr lang="fr-BE" i="1" dirty="0"/>
              <a:t>En prévoyant des abattements des créances fiscales et sociales, lesquelles trouvent leur origine dans la commission d’une infraction </a:t>
            </a:r>
            <a:r>
              <a:rPr lang="fr-BE" dirty="0"/>
              <a:t>(art. 489</a:t>
            </a:r>
            <a:r>
              <a:rPr lang="fr-BE" i="1" dirty="0"/>
              <a:t>bis</a:t>
            </a:r>
            <a:r>
              <a:rPr lang="fr-BE" dirty="0"/>
              <a:t>, 1° </a:t>
            </a:r>
            <a:r>
              <a:rPr lang="fr-BE" dirty="0" err="1"/>
              <a:t>Strafwetboek</a:t>
            </a:r>
            <a:r>
              <a:rPr lang="fr-BE" dirty="0"/>
              <a:t>),</a:t>
            </a:r>
            <a:r>
              <a:rPr lang="fr-BE" i="1" dirty="0"/>
              <a:t> le plan proposé aux vote des créanciers est fondé sur une cause qui est contraire à l’ordre public »)</a:t>
            </a:r>
            <a:endParaRPr lang="fr-BE" dirty="0"/>
          </a:p>
          <a:p>
            <a:pPr lvl="2"/>
            <a:endParaRPr lang="fr-BE" dirty="0"/>
          </a:p>
          <a:p>
            <a:pPr lvl="1"/>
            <a:endParaRPr lang="fr-BE" dirty="0"/>
          </a:p>
        </p:txBody>
      </p:sp>
    </p:spTree>
    <p:extLst>
      <p:ext uri="{BB962C8B-B14F-4D97-AF65-F5344CB8AC3E}">
        <p14:creationId xmlns:p14="http://schemas.microsoft.com/office/powerpoint/2010/main" val="5680464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FCDC4605-A4B2-98C9-F4EF-D9061A23EAFE}"/>
              </a:ext>
            </a:extLst>
          </p:cNvPr>
          <p:cNvGraphicFramePr/>
          <p:nvPr/>
        </p:nvGraphicFramePr>
        <p:xfrm>
          <a:off x="589180" y="1517027"/>
          <a:ext cx="10346267" cy="4826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descr="|">
            <a:extLst>
              <a:ext uri="{FF2B5EF4-FFF2-40B4-BE49-F238E27FC236}">
                <a16:creationId xmlns:a16="http://schemas.microsoft.com/office/drawing/2014/main" id="{3F6A6245-001C-81D2-0B3D-F57AA92B1FBC}"/>
              </a:ext>
            </a:extLst>
          </p:cNvPr>
          <p:cNvSpPr txBox="1">
            <a:spLocks/>
          </p:cNvSpPr>
          <p:nvPr/>
        </p:nvSpPr>
        <p:spPr>
          <a:xfrm>
            <a:off x="412800" y="163330"/>
            <a:ext cx="11347400" cy="85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nl-BE" sz="1800" b="1" dirty="0">
                <a:solidFill>
                  <a:srgbClr val="0E1A2C"/>
                </a:solidFill>
                <a:latin typeface="Roobert"/>
                <a:ea typeface="ＭＳ Ｐゴシック"/>
                <a:cs typeface="Arial"/>
              </a:rPr>
              <a:t>Stemming en homologatie: </a:t>
            </a:r>
            <a:r>
              <a:rPr lang="nl-BE" sz="1800" b="1" dirty="0">
                <a:solidFill>
                  <a:schemeClr val="accent2">
                    <a:lumMod val="75000"/>
                  </a:schemeClr>
                </a:solidFill>
                <a:latin typeface="Roobert"/>
                <a:ea typeface="ＭＳ Ｐゴシック"/>
                <a:cs typeface="Arial"/>
              </a:rPr>
              <a:t>stelsel grote ondernemingen </a:t>
            </a:r>
            <a:r>
              <a:rPr lang="nl-BE" sz="1800" b="1" dirty="0">
                <a:latin typeface="Roobert"/>
                <a:ea typeface="ＭＳ Ｐゴシック"/>
                <a:cs typeface="Arial"/>
              </a:rPr>
              <a:t>– toepassing</a:t>
            </a:r>
            <a:endParaRPr lang="nl-BE" sz="1800" dirty="0">
              <a:latin typeface="Arial"/>
              <a:ea typeface="+mn-ea"/>
              <a:cs typeface="Arial"/>
            </a:endParaRPr>
          </a:p>
        </p:txBody>
      </p:sp>
      <p:sp>
        <p:nvSpPr>
          <p:cNvPr id="7" name="TextBox 6">
            <a:extLst>
              <a:ext uri="{FF2B5EF4-FFF2-40B4-BE49-F238E27FC236}">
                <a16:creationId xmlns:a16="http://schemas.microsoft.com/office/drawing/2014/main" id="{D066EBAD-55E5-D367-B2AB-E0965CB1074A}"/>
              </a:ext>
            </a:extLst>
          </p:cNvPr>
          <p:cNvSpPr txBox="1"/>
          <p:nvPr/>
        </p:nvSpPr>
        <p:spPr>
          <a:xfrm>
            <a:off x="4831976" y="1099995"/>
            <a:ext cx="5342965" cy="369332"/>
          </a:xfrm>
          <a:prstGeom prst="rect">
            <a:avLst/>
          </a:prstGeom>
          <a:noFill/>
        </p:spPr>
        <p:txBody>
          <a:bodyPr wrap="square" rtlCol="0">
            <a:spAutoFit/>
          </a:bodyPr>
          <a:lstStyle/>
          <a:p>
            <a:r>
              <a:rPr lang="nl-BE" dirty="0"/>
              <a:t>Financieringsstructuur vóór het plan</a:t>
            </a:r>
            <a:endParaRPr lang="nl-NL" dirty="0"/>
          </a:p>
        </p:txBody>
      </p:sp>
    </p:spTree>
    <p:extLst>
      <p:ext uri="{BB962C8B-B14F-4D97-AF65-F5344CB8AC3E}">
        <p14:creationId xmlns:p14="http://schemas.microsoft.com/office/powerpoint/2010/main" val="2207510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Tijdelijke aanduiding voor inhoud 15">
            <a:extLst>
              <a:ext uri="{FF2B5EF4-FFF2-40B4-BE49-F238E27FC236}">
                <a16:creationId xmlns:a16="http://schemas.microsoft.com/office/drawing/2014/main" id="{DF4CCF43-3A75-138B-4D4F-A06CA6E8ACF7}"/>
              </a:ext>
            </a:extLst>
          </p:cNvPr>
          <p:cNvGraphicFramePr>
            <a:graphicFrameLocks/>
          </p:cNvGraphicFramePr>
          <p:nvPr/>
        </p:nvGraphicFramePr>
        <p:xfrm>
          <a:off x="973122" y="1630994"/>
          <a:ext cx="9082129" cy="3438011"/>
        </p:xfrm>
        <a:graphic>
          <a:graphicData uri="http://schemas.openxmlformats.org/drawingml/2006/chart">
            <c:chart xmlns:c="http://schemas.openxmlformats.org/drawingml/2006/chart" xmlns:r="http://schemas.openxmlformats.org/officeDocument/2006/relationships" r:id="rId2"/>
          </a:graphicData>
        </a:graphic>
      </p:graphicFrame>
      <p:pic>
        <p:nvPicPr>
          <p:cNvPr id="35" name="Graphic 25" descr="Gebruikers met effen opvulling">
            <a:extLst>
              <a:ext uri="{FF2B5EF4-FFF2-40B4-BE49-F238E27FC236}">
                <a16:creationId xmlns:a16="http://schemas.microsoft.com/office/drawing/2014/main" id="{90441827-515F-628C-4F16-D2B5230D80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9463" y="5069005"/>
            <a:ext cx="631904" cy="551976"/>
          </a:xfrm>
          <a:prstGeom prst="rect">
            <a:avLst/>
          </a:prstGeom>
        </p:spPr>
      </p:pic>
      <p:pic>
        <p:nvPicPr>
          <p:cNvPr id="36" name="Graphic 29" descr="Mannelijke rechter met effen opvulling">
            <a:extLst>
              <a:ext uri="{FF2B5EF4-FFF2-40B4-BE49-F238E27FC236}">
                <a16:creationId xmlns:a16="http://schemas.microsoft.com/office/drawing/2014/main" id="{29DAF32A-B9C7-F077-926F-F37C1F0FA2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2199" y="5657438"/>
            <a:ext cx="631904" cy="518175"/>
          </a:xfrm>
          <a:prstGeom prst="rect">
            <a:avLst/>
          </a:prstGeom>
        </p:spPr>
      </p:pic>
      <p:sp>
        <p:nvSpPr>
          <p:cNvPr id="37" name="Tekstvak 37">
            <a:extLst>
              <a:ext uri="{FF2B5EF4-FFF2-40B4-BE49-F238E27FC236}">
                <a16:creationId xmlns:a16="http://schemas.microsoft.com/office/drawing/2014/main" id="{F501B51B-2EB3-34A6-4DB7-75FC4590EC2D}"/>
              </a:ext>
            </a:extLst>
          </p:cNvPr>
          <p:cNvSpPr txBox="1"/>
          <p:nvPr/>
        </p:nvSpPr>
        <p:spPr>
          <a:xfrm>
            <a:off x="1805918" y="5679580"/>
            <a:ext cx="6998079" cy="707886"/>
          </a:xfrm>
          <a:prstGeom prst="rect">
            <a:avLst/>
          </a:prstGeom>
          <a:noFill/>
        </p:spPr>
        <p:txBody>
          <a:bodyPr wrap="square" rtlCol="0">
            <a:spAutoFit/>
          </a:bodyPr>
          <a:lstStyle/>
          <a:p>
            <a:pPr defTabSz="914354">
              <a:defRPr/>
            </a:pPr>
            <a:r>
              <a:rPr lang="fr-BE" sz="1400" b="1" dirty="0">
                <a:solidFill>
                  <a:prstClr val="black"/>
                </a:solidFill>
                <a:latin typeface="Calibri" panose="020F0502020204030204"/>
              </a:rPr>
              <a:t>Check:</a:t>
            </a:r>
          </a:p>
          <a:p>
            <a:pPr marL="228584" indent="-228584" defTabSz="914354">
              <a:buFont typeface="Arial" panose="020B0604020202020204" pitchFamily="34" charset="0"/>
              <a:buChar char="•"/>
              <a:defRPr/>
            </a:pPr>
            <a:r>
              <a:rPr lang="fr-BE" sz="1400" dirty="0">
                <a:solidFill>
                  <a:prstClr val="black"/>
                </a:solidFill>
                <a:latin typeface="Calibri" panose="020F0502020204030204"/>
              </a:rPr>
              <a:t>Cross-class </a:t>
            </a:r>
            <a:r>
              <a:rPr lang="fr-BE" sz="1400" i="1" dirty="0">
                <a:solidFill>
                  <a:prstClr val="black"/>
                </a:solidFill>
                <a:latin typeface="Calibri" panose="020F0502020204030204"/>
              </a:rPr>
              <a:t>cram down </a:t>
            </a:r>
            <a:r>
              <a:rPr lang="fr-BE" sz="1400" dirty="0" err="1">
                <a:solidFill>
                  <a:prstClr val="black"/>
                </a:solidFill>
                <a:latin typeface="Calibri" panose="020F0502020204030204"/>
              </a:rPr>
              <a:t>nodig</a:t>
            </a:r>
            <a:r>
              <a:rPr lang="fr-BE" sz="1400" dirty="0">
                <a:solidFill>
                  <a:prstClr val="black"/>
                </a:solidFill>
                <a:latin typeface="Calibri" panose="020F0502020204030204"/>
              </a:rPr>
              <a:t> </a:t>
            </a:r>
            <a:r>
              <a:rPr lang="fr-BE" sz="1400" dirty="0">
                <a:solidFill>
                  <a:prstClr val="black"/>
                </a:solidFill>
                <a:latin typeface="Calibri" panose="020F0502020204030204"/>
                <a:sym typeface="Wingdings" panose="05000000000000000000" pitchFamily="2" charset="2"/>
              </a:rPr>
              <a:t> </a:t>
            </a:r>
            <a:r>
              <a:rPr lang="fr-BE" sz="1400" dirty="0">
                <a:solidFill>
                  <a:prstClr val="black"/>
                </a:solidFill>
                <a:latin typeface="Calibri" panose="020F0502020204030204"/>
              </a:rPr>
              <a:t>dus algemene en </a:t>
            </a:r>
            <a:r>
              <a:rPr lang="fr-BE" sz="1400" dirty="0" err="1">
                <a:solidFill>
                  <a:prstClr val="black"/>
                </a:solidFill>
                <a:latin typeface="Calibri" panose="020F0502020204030204"/>
              </a:rPr>
              <a:t>bijkomende</a:t>
            </a:r>
            <a:r>
              <a:rPr lang="fr-BE" sz="1400" dirty="0">
                <a:solidFill>
                  <a:prstClr val="black"/>
                </a:solidFill>
                <a:latin typeface="Calibri" panose="020F0502020204030204"/>
              </a:rPr>
              <a:t> homologatiecriteria </a:t>
            </a:r>
            <a:r>
              <a:rPr lang="fr-BE" sz="1400" dirty="0" err="1">
                <a:solidFill>
                  <a:prstClr val="black"/>
                </a:solidFill>
                <a:latin typeface="Calibri" panose="020F0502020204030204"/>
              </a:rPr>
              <a:t>testen</a:t>
            </a:r>
            <a:endParaRPr lang="fr-BE" sz="1400" dirty="0">
              <a:solidFill>
                <a:prstClr val="black"/>
              </a:solidFill>
              <a:latin typeface="Calibri" panose="020F0502020204030204"/>
            </a:endParaRPr>
          </a:p>
          <a:p>
            <a:pPr defTabSz="914354">
              <a:defRPr/>
            </a:pPr>
            <a:endParaRPr lang="fr-BE" sz="1200" dirty="0">
              <a:solidFill>
                <a:srgbClr val="44546A"/>
              </a:solidFill>
              <a:latin typeface="Calibri" panose="020F0502020204030204"/>
            </a:endParaRPr>
          </a:p>
        </p:txBody>
      </p:sp>
      <p:pic>
        <p:nvPicPr>
          <p:cNvPr id="38" name="Graphic 12" descr="Duim omlaag met effen opvulling">
            <a:extLst>
              <a:ext uri="{FF2B5EF4-FFF2-40B4-BE49-F238E27FC236}">
                <a16:creationId xmlns:a16="http://schemas.microsoft.com/office/drawing/2014/main" id="{72E9FF03-31C2-1B4D-A439-1711E8C88534}"/>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189216" y="4927522"/>
            <a:ext cx="486347" cy="417473"/>
          </a:xfrm>
          <a:prstGeom prst="rect">
            <a:avLst/>
          </a:prstGeom>
        </p:spPr>
      </p:pic>
      <p:pic>
        <p:nvPicPr>
          <p:cNvPr id="40" name="Graphic 5" descr="Duim omhoog met effen opvulling">
            <a:extLst>
              <a:ext uri="{FF2B5EF4-FFF2-40B4-BE49-F238E27FC236}">
                <a16:creationId xmlns:a16="http://schemas.microsoft.com/office/drawing/2014/main" id="{25D26752-EE0E-5504-062E-EC5E8E47DD08}"/>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2406986" y="4817248"/>
            <a:ext cx="490604" cy="470891"/>
          </a:xfrm>
          <a:prstGeom prst="rect">
            <a:avLst/>
          </a:prstGeom>
        </p:spPr>
      </p:pic>
      <p:pic>
        <p:nvPicPr>
          <p:cNvPr id="41" name="Graphic 8" descr="Duim omhoog met effen opvulling">
            <a:extLst>
              <a:ext uri="{FF2B5EF4-FFF2-40B4-BE49-F238E27FC236}">
                <a16:creationId xmlns:a16="http://schemas.microsoft.com/office/drawing/2014/main" id="{5C916CBE-AC09-A842-CB41-69AF79A3207C}"/>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193720" y="4817249"/>
            <a:ext cx="532200" cy="439015"/>
          </a:xfrm>
          <a:prstGeom prst="rect">
            <a:avLst/>
          </a:prstGeom>
        </p:spPr>
      </p:pic>
      <p:pic>
        <p:nvPicPr>
          <p:cNvPr id="44" name="Graphic 11" descr="Sluiten met effen opvulling">
            <a:extLst>
              <a:ext uri="{FF2B5EF4-FFF2-40B4-BE49-F238E27FC236}">
                <a16:creationId xmlns:a16="http://schemas.microsoft.com/office/drawing/2014/main" id="{05A96489-7F06-A564-2821-91FADE3D9EFD}"/>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274080" y="4989725"/>
            <a:ext cx="485963" cy="474563"/>
          </a:xfrm>
          <a:prstGeom prst="rect">
            <a:avLst/>
          </a:prstGeom>
        </p:spPr>
      </p:pic>
      <p:grpSp>
        <p:nvGrpSpPr>
          <p:cNvPr id="45" name="Group 44"/>
          <p:cNvGrpSpPr/>
          <p:nvPr/>
        </p:nvGrpSpPr>
        <p:grpSpPr>
          <a:xfrm>
            <a:off x="6382228" y="2706164"/>
            <a:ext cx="2275133" cy="156232"/>
            <a:chOff x="2635675" y="2089746"/>
            <a:chExt cx="938353" cy="105591"/>
          </a:xfrm>
        </p:grpSpPr>
        <p:cxnSp>
          <p:nvCxnSpPr>
            <p:cNvPr id="46" name="Straight Connector 45"/>
            <p:cNvCxnSpPr/>
            <p:nvPr/>
          </p:nvCxnSpPr>
          <p:spPr>
            <a:xfrm flipH="1">
              <a:off x="3573925" y="2095119"/>
              <a:ext cx="103" cy="93129"/>
            </a:xfrm>
            <a:prstGeom prst="line">
              <a:avLst/>
            </a:prstGeom>
            <a:ln w="381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7" name="Straight Connector 46"/>
            <p:cNvCxnSpPr>
              <a:cxnSpLocks/>
            </p:cNvCxnSpPr>
            <p:nvPr/>
          </p:nvCxnSpPr>
          <p:spPr>
            <a:xfrm>
              <a:off x="2635675" y="2090580"/>
              <a:ext cx="0" cy="104757"/>
            </a:xfrm>
            <a:prstGeom prst="line">
              <a:avLst/>
            </a:prstGeom>
            <a:ln w="381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8" name="Straight Connector 47"/>
            <p:cNvCxnSpPr/>
            <p:nvPr/>
          </p:nvCxnSpPr>
          <p:spPr>
            <a:xfrm flipH="1">
              <a:off x="2635675" y="2089746"/>
              <a:ext cx="938251" cy="834"/>
            </a:xfrm>
            <a:prstGeom prst="line">
              <a:avLst/>
            </a:prstGeom>
            <a:ln w="38100">
              <a:solidFill>
                <a:schemeClr val="tx1"/>
              </a:solidFill>
            </a:ln>
          </p:spPr>
          <p:style>
            <a:lnRef idx="1">
              <a:schemeClr val="accent2"/>
            </a:lnRef>
            <a:fillRef idx="0">
              <a:schemeClr val="accent2"/>
            </a:fillRef>
            <a:effectRef idx="0">
              <a:schemeClr val="accent2"/>
            </a:effectRef>
            <a:fontRef idx="minor">
              <a:schemeClr val="tx1"/>
            </a:fontRef>
          </p:style>
        </p:cxnSp>
      </p:grpSp>
      <p:grpSp>
        <p:nvGrpSpPr>
          <p:cNvPr id="50" name="Group 49"/>
          <p:cNvGrpSpPr/>
          <p:nvPr/>
        </p:nvGrpSpPr>
        <p:grpSpPr>
          <a:xfrm>
            <a:off x="2136749" y="2447040"/>
            <a:ext cx="2385811" cy="175195"/>
            <a:chOff x="2744307" y="2067929"/>
            <a:chExt cx="984001" cy="118407"/>
          </a:xfrm>
        </p:grpSpPr>
        <p:cxnSp>
          <p:nvCxnSpPr>
            <p:cNvPr id="51" name="Straight Connector 50"/>
            <p:cNvCxnSpPr/>
            <p:nvPr/>
          </p:nvCxnSpPr>
          <p:spPr>
            <a:xfrm>
              <a:off x="3728308" y="2067929"/>
              <a:ext cx="0" cy="118407"/>
            </a:xfrm>
            <a:prstGeom prst="line">
              <a:avLst/>
            </a:prstGeom>
            <a:ln w="381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53" name="Straight Connector 52"/>
            <p:cNvCxnSpPr/>
            <p:nvPr/>
          </p:nvCxnSpPr>
          <p:spPr>
            <a:xfrm flipH="1" flipV="1">
              <a:off x="2744307" y="2067929"/>
              <a:ext cx="984001" cy="4155"/>
            </a:xfrm>
            <a:prstGeom prst="line">
              <a:avLst/>
            </a:prstGeom>
            <a:ln w="38100">
              <a:solidFill>
                <a:schemeClr val="tx1"/>
              </a:solidFill>
            </a:ln>
          </p:spPr>
          <p:style>
            <a:lnRef idx="1">
              <a:schemeClr val="accent2"/>
            </a:lnRef>
            <a:fillRef idx="0">
              <a:schemeClr val="accent2"/>
            </a:fillRef>
            <a:effectRef idx="0">
              <a:schemeClr val="accent2"/>
            </a:effectRef>
            <a:fontRef idx="minor">
              <a:schemeClr val="tx1"/>
            </a:fontRef>
          </p:style>
        </p:cxnSp>
      </p:grpSp>
      <p:sp>
        <p:nvSpPr>
          <p:cNvPr id="58" name="Rectangle 57"/>
          <p:cNvSpPr/>
          <p:nvPr/>
        </p:nvSpPr>
        <p:spPr>
          <a:xfrm>
            <a:off x="503340" y="761442"/>
            <a:ext cx="11190915" cy="5594911"/>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defRPr/>
            </a:pPr>
            <a:endParaRPr lang="nl-BE" sz="2400">
              <a:solidFill>
                <a:prstClr val="white"/>
              </a:solidFill>
              <a:latin typeface="Calibri" panose="020F0502020204030204"/>
            </a:endParaRPr>
          </a:p>
        </p:txBody>
      </p:sp>
      <p:pic>
        <p:nvPicPr>
          <p:cNvPr id="12" name="Picture 11"/>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1760044" y="5259390"/>
            <a:ext cx="7043953" cy="321223"/>
          </a:xfrm>
          <a:prstGeom prst="rect">
            <a:avLst/>
          </a:prstGeom>
        </p:spPr>
      </p:pic>
      <p:cxnSp>
        <p:nvCxnSpPr>
          <p:cNvPr id="67" name="Straight Connector 66"/>
          <p:cNvCxnSpPr>
            <a:cxnSpLocks/>
          </p:cNvCxnSpPr>
          <p:nvPr/>
        </p:nvCxnSpPr>
        <p:spPr>
          <a:xfrm>
            <a:off x="2151668" y="2447037"/>
            <a:ext cx="0" cy="175195"/>
          </a:xfrm>
          <a:prstGeom prst="line">
            <a:avLst/>
          </a:prstGeom>
          <a:ln w="38100">
            <a:solidFill>
              <a:schemeClr val="tx1"/>
            </a:solidFill>
          </a:ln>
        </p:spPr>
        <p:style>
          <a:lnRef idx="1">
            <a:schemeClr val="accent2"/>
          </a:lnRef>
          <a:fillRef idx="0">
            <a:schemeClr val="accent2"/>
          </a:fillRef>
          <a:effectRef idx="0">
            <a:schemeClr val="accent2"/>
          </a:effectRef>
          <a:fontRef idx="minor">
            <a:schemeClr val="tx1"/>
          </a:fontRef>
        </p:style>
      </p:cxnSp>
      <p:sp>
        <p:nvSpPr>
          <p:cNvPr id="49" name="TextBox 48"/>
          <p:cNvSpPr txBox="1"/>
          <p:nvPr/>
        </p:nvSpPr>
        <p:spPr>
          <a:xfrm>
            <a:off x="3034061" y="2189611"/>
            <a:ext cx="596739" cy="276999"/>
          </a:xfrm>
          <a:prstGeom prst="rect">
            <a:avLst/>
          </a:prstGeom>
          <a:noFill/>
        </p:spPr>
        <p:txBody>
          <a:bodyPr wrap="square" rtlCol="0">
            <a:spAutoFit/>
          </a:bodyPr>
          <a:lstStyle/>
          <a:p>
            <a:pPr defTabSz="914354">
              <a:defRPr/>
            </a:pPr>
            <a:r>
              <a:rPr lang="nl-BE" sz="1200" b="1">
                <a:solidFill>
                  <a:prstClr val="black"/>
                </a:solidFill>
                <a:latin typeface="Calibri" panose="020F0502020204030204"/>
              </a:rPr>
              <a:t>420</a:t>
            </a:r>
            <a:endParaRPr lang="nl-BE" sz="1600" b="1">
              <a:solidFill>
                <a:prstClr val="black"/>
              </a:solidFill>
              <a:latin typeface="Calibri" panose="020F0502020204030204"/>
            </a:endParaRPr>
          </a:p>
        </p:txBody>
      </p:sp>
      <p:sp>
        <p:nvSpPr>
          <p:cNvPr id="52" name="TextBox 51"/>
          <p:cNvSpPr txBox="1"/>
          <p:nvPr/>
        </p:nvSpPr>
        <p:spPr>
          <a:xfrm>
            <a:off x="2533064" y="2447041"/>
            <a:ext cx="1754267" cy="276999"/>
          </a:xfrm>
          <a:prstGeom prst="rect">
            <a:avLst/>
          </a:prstGeom>
          <a:noFill/>
        </p:spPr>
        <p:txBody>
          <a:bodyPr wrap="square" rtlCol="0">
            <a:spAutoFit/>
          </a:bodyPr>
          <a:lstStyle/>
          <a:p>
            <a:pPr defTabSz="914354">
              <a:defRPr/>
            </a:pPr>
            <a:r>
              <a:rPr lang="nl-BE" sz="1200" b="1" dirty="0">
                <a:solidFill>
                  <a:prstClr val="black"/>
                </a:solidFill>
                <a:latin typeface="Calibri" panose="020F0502020204030204"/>
              </a:rPr>
              <a:t>schulden </a:t>
            </a:r>
            <a:r>
              <a:rPr lang="nl-BE" sz="1200" b="1" i="1" dirty="0">
                <a:solidFill>
                  <a:prstClr val="black"/>
                </a:solidFill>
                <a:latin typeface="Calibri" panose="020F0502020204030204"/>
              </a:rPr>
              <a:t>vóór </a:t>
            </a:r>
            <a:r>
              <a:rPr lang="nl-BE" sz="1200" b="1" dirty="0">
                <a:solidFill>
                  <a:prstClr val="black"/>
                </a:solidFill>
                <a:latin typeface="Calibri" panose="020F0502020204030204"/>
              </a:rPr>
              <a:t>het plan</a:t>
            </a:r>
            <a:endParaRPr lang="nl-BE" sz="2800" b="1" dirty="0">
              <a:solidFill>
                <a:prstClr val="black"/>
              </a:solidFill>
              <a:latin typeface="Calibri" panose="020F0502020204030204"/>
            </a:endParaRPr>
          </a:p>
        </p:txBody>
      </p:sp>
      <p:sp>
        <p:nvSpPr>
          <p:cNvPr id="54" name="TextBox 53"/>
          <p:cNvSpPr txBox="1"/>
          <p:nvPr/>
        </p:nvSpPr>
        <p:spPr>
          <a:xfrm>
            <a:off x="7221428" y="2454963"/>
            <a:ext cx="596739" cy="276999"/>
          </a:xfrm>
          <a:prstGeom prst="rect">
            <a:avLst/>
          </a:prstGeom>
          <a:noFill/>
        </p:spPr>
        <p:txBody>
          <a:bodyPr wrap="square" rtlCol="0">
            <a:spAutoFit/>
          </a:bodyPr>
          <a:lstStyle/>
          <a:p>
            <a:pPr defTabSz="914354">
              <a:defRPr/>
            </a:pPr>
            <a:r>
              <a:rPr lang="nl-BE" sz="1200" b="1">
                <a:solidFill>
                  <a:prstClr val="black"/>
                </a:solidFill>
                <a:latin typeface="Calibri" panose="020F0502020204030204"/>
              </a:rPr>
              <a:t>172</a:t>
            </a:r>
            <a:endParaRPr lang="nl-BE" sz="2800" b="1">
              <a:solidFill>
                <a:prstClr val="black"/>
              </a:solidFill>
              <a:latin typeface="Calibri" panose="020F0502020204030204"/>
            </a:endParaRPr>
          </a:p>
        </p:txBody>
      </p:sp>
      <p:sp>
        <p:nvSpPr>
          <p:cNvPr id="56" name="TextBox 55"/>
          <p:cNvSpPr txBox="1"/>
          <p:nvPr/>
        </p:nvSpPr>
        <p:spPr>
          <a:xfrm>
            <a:off x="6814650" y="2694853"/>
            <a:ext cx="1589233" cy="276999"/>
          </a:xfrm>
          <a:prstGeom prst="rect">
            <a:avLst/>
          </a:prstGeom>
          <a:noFill/>
        </p:spPr>
        <p:txBody>
          <a:bodyPr wrap="square" rtlCol="0">
            <a:spAutoFit/>
          </a:bodyPr>
          <a:lstStyle/>
          <a:p>
            <a:pPr defTabSz="914354">
              <a:defRPr/>
            </a:pPr>
            <a:r>
              <a:rPr lang="nl-BE" sz="1200" b="1">
                <a:solidFill>
                  <a:prstClr val="black"/>
                </a:solidFill>
                <a:latin typeface="Calibri" panose="020F0502020204030204"/>
              </a:rPr>
              <a:t>schulden na het plan</a:t>
            </a:r>
            <a:endParaRPr lang="nl-BE" sz="2800" b="1">
              <a:solidFill>
                <a:prstClr val="black"/>
              </a:solidFill>
              <a:latin typeface="Calibri" panose="020F0502020204030204"/>
            </a:endParaRPr>
          </a:p>
        </p:txBody>
      </p:sp>
      <p:sp>
        <p:nvSpPr>
          <p:cNvPr id="29" name="Tekstvak 36">
            <a:extLst>
              <a:ext uri="{FF2B5EF4-FFF2-40B4-BE49-F238E27FC236}">
                <a16:creationId xmlns:a16="http://schemas.microsoft.com/office/drawing/2014/main" id="{45A510F9-D8A1-9B96-DDB5-1E57D6B05A73}"/>
              </a:ext>
            </a:extLst>
          </p:cNvPr>
          <p:cNvSpPr txBox="1"/>
          <p:nvPr/>
        </p:nvSpPr>
        <p:spPr>
          <a:xfrm>
            <a:off x="497747" y="855866"/>
            <a:ext cx="7329848" cy="52322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584" indent="-228584" defTabSz="914354">
              <a:buFont typeface="Wingdings" panose="05000000000000000000" pitchFamily="2" charset="2"/>
              <a:buChar char="v"/>
              <a:defRPr/>
            </a:pPr>
            <a:r>
              <a:rPr lang="fr-BE" sz="1400" b="1" dirty="0">
                <a:solidFill>
                  <a:prstClr val="black"/>
                </a:solidFill>
                <a:latin typeface="Calibri" panose="020F0502020204030204"/>
              </a:rPr>
              <a:t>Waarde</a:t>
            </a:r>
            <a:r>
              <a:rPr lang="fr-BE" sz="1400" b="1" dirty="0">
                <a:solidFill>
                  <a:srgbClr val="44546A"/>
                </a:solidFill>
                <a:latin typeface="Calibri" panose="020F0502020204030204"/>
              </a:rPr>
              <a:t> </a:t>
            </a:r>
            <a:r>
              <a:rPr lang="fr-BE" sz="1400" b="1" dirty="0">
                <a:latin typeface="Calibri" panose="020F0502020204030204"/>
              </a:rPr>
              <a:t>(248) </a:t>
            </a:r>
            <a:r>
              <a:rPr lang="fr-BE" sz="1400" b="1" dirty="0" err="1">
                <a:solidFill>
                  <a:prstClr val="black"/>
                </a:solidFill>
                <a:latin typeface="Calibri" panose="020F0502020204030204"/>
              </a:rPr>
              <a:t>verschuift</a:t>
            </a:r>
            <a:r>
              <a:rPr lang="fr-BE" sz="1400" b="1" dirty="0">
                <a:solidFill>
                  <a:prstClr val="black"/>
                </a:solidFill>
                <a:latin typeface="Calibri" panose="020F0502020204030204"/>
              </a:rPr>
              <a:t> van de </a:t>
            </a:r>
            <a:r>
              <a:rPr lang="fr-BE" sz="1400" b="1" dirty="0" err="1">
                <a:solidFill>
                  <a:prstClr val="black"/>
                </a:solidFill>
                <a:latin typeface="Calibri" panose="020F0502020204030204"/>
              </a:rPr>
              <a:t>SEs</a:t>
            </a:r>
            <a:r>
              <a:rPr lang="fr-BE" sz="1400" b="1" dirty="0">
                <a:solidFill>
                  <a:prstClr val="black"/>
                </a:solidFill>
                <a:latin typeface="Calibri" panose="020F0502020204030204"/>
              </a:rPr>
              <a:t> (420 </a:t>
            </a:r>
            <a:r>
              <a:rPr lang="fr-BE" sz="1400" b="1" dirty="0">
                <a:solidFill>
                  <a:prstClr val="black"/>
                </a:solidFill>
                <a:latin typeface="Calibri" panose="020F0502020204030204"/>
                <a:sym typeface="Wingdings" panose="05000000000000000000" pitchFamily="2" charset="2"/>
              </a:rPr>
              <a:t> 172) </a:t>
            </a:r>
            <a:r>
              <a:rPr lang="fr-BE" sz="1400" b="1" dirty="0" err="1">
                <a:solidFill>
                  <a:prstClr val="black"/>
                </a:solidFill>
                <a:latin typeface="Calibri" panose="020F0502020204030204"/>
              </a:rPr>
              <a:t>naar</a:t>
            </a:r>
            <a:r>
              <a:rPr lang="fr-BE" sz="1400" b="1" dirty="0">
                <a:solidFill>
                  <a:prstClr val="black"/>
                </a:solidFill>
                <a:latin typeface="Calibri" panose="020F0502020204030204"/>
              </a:rPr>
              <a:t> de </a:t>
            </a:r>
            <a:r>
              <a:rPr lang="fr-BE" sz="1400" b="1" dirty="0" err="1">
                <a:solidFill>
                  <a:prstClr val="black"/>
                </a:solidFill>
                <a:latin typeface="Calibri" panose="020F0502020204030204"/>
              </a:rPr>
              <a:t>AHs</a:t>
            </a:r>
            <a:r>
              <a:rPr lang="fr-BE" sz="1400" b="1" dirty="0">
                <a:solidFill>
                  <a:prstClr val="black"/>
                </a:solidFill>
                <a:latin typeface="Calibri" panose="020F0502020204030204"/>
              </a:rPr>
              <a:t> (-150 </a:t>
            </a:r>
            <a:r>
              <a:rPr lang="fr-BE" sz="1400" b="1" dirty="0">
                <a:solidFill>
                  <a:prstClr val="black"/>
                </a:solidFill>
                <a:latin typeface="Calibri" panose="020F0502020204030204"/>
                <a:sym typeface="Wingdings" panose="05000000000000000000" pitchFamily="2" charset="2"/>
              </a:rPr>
              <a:t> 98)</a:t>
            </a:r>
            <a:endParaRPr lang="fr-BE" sz="1400" b="1" dirty="0">
              <a:solidFill>
                <a:prstClr val="black"/>
              </a:solidFill>
              <a:latin typeface="Calibri" panose="020F0502020204030204"/>
            </a:endParaRPr>
          </a:p>
          <a:p>
            <a:pPr marL="228584" indent="-228584" defTabSz="914354">
              <a:buFont typeface="Wingdings" panose="05000000000000000000" pitchFamily="2" charset="2"/>
              <a:buChar char="v"/>
              <a:defRPr/>
            </a:pPr>
            <a:r>
              <a:rPr lang="fr-BE" sz="1400" b="1" dirty="0" err="1">
                <a:solidFill>
                  <a:prstClr val="black"/>
                </a:solidFill>
                <a:latin typeface="Calibri" panose="020F0502020204030204"/>
              </a:rPr>
              <a:t>Achtergestelde</a:t>
            </a:r>
            <a:r>
              <a:rPr lang="fr-BE" sz="1400" b="1" dirty="0">
                <a:solidFill>
                  <a:prstClr val="black"/>
                </a:solidFill>
                <a:latin typeface="Calibri" panose="020F0502020204030204"/>
              </a:rPr>
              <a:t> </a:t>
            </a:r>
            <a:r>
              <a:rPr lang="fr-BE" sz="1400" b="1" dirty="0" err="1">
                <a:solidFill>
                  <a:prstClr val="black"/>
                </a:solidFill>
                <a:latin typeface="Calibri" panose="020F0502020204030204"/>
              </a:rPr>
              <a:t>SEs</a:t>
            </a:r>
            <a:r>
              <a:rPr lang="fr-BE" sz="1400" b="1" dirty="0">
                <a:solidFill>
                  <a:prstClr val="black"/>
                </a:solidFill>
                <a:latin typeface="Calibri" panose="020F0502020204030204"/>
              </a:rPr>
              <a:t> </a:t>
            </a:r>
            <a:r>
              <a:rPr lang="fr-BE" sz="1400" b="1" dirty="0" err="1">
                <a:solidFill>
                  <a:prstClr val="black"/>
                </a:solidFill>
                <a:latin typeface="Calibri" panose="020F0502020204030204"/>
              </a:rPr>
              <a:t>worden</a:t>
            </a:r>
            <a:r>
              <a:rPr lang="fr-BE" sz="1400" b="1" dirty="0">
                <a:solidFill>
                  <a:prstClr val="black"/>
                </a:solidFill>
                <a:latin typeface="Calibri" panose="020F0502020204030204"/>
              </a:rPr>
              <a:t> </a:t>
            </a:r>
            <a:r>
              <a:rPr lang="fr-BE" sz="1400" b="1" dirty="0" err="1">
                <a:solidFill>
                  <a:prstClr val="black"/>
                </a:solidFill>
                <a:latin typeface="Calibri" panose="020F0502020204030204"/>
              </a:rPr>
              <a:t>hetzelfde</a:t>
            </a:r>
            <a:r>
              <a:rPr lang="fr-BE" sz="1400" b="1" dirty="0">
                <a:solidFill>
                  <a:prstClr val="black"/>
                </a:solidFill>
                <a:latin typeface="Calibri" panose="020F0502020204030204"/>
              </a:rPr>
              <a:t> </a:t>
            </a:r>
            <a:r>
              <a:rPr lang="fr-BE" sz="1400" b="1" dirty="0" err="1">
                <a:solidFill>
                  <a:prstClr val="black"/>
                </a:solidFill>
                <a:latin typeface="Calibri" panose="020F0502020204030204"/>
              </a:rPr>
              <a:t>behandeld</a:t>
            </a:r>
            <a:r>
              <a:rPr lang="fr-BE" sz="1400" b="1" dirty="0">
                <a:solidFill>
                  <a:prstClr val="black"/>
                </a:solidFill>
                <a:latin typeface="Calibri" panose="020F0502020204030204"/>
              </a:rPr>
              <a:t> </a:t>
            </a:r>
            <a:r>
              <a:rPr lang="fr-BE" sz="1400" b="1" dirty="0" err="1">
                <a:solidFill>
                  <a:prstClr val="black"/>
                </a:solidFill>
                <a:latin typeface="Calibri" panose="020F0502020204030204"/>
              </a:rPr>
              <a:t>als</a:t>
            </a:r>
            <a:r>
              <a:rPr lang="fr-BE" sz="1400" b="1" dirty="0">
                <a:solidFill>
                  <a:prstClr val="black"/>
                </a:solidFill>
                <a:latin typeface="Calibri" panose="020F0502020204030204"/>
              </a:rPr>
              <a:t> de concurrente </a:t>
            </a:r>
            <a:r>
              <a:rPr lang="fr-BE" sz="1400" b="1" dirty="0" err="1">
                <a:solidFill>
                  <a:prstClr val="black"/>
                </a:solidFill>
                <a:latin typeface="Calibri" panose="020F0502020204030204"/>
              </a:rPr>
              <a:t>SEs</a:t>
            </a:r>
            <a:r>
              <a:rPr lang="fr-BE" sz="1400" b="1" dirty="0">
                <a:solidFill>
                  <a:prstClr val="black"/>
                </a:solidFill>
                <a:latin typeface="Calibri" panose="020F0502020204030204"/>
              </a:rPr>
              <a:t> (20% </a:t>
            </a:r>
            <a:r>
              <a:rPr lang="fr-BE" sz="1400" b="1" dirty="0" err="1">
                <a:solidFill>
                  <a:prstClr val="black"/>
                </a:solidFill>
                <a:latin typeface="Calibri" panose="020F0502020204030204"/>
              </a:rPr>
              <a:t>terugbetaling</a:t>
            </a:r>
            <a:r>
              <a:rPr lang="fr-BE" sz="1400" b="1" dirty="0">
                <a:solidFill>
                  <a:prstClr val="black"/>
                </a:solidFill>
                <a:latin typeface="Calibri" panose="020F0502020204030204"/>
              </a:rPr>
              <a:t>)</a:t>
            </a:r>
          </a:p>
        </p:txBody>
      </p:sp>
      <p:sp>
        <p:nvSpPr>
          <p:cNvPr id="3" name="Rectangle 2"/>
          <p:cNvSpPr/>
          <p:nvPr/>
        </p:nvSpPr>
        <p:spPr>
          <a:xfrm>
            <a:off x="1414104" y="1607829"/>
            <a:ext cx="2303957" cy="555555"/>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354">
              <a:defRPr/>
            </a:pPr>
            <a:endParaRPr lang="nl-BE" sz="2400">
              <a:solidFill>
                <a:prstClr val="white"/>
              </a:solidFill>
              <a:latin typeface="Calibri" panose="020F0502020204030204"/>
            </a:endParaRPr>
          </a:p>
        </p:txBody>
      </p:sp>
      <p:sp>
        <p:nvSpPr>
          <p:cNvPr id="30" name="Tekstvak 36">
            <a:extLst>
              <a:ext uri="{FF2B5EF4-FFF2-40B4-BE49-F238E27FC236}">
                <a16:creationId xmlns:a16="http://schemas.microsoft.com/office/drawing/2014/main" id="{45A510F9-D8A1-9B96-DDB5-1E57D6B05A73}"/>
              </a:ext>
            </a:extLst>
          </p:cNvPr>
          <p:cNvSpPr txBox="1"/>
          <p:nvPr/>
        </p:nvSpPr>
        <p:spPr>
          <a:xfrm>
            <a:off x="1424705" y="1488185"/>
            <a:ext cx="2862617" cy="52322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defRPr/>
            </a:pPr>
            <a:r>
              <a:rPr lang="fr-BE" sz="1400" dirty="0" err="1">
                <a:solidFill>
                  <a:srgbClr val="44546A"/>
                </a:solidFill>
                <a:latin typeface="Calibri" panose="020F0502020204030204"/>
              </a:rPr>
              <a:t>Inschrijving</a:t>
            </a:r>
            <a:r>
              <a:rPr lang="fr-BE" sz="1400" dirty="0">
                <a:solidFill>
                  <a:srgbClr val="44546A"/>
                </a:solidFill>
                <a:latin typeface="Calibri" panose="020F0502020204030204"/>
              </a:rPr>
              <a:t> </a:t>
            </a:r>
            <a:r>
              <a:rPr lang="fr-BE" sz="1400" dirty="0" err="1">
                <a:solidFill>
                  <a:srgbClr val="44546A"/>
                </a:solidFill>
                <a:latin typeface="Calibri" panose="020F0502020204030204"/>
              </a:rPr>
              <a:t>hypotheek</a:t>
            </a:r>
            <a:r>
              <a:rPr lang="fr-BE" sz="1400" dirty="0">
                <a:solidFill>
                  <a:srgbClr val="44546A"/>
                </a:solidFill>
                <a:latin typeface="Calibri" panose="020F0502020204030204"/>
              </a:rPr>
              <a:t>: 120</a:t>
            </a:r>
          </a:p>
          <a:p>
            <a:pPr defTabSz="914354">
              <a:defRPr/>
            </a:pPr>
            <a:r>
              <a:rPr lang="fr-BE" sz="1400" b="1" dirty="0" err="1">
                <a:solidFill>
                  <a:schemeClr val="accent1"/>
                </a:solidFill>
                <a:latin typeface="Calibri" panose="020F0502020204030204"/>
              </a:rPr>
              <a:t>Liquidatiewaarde</a:t>
            </a:r>
            <a:r>
              <a:rPr lang="fr-BE" sz="1400" b="1" dirty="0">
                <a:solidFill>
                  <a:schemeClr val="accent1"/>
                </a:solidFill>
                <a:latin typeface="Calibri" panose="020F0502020204030204"/>
              </a:rPr>
              <a:t> </a:t>
            </a:r>
            <a:r>
              <a:rPr lang="fr-BE" sz="1400" b="1" dirty="0" err="1">
                <a:solidFill>
                  <a:schemeClr val="accent1"/>
                </a:solidFill>
                <a:latin typeface="Calibri" panose="020F0502020204030204"/>
              </a:rPr>
              <a:t>onderpand</a:t>
            </a:r>
            <a:r>
              <a:rPr lang="fr-BE" sz="1400" b="1" dirty="0">
                <a:solidFill>
                  <a:schemeClr val="accent1"/>
                </a:solidFill>
                <a:latin typeface="Calibri" panose="020F0502020204030204"/>
              </a:rPr>
              <a:t>: 110</a:t>
            </a:r>
          </a:p>
        </p:txBody>
      </p:sp>
      <p:sp>
        <p:nvSpPr>
          <p:cNvPr id="5" name="Slide Number Placeholder 4">
            <a:extLst>
              <a:ext uri="{FF2B5EF4-FFF2-40B4-BE49-F238E27FC236}">
                <a16:creationId xmlns:a16="http://schemas.microsoft.com/office/drawing/2014/main" id="{7E700CE4-6E3D-6499-2171-6C7968CF86C7}"/>
              </a:ext>
            </a:extLst>
          </p:cNvPr>
          <p:cNvSpPr txBox="1">
            <a:spLocks/>
          </p:cNvSpPr>
          <p:nvPr/>
        </p:nvSpPr>
        <p:spPr>
          <a:xfrm>
            <a:off x="8763000" y="65087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8F63A3B-78C7-47BE-AE5E-E10140E04643}" type="slidenum">
              <a:rPr lang="en-US">
                <a:solidFill>
                  <a:schemeClr val="tx1"/>
                </a:solidFill>
                <a:latin typeface="Calibri" panose="020F0502020204030204"/>
              </a:rPr>
              <a:pPr>
                <a:defRPr/>
              </a:pPr>
              <a:t>36</a:t>
            </a:fld>
            <a:endParaRPr lang="en-US" dirty="0">
              <a:solidFill>
                <a:schemeClr val="tx1"/>
              </a:solidFill>
              <a:latin typeface="Calibri" panose="020F0502020204030204"/>
            </a:endParaRPr>
          </a:p>
        </p:txBody>
      </p:sp>
      <p:sp>
        <p:nvSpPr>
          <p:cNvPr id="2" name="Title 1" descr="|">
            <a:extLst>
              <a:ext uri="{FF2B5EF4-FFF2-40B4-BE49-F238E27FC236}">
                <a16:creationId xmlns:a16="http://schemas.microsoft.com/office/drawing/2014/main" id="{AC7D3E1C-7926-27B2-0489-B24833D25252}"/>
              </a:ext>
            </a:extLst>
          </p:cNvPr>
          <p:cNvSpPr txBox="1">
            <a:spLocks/>
          </p:cNvSpPr>
          <p:nvPr/>
        </p:nvSpPr>
        <p:spPr>
          <a:xfrm>
            <a:off x="412800" y="163330"/>
            <a:ext cx="11347400" cy="85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nl-BE" sz="1800" b="1" dirty="0">
                <a:solidFill>
                  <a:srgbClr val="0E1A2C"/>
                </a:solidFill>
                <a:latin typeface="Roobert"/>
                <a:ea typeface="ＭＳ Ｐゴシック"/>
                <a:cs typeface="Arial"/>
              </a:rPr>
              <a:t>Stemming en homologatie: </a:t>
            </a:r>
            <a:r>
              <a:rPr lang="nl-BE" sz="1800" b="1" dirty="0">
                <a:solidFill>
                  <a:schemeClr val="accent2">
                    <a:lumMod val="75000"/>
                  </a:schemeClr>
                </a:solidFill>
                <a:latin typeface="Roobert"/>
                <a:ea typeface="ＭＳ Ｐゴシック"/>
                <a:cs typeface="Arial"/>
              </a:rPr>
              <a:t>stelsel grote ondernemingen </a:t>
            </a:r>
            <a:r>
              <a:rPr lang="nl-BE" sz="1800" b="1" dirty="0">
                <a:latin typeface="Roobert"/>
                <a:ea typeface="ＭＳ Ｐゴシック"/>
                <a:cs typeface="Arial"/>
              </a:rPr>
              <a:t>– toepassing</a:t>
            </a:r>
            <a:endParaRPr lang="nl-BE" sz="1800" dirty="0">
              <a:latin typeface="Arial"/>
              <a:ea typeface="+mn-ea"/>
              <a:cs typeface="Arial"/>
            </a:endParaRPr>
          </a:p>
        </p:txBody>
      </p:sp>
      <p:sp>
        <p:nvSpPr>
          <p:cNvPr id="4" name="TextBox 3">
            <a:extLst>
              <a:ext uri="{FF2B5EF4-FFF2-40B4-BE49-F238E27FC236}">
                <a16:creationId xmlns:a16="http://schemas.microsoft.com/office/drawing/2014/main" id="{C4A9B0C5-9D2B-D5FB-09E9-5021578835FD}"/>
              </a:ext>
            </a:extLst>
          </p:cNvPr>
          <p:cNvSpPr txBox="1"/>
          <p:nvPr/>
        </p:nvSpPr>
        <p:spPr>
          <a:xfrm>
            <a:off x="6675502" y="1858313"/>
            <a:ext cx="1824650" cy="369332"/>
          </a:xfrm>
          <a:prstGeom prst="rect">
            <a:avLst/>
          </a:prstGeom>
          <a:noFill/>
        </p:spPr>
        <p:txBody>
          <a:bodyPr wrap="square" rtlCol="0">
            <a:spAutoFit/>
          </a:bodyPr>
          <a:lstStyle/>
          <a:p>
            <a:r>
              <a:rPr lang="nl-BE" dirty="0"/>
              <a:t>Voorgesteld plan</a:t>
            </a:r>
            <a:endParaRPr lang="nl-NL" dirty="0"/>
          </a:p>
        </p:txBody>
      </p:sp>
    </p:spTree>
    <p:extLst>
      <p:ext uri="{BB962C8B-B14F-4D97-AF65-F5344CB8AC3E}">
        <p14:creationId xmlns:p14="http://schemas.microsoft.com/office/powerpoint/2010/main" val="250421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2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ijdelijke aanduiding voor inhoud 15">
            <a:extLst>
              <a:ext uri="{FF2B5EF4-FFF2-40B4-BE49-F238E27FC236}">
                <a16:creationId xmlns:a16="http://schemas.microsoft.com/office/drawing/2014/main" id="{79455AF5-076B-CBF9-8BF6-9DE6FC8AFCC7}"/>
              </a:ext>
            </a:extLst>
          </p:cNvPr>
          <p:cNvGraphicFramePr>
            <a:graphicFrameLocks/>
          </p:cNvGraphicFramePr>
          <p:nvPr/>
        </p:nvGraphicFramePr>
        <p:xfrm>
          <a:off x="398533" y="912807"/>
          <a:ext cx="10876313" cy="3595284"/>
        </p:xfrm>
        <a:graphic>
          <a:graphicData uri="http://schemas.openxmlformats.org/drawingml/2006/chart">
            <c:chart xmlns:c="http://schemas.openxmlformats.org/drawingml/2006/chart" xmlns:r="http://schemas.openxmlformats.org/officeDocument/2006/relationships" r:id="rId2"/>
          </a:graphicData>
        </a:graphic>
      </p:graphicFrame>
      <p:sp>
        <p:nvSpPr>
          <p:cNvPr id="5" name="Tekstvak 4">
            <a:extLst>
              <a:ext uri="{FF2B5EF4-FFF2-40B4-BE49-F238E27FC236}">
                <a16:creationId xmlns:a16="http://schemas.microsoft.com/office/drawing/2014/main" id="{9188A19B-4894-5645-F468-6AA70C69B613}"/>
              </a:ext>
            </a:extLst>
          </p:cNvPr>
          <p:cNvSpPr txBox="1"/>
          <p:nvPr/>
        </p:nvSpPr>
        <p:spPr>
          <a:xfrm>
            <a:off x="6595493" y="3391231"/>
            <a:ext cx="1683833" cy="338554"/>
          </a:xfrm>
          <a:prstGeom prst="rect">
            <a:avLst/>
          </a:prstGeom>
          <a:noFill/>
          <a:ln w="95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defTabSz="914332">
              <a:defRPr/>
            </a:pPr>
            <a:r>
              <a:rPr lang="fr-BE" sz="1600" b="1" i="1" dirty="0">
                <a:solidFill>
                  <a:srgbClr val="FFC000"/>
                </a:solidFill>
                <a:latin typeface="Calibri" panose="020F0502020204030204"/>
              </a:rPr>
              <a:t>Best </a:t>
            </a:r>
            <a:r>
              <a:rPr lang="fr-BE" sz="1600" b="1" i="1" dirty="0" err="1">
                <a:solidFill>
                  <a:srgbClr val="FFC000"/>
                </a:solidFill>
                <a:latin typeface="Calibri" panose="020F0502020204030204"/>
              </a:rPr>
              <a:t>interest</a:t>
            </a:r>
            <a:r>
              <a:rPr lang="fr-BE" sz="1600" b="1" i="1" dirty="0">
                <a:solidFill>
                  <a:srgbClr val="FFC000"/>
                </a:solidFill>
                <a:latin typeface="Calibri" panose="020F0502020204030204"/>
              </a:rPr>
              <a:t> test</a:t>
            </a:r>
            <a:endParaRPr lang="fr-BE" sz="1600" dirty="0">
              <a:solidFill>
                <a:srgbClr val="FFC000"/>
              </a:solidFill>
              <a:latin typeface="Calibri" panose="020F0502020204030204"/>
            </a:endParaRPr>
          </a:p>
        </p:txBody>
      </p:sp>
      <p:cxnSp>
        <p:nvCxnSpPr>
          <p:cNvPr id="6" name="Straight Connector 8">
            <a:extLst>
              <a:ext uri="{FF2B5EF4-FFF2-40B4-BE49-F238E27FC236}">
                <a16:creationId xmlns:a16="http://schemas.microsoft.com/office/drawing/2014/main" id="{87F8A603-C918-EE6B-485E-E776D89A455F}"/>
              </a:ext>
            </a:extLst>
          </p:cNvPr>
          <p:cNvCxnSpPr>
            <a:cxnSpLocks/>
          </p:cNvCxnSpPr>
          <p:nvPr/>
        </p:nvCxnSpPr>
        <p:spPr>
          <a:xfrm>
            <a:off x="935949" y="2936107"/>
            <a:ext cx="6958851" cy="0"/>
          </a:xfrm>
          <a:prstGeom prst="line">
            <a:avLst/>
          </a:prstGeom>
          <a:ln w="381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897A0E5C-C13E-9DF1-BE44-FE196F64E977}"/>
              </a:ext>
            </a:extLst>
          </p:cNvPr>
          <p:cNvCxnSpPr>
            <a:cxnSpLocks/>
          </p:cNvCxnSpPr>
          <p:nvPr/>
        </p:nvCxnSpPr>
        <p:spPr>
          <a:xfrm>
            <a:off x="935949" y="2365053"/>
            <a:ext cx="9519171" cy="0"/>
          </a:xfrm>
          <a:prstGeom prst="line">
            <a:avLst/>
          </a:prstGeom>
          <a:ln w="38100" cap="flat" cmpd="sng" algn="ctr">
            <a:solidFill>
              <a:schemeClr val="dk1"/>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kstvak 12">
            <a:extLst>
              <a:ext uri="{FF2B5EF4-FFF2-40B4-BE49-F238E27FC236}">
                <a16:creationId xmlns:a16="http://schemas.microsoft.com/office/drawing/2014/main" id="{F8D9C058-4918-8523-4916-C4E6E8FA5134}"/>
              </a:ext>
            </a:extLst>
          </p:cNvPr>
          <p:cNvSpPr txBox="1"/>
          <p:nvPr/>
        </p:nvSpPr>
        <p:spPr>
          <a:xfrm>
            <a:off x="9699973" y="1959300"/>
            <a:ext cx="655107" cy="307777"/>
          </a:xfrm>
          <a:prstGeom prst="rect">
            <a:avLst/>
          </a:prstGeom>
          <a:noFill/>
        </p:spPr>
        <p:txBody>
          <a:bodyPr wrap="square" rtlCol="0">
            <a:spAutoFit/>
          </a:bodyPr>
          <a:lstStyle/>
          <a:p>
            <a:pPr defTabSz="914332">
              <a:defRPr/>
            </a:pPr>
            <a:r>
              <a:rPr lang="fr-BE" sz="1400" dirty="0">
                <a:latin typeface="Calibri" panose="020F0502020204030204"/>
              </a:rPr>
              <a:t>270</a:t>
            </a:r>
          </a:p>
        </p:txBody>
      </p:sp>
      <p:sp>
        <p:nvSpPr>
          <p:cNvPr id="15" name="Tekstvak 14">
            <a:extLst>
              <a:ext uri="{FF2B5EF4-FFF2-40B4-BE49-F238E27FC236}">
                <a16:creationId xmlns:a16="http://schemas.microsoft.com/office/drawing/2014/main" id="{EC033282-BCBC-69DD-79BA-5CB888102F51}"/>
              </a:ext>
            </a:extLst>
          </p:cNvPr>
          <p:cNvSpPr txBox="1"/>
          <p:nvPr/>
        </p:nvSpPr>
        <p:spPr>
          <a:xfrm>
            <a:off x="7123877" y="2606524"/>
            <a:ext cx="627059" cy="307777"/>
          </a:xfrm>
          <a:prstGeom prst="rect">
            <a:avLst/>
          </a:prstGeom>
          <a:noFill/>
        </p:spPr>
        <p:txBody>
          <a:bodyPr wrap="square" rtlCol="0">
            <a:spAutoFit/>
          </a:bodyPr>
          <a:lstStyle/>
          <a:p>
            <a:pPr defTabSz="914332">
              <a:defRPr/>
            </a:pPr>
            <a:r>
              <a:rPr lang="fr-BE" sz="1400" dirty="0">
                <a:latin typeface="Calibri" panose="020F0502020204030204"/>
              </a:rPr>
              <a:t>120</a:t>
            </a:r>
          </a:p>
        </p:txBody>
      </p:sp>
      <p:sp>
        <p:nvSpPr>
          <p:cNvPr id="16" name="Tekstvak 4">
            <a:extLst>
              <a:ext uri="{FF2B5EF4-FFF2-40B4-BE49-F238E27FC236}">
                <a16:creationId xmlns:a16="http://schemas.microsoft.com/office/drawing/2014/main" id="{9188A19B-4894-5645-F468-6AA70C69B613}"/>
              </a:ext>
            </a:extLst>
          </p:cNvPr>
          <p:cNvSpPr txBox="1"/>
          <p:nvPr/>
        </p:nvSpPr>
        <p:spPr>
          <a:xfrm>
            <a:off x="9699976" y="3407983"/>
            <a:ext cx="625609" cy="338554"/>
          </a:xfrm>
          <a:prstGeom prst="rect">
            <a:avLst/>
          </a:prstGeom>
          <a:noFill/>
          <a:ln w="9525" cap="flat" cmpd="sng" algn="ctr">
            <a:solidFill>
              <a:srgbClr val="FF0000"/>
            </a:solidFill>
            <a:prstDash val="sysDash"/>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defTabSz="914332">
              <a:defRPr/>
            </a:pPr>
            <a:r>
              <a:rPr lang="fr-BE" sz="1600" b="1" i="1">
                <a:solidFill>
                  <a:srgbClr val="FF0000"/>
                </a:solidFill>
                <a:latin typeface="Calibri" panose="020F0502020204030204"/>
              </a:rPr>
              <a:t>APR</a:t>
            </a:r>
            <a:endParaRPr lang="fr-BE" sz="1600">
              <a:solidFill>
                <a:srgbClr val="FF0000"/>
              </a:solidFill>
              <a:latin typeface="Calibri" panose="020F0502020204030204"/>
            </a:endParaRPr>
          </a:p>
        </p:txBody>
      </p:sp>
      <p:sp>
        <p:nvSpPr>
          <p:cNvPr id="18" name="Tekstvak 2">
            <a:extLst>
              <a:ext uri="{FF2B5EF4-FFF2-40B4-BE49-F238E27FC236}">
                <a16:creationId xmlns:a16="http://schemas.microsoft.com/office/drawing/2014/main" id="{7FAC84EC-0C63-AF8E-D619-FA98A7B001D2}"/>
              </a:ext>
            </a:extLst>
          </p:cNvPr>
          <p:cNvSpPr txBox="1"/>
          <p:nvPr/>
        </p:nvSpPr>
        <p:spPr>
          <a:xfrm>
            <a:off x="1626445" y="1067581"/>
            <a:ext cx="1411107" cy="584775"/>
          </a:xfrm>
          <a:prstGeom prst="rect">
            <a:avLst/>
          </a:prstGeom>
          <a:noFill/>
        </p:spPr>
        <p:txBody>
          <a:bodyPr wrap="square" rtlCol="0">
            <a:spAutoFit/>
          </a:bodyPr>
          <a:lstStyle/>
          <a:p>
            <a:pPr algn="ctr" defTabSz="914332">
              <a:defRPr/>
            </a:pPr>
            <a:r>
              <a:rPr lang="fr-BE" sz="1600" err="1">
                <a:solidFill>
                  <a:prstClr val="black"/>
                </a:solidFill>
                <a:latin typeface="Times New Roman" panose="02020603050405020304" pitchFamily="18" charset="0"/>
                <a:cs typeface="Times New Roman" panose="02020603050405020304" pitchFamily="18" charset="0"/>
              </a:rPr>
              <a:t>Onderneming</a:t>
            </a:r>
            <a:r>
              <a:rPr lang="fr-BE" sz="1600">
                <a:solidFill>
                  <a:prstClr val="black"/>
                </a:solidFill>
                <a:latin typeface="Times New Roman" panose="02020603050405020304" pitchFamily="18" charset="0"/>
                <a:cs typeface="Times New Roman" panose="02020603050405020304" pitchFamily="18" charset="0"/>
              </a:rPr>
              <a:t> (</a:t>
            </a:r>
            <a:r>
              <a:rPr lang="fr-BE" sz="1600" err="1">
                <a:solidFill>
                  <a:prstClr val="black"/>
                </a:solidFill>
                <a:latin typeface="Times New Roman" panose="02020603050405020304" pitchFamily="18" charset="0"/>
                <a:cs typeface="Times New Roman" panose="02020603050405020304" pitchFamily="18" charset="0"/>
              </a:rPr>
              <a:t>categorieën</a:t>
            </a:r>
            <a:r>
              <a:rPr lang="fr-BE" sz="1600">
                <a:solidFill>
                  <a:prstClr val="black"/>
                </a:solidFill>
                <a:latin typeface="Times New Roman" panose="02020603050405020304" pitchFamily="18" charset="0"/>
                <a:cs typeface="Times New Roman" panose="02020603050405020304" pitchFamily="18" charset="0"/>
              </a:rPr>
              <a:t>)</a:t>
            </a:r>
            <a:endParaRPr lang="fr-BE" sz="2133">
              <a:solidFill>
                <a:prstClr val="black"/>
              </a:solidFill>
              <a:latin typeface="Calibri" panose="020F0502020204030204"/>
            </a:endParaRPr>
          </a:p>
        </p:txBody>
      </p:sp>
      <p:sp>
        <p:nvSpPr>
          <p:cNvPr id="19" name="Tekstvak 26">
            <a:extLst>
              <a:ext uri="{FF2B5EF4-FFF2-40B4-BE49-F238E27FC236}">
                <a16:creationId xmlns:a16="http://schemas.microsoft.com/office/drawing/2014/main" id="{9F38D50A-6039-7947-247E-A33006B91224}"/>
              </a:ext>
            </a:extLst>
          </p:cNvPr>
          <p:cNvSpPr txBox="1"/>
          <p:nvPr/>
        </p:nvSpPr>
        <p:spPr>
          <a:xfrm>
            <a:off x="4128468" y="1683401"/>
            <a:ext cx="1502377" cy="584775"/>
          </a:xfrm>
          <a:prstGeom prst="rect">
            <a:avLst/>
          </a:prstGeom>
          <a:noFill/>
        </p:spPr>
        <p:txBody>
          <a:bodyPr wrap="square" rtlCol="0">
            <a:spAutoFit/>
          </a:bodyPr>
          <a:lstStyle/>
          <a:p>
            <a:pPr algn="ctr" defTabSz="914332">
              <a:defRPr/>
            </a:pPr>
            <a:r>
              <a:rPr lang="fr-BE" sz="1600" err="1">
                <a:solidFill>
                  <a:prstClr val="black"/>
                </a:solidFill>
                <a:latin typeface="Times New Roman" panose="02020603050405020304" pitchFamily="18" charset="0"/>
                <a:cs typeface="Times New Roman" panose="02020603050405020304" pitchFamily="18" charset="0"/>
              </a:rPr>
              <a:t>voorgesteld</a:t>
            </a:r>
            <a:r>
              <a:rPr lang="fr-BE" sz="1600">
                <a:solidFill>
                  <a:prstClr val="black"/>
                </a:solidFill>
                <a:latin typeface="Times New Roman" panose="02020603050405020304" pitchFamily="18" charset="0"/>
                <a:cs typeface="Times New Roman" panose="02020603050405020304" pitchFamily="18" charset="0"/>
              </a:rPr>
              <a:t> plan</a:t>
            </a:r>
          </a:p>
        </p:txBody>
      </p:sp>
      <p:pic>
        <p:nvPicPr>
          <p:cNvPr id="20" name="Graphic 29" descr="Mannelijke rechter met effen opvulling">
            <a:extLst>
              <a:ext uri="{FF2B5EF4-FFF2-40B4-BE49-F238E27FC236}">
                <a16:creationId xmlns:a16="http://schemas.microsoft.com/office/drawing/2014/main" id="{29DAF32A-B9C7-F077-926F-F37C1F0FA2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33425" y="1133867"/>
            <a:ext cx="970935" cy="796188"/>
          </a:xfrm>
          <a:prstGeom prst="rect">
            <a:avLst/>
          </a:prstGeom>
        </p:spPr>
      </p:pic>
      <p:pic>
        <p:nvPicPr>
          <p:cNvPr id="21" name="Graphic 11" descr="Sluiten met effen opvulling">
            <a:extLst>
              <a:ext uri="{FF2B5EF4-FFF2-40B4-BE49-F238E27FC236}">
                <a16:creationId xmlns:a16="http://schemas.microsoft.com/office/drawing/2014/main" id="{05A96489-7F06-A564-2821-91FADE3D9EF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95532" y="1584355"/>
            <a:ext cx="724584" cy="707583"/>
          </a:xfrm>
          <a:prstGeom prst="rect">
            <a:avLst/>
          </a:prstGeom>
        </p:spPr>
      </p:pic>
      <p:sp>
        <p:nvSpPr>
          <p:cNvPr id="25" name="Tekstvak 6">
            <a:extLst>
              <a:ext uri="{FF2B5EF4-FFF2-40B4-BE49-F238E27FC236}">
                <a16:creationId xmlns:a16="http://schemas.microsoft.com/office/drawing/2014/main" id="{8AD1F6D9-1BA5-70EC-9E35-9D4BAFBF3AC0}"/>
              </a:ext>
            </a:extLst>
          </p:cNvPr>
          <p:cNvSpPr txBox="1"/>
          <p:nvPr/>
        </p:nvSpPr>
        <p:spPr>
          <a:xfrm>
            <a:off x="336373" y="4613279"/>
            <a:ext cx="4468587" cy="1446935"/>
          </a:xfrm>
          <a:prstGeom prst="rect">
            <a:avLst/>
          </a:prstGeom>
          <a:noFill/>
        </p:spPr>
        <p:txBody>
          <a:bodyPr wrap="square" rtlCol="0">
            <a:spAutoFit/>
          </a:bodyPr>
          <a:lstStyle/>
          <a:p>
            <a:pPr defTabSz="914354">
              <a:defRPr/>
            </a:pPr>
            <a:r>
              <a:rPr lang="fr-BE" sz="1467" b="1" dirty="0">
                <a:solidFill>
                  <a:srgbClr val="FFC000"/>
                </a:solidFill>
                <a:latin typeface="Times New Roman" panose="02020603050405020304" pitchFamily="18" charset="0"/>
                <a:cs typeface="Times New Roman" panose="02020603050405020304" pitchFamily="18" charset="0"/>
              </a:rPr>
              <a:t>Best </a:t>
            </a:r>
            <a:r>
              <a:rPr lang="fr-BE" sz="1467" b="1" dirty="0" err="1">
                <a:solidFill>
                  <a:srgbClr val="FFC000"/>
                </a:solidFill>
                <a:latin typeface="Times New Roman" panose="02020603050405020304" pitchFamily="18" charset="0"/>
                <a:cs typeface="Times New Roman" panose="02020603050405020304" pitchFamily="18" charset="0"/>
              </a:rPr>
              <a:t>interest</a:t>
            </a:r>
            <a:r>
              <a:rPr lang="fr-BE" sz="1467" b="1" dirty="0">
                <a:solidFill>
                  <a:srgbClr val="FFC000"/>
                </a:solidFill>
                <a:latin typeface="Times New Roman" panose="02020603050405020304" pitchFamily="18" charset="0"/>
                <a:cs typeface="Times New Roman" panose="02020603050405020304" pitchFamily="18" charset="0"/>
              </a:rPr>
              <a:t> test</a:t>
            </a:r>
            <a:r>
              <a:rPr lang="fr-BE" sz="1467" dirty="0">
                <a:solidFill>
                  <a:srgbClr val="FFC000"/>
                </a:solidFill>
                <a:latin typeface="Times New Roman" panose="02020603050405020304" pitchFamily="18" charset="0"/>
                <a:cs typeface="Times New Roman" panose="02020603050405020304" pitchFamily="18" charset="0"/>
              </a:rPr>
              <a:t>:</a:t>
            </a:r>
          </a:p>
          <a:p>
            <a:pPr marL="228584" indent="-228584" defTabSz="914354">
              <a:buFont typeface="Arial" panose="020B0604020202020204" pitchFamily="34" charset="0"/>
              <a:buChar char="•"/>
              <a:defRPr/>
            </a:pPr>
            <a:r>
              <a:rPr lang="fr-BE" sz="1467" dirty="0">
                <a:solidFill>
                  <a:srgbClr val="FFC000"/>
                </a:solidFill>
                <a:latin typeface="Times New Roman" panose="02020603050405020304" pitchFamily="18" charset="0"/>
                <a:cs typeface="Times New Roman" panose="02020603050405020304" pitchFamily="18" charset="0"/>
              </a:rPr>
              <a:t>senior </a:t>
            </a:r>
            <a:r>
              <a:rPr lang="fr-BE" sz="1467" dirty="0" err="1">
                <a:solidFill>
                  <a:srgbClr val="FFC000"/>
                </a:solidFill>
                <a:latin typeface="Times New Roman" panose="02020603050405020304" pitchFamily="18" charset="0"/>
                <a:cs typeface="Times New Roman" panose="02020603050405020304" pitchFamily="18" charset="0"/>
              </a:rPr>
              <a:t>debt</a:t>
            </a:r>
            <a:r>
              <a:rPr lang="fr-BE" sz="1467" dirty="0">
                <a:solidFill>
                  <a:srgbClr val="FFC000"/>
                </a:solidFill>
                <a:latin typeface="Times New Roman" panose="02020603050405020304" pitchFamily="18" charset="0"/>
                <a:cs typeface="Times New Roman" panose="02020603050405020304" pitchFamily="18" charset="0"/>
              </a:rPr>
              <a:t>: 110 (= </a:t>
            </a:r>
            <a:r>
              <a:rPr lang="fr-BE" sz="1467" dirty="0" err="1">
                <a:solidFill>
                  <a:srgbClr val="FFC000"/>
                </a:solidFill>
                <a:latin typeface="Times New Roman" panose="02020603050405020304" pitchFamily="18" charset="0"/>
                <a:cs typeface="Times New Roman" panose="02020603050405020304" pitchFamily="18" charset="0"/>
              </a:rPr>
              <a:t>liquidatiewaarde</a:t>
            </a:r>
            <a:r>
              <a:rPr lang="fr-BE" sz="1467" dirty="0">
                <a:solidFill>
                  <a:srgbClr val="FFC000"/>
                </a:solidFill>
                <a:latin typeface="Times New Roman" panose="02020603050405020304" pitchFamily="18" charset="0"/>
                <a:cs typeface="Times New Roman" panose="02020603050405020304" pitchFamily="18" charset="0"/>
              </a:rPr>
              <a:t> </a:t>
            </a:r>
            <a:r>
              <a:rPr lang="fr-BE" sz="1467" dirty="0" err="1">
                <a:solidFill>
                  <a:srgbClr val="FFC000"/>
                </a:solidFill>
                <a:latin typeface="Times New Roman" panose="02020603050405020304" pitchFamily="18" charset="0"/>
                <a:cs typeface="Times New Roman" panose="02020603050405020304" pitchFamily="18" charset="0"/>
              </a:rPr>
              <a:t>onderpand</a:t>
            </a:r>
            <a:r>
              <a:rPr lang="fr-BE" sz="1467" dirty="0">
                <a:solidFill>
                  <a:srgbClr val="FFC000"/>
                </a:solidFill>
                <a:latin typeface="Times New Roman" panose="02020603050405020304" pitchFamily="18" charset="0"/>
                <a:cs typeface="Times New Roman" panose="02020603050405020304" pitchFamily="18" charset="0"/>
              </a:rPr>
              <a:t>)</a:t>
            </a:r>
          </a:p>
          <a:p>
            <a:pPr marL="228584" indent="-228584" defTabSz="914354">
              <a:buFont typeface="Arial" panose="020B0604020202020204" pitchFamily="34" charset="0"/>
              <a:buChar char="•"/>
              <a:defRPr/>
            </a:pPr>
            <a:r>
              <a:rPr lang="fr-BE" sz="1467" dirty="0">
                <a:solidFill>
                  <a:srgbClr val="FFC000"/>
                </a:solidFill>
                <a:latin typeface="Times New Roman" panose="02020603050405020304" pitchFamily="18" charset="0"/>
                <a:cs typeface="Times New Roman" panose="02020603050405020304" pitchFamily="18" charset="0"/>
              </a:rPr>
              <a:t>junior </a:t>
            </a:r>
            <a:r>
              <a:rPr lang="fr-BE" sz="1467" dirty="0" err="1">
                <a:solidFill>
                  <a:srgbClr val="FFC000"/>
                </a:solidFill>
                <a:latin typeface="Times New Roman" panose="02020603050405020304" pitchFamily="18" charset="0"/>
                <a:cs typeface="Times New Roman" panose="02020603050405020304" pitchFamily="18" charset="0"/>
              </a:rPr>
              <a:t>debt</a:t>
            </a:r>
            <a:r>
              <a:rPr lang="fr-BE" sz="1467" dirty="0">
                <a:solidFill>
                  <a:srgbClr val="FFC000"/>
                </a:solidFill>
                <a:latin typeface="Times New Roman" panose="02020603050405020304" pitchFamily="18" charset="0"/>
                <a:cs typeface="Times New Roman" panose="02020603050405020304" pitchFamily="18" charset="0"/>
              </a:rPr>
              <a:t>: </a:t>
            </a:r>
            <a:r>
              <a:rPr lang="fr-BE" sz="1467" dirty="0" err="1">
                <a:solidFill>
                  <a:srgbClr val="FFC000"/>
                </a:solidFill>
                <a:latin typeface="Times New Roman" panose="02020603050405020304" pitchFamily="18" charset="0"/>
                <a:cs typeface="Times New Roman" panose="02020603050405020304" pitchFamily="18" charset="0"/>
              </a:rPr>
              <a:t>resterende</a:t>
            </a:r>
            <a:r>
              <a:rPr lang="fr-BE" sz="1467" dirty="0">
                <a:solidFill>
                  <a:srgbClr val="FFC000"/>
                </a:solidFill>
                <a:latin typeface="Times New Roman" panose="02020603050405020304" pitchFamily="18" charset="0"/>
                <a:cs typeface="Times New Roman" panose="02020603050405020304" pitchFamily="18" charset="0"/>
              </a:rPr>
              <a:t> 10 (pro rata)</a:t>
            </a:r>
          </a:p>
          <a:p>
            <a:pPr marL="838138" lvl="1" indent="-228584" defTabSz="914354">
              <a:buFont typeface="Arial" panose="020B0604020202020204" pitchFamily="34" charset="0"/>
              <a:buChar char="•"/>
              <a:defRPr/>
            </a:pPr>
            <a:r>
              <a:rPr lang="fr-BE" sz="1467" dirty="0">
                <a:solidFill>
                  <a:srgbClr val="FFC000"/>
                </a:solidFill>
                <a:latin typeface="Times New Roman" panose="02020603050405020304" pitchFamily="18" charset="0"/>
                <a:cs typeface="Times New Roman" panose="02020603050405020304" pitchFamily="18" charset="0"/>
              </a:rPr>
              <a:t>Junior </a:t>
            </a:r>
            <a:r>
              <a:rPr lang="fr-BE" sz="1467" dirty="0" err="1">
                <a:solidFill>
                  <a:srgbClr val="FFC000"/>
                </a:solidFill>
                <a:latin typeface="Times New Roman" panose="02020603050405020304" pitchFamily="18" charset="0"/>
                <a:cs typeface="Times New Roman" panose="02020603050405020304" pitchFamily="18" charset="0"/>
              </a:rPr>
              <a:t>debt</a:t>
            </a:r>
            <a:r>
              <a:rPr lang="fr-BE" sz="1467" dirty="0">
                <a:solidFill>
                  <a:srgbClr val="FFC000"/>
                </a:solidFill>
                <a:latin typeface="Times New Roman" panose="02020603050405020304" pitchFamily="18" charset="0"/>
                <a:cs typeface="Times New Roman" panose="02020603050405020304" pitchFamily="18" charset="0"/>
              </a:rPr>
              <a:t> 1: 5,2</a:t>
            </a:r>
          </a:p>
          <a:p>
            <a:pPr marL="838138" lvl="1" indent="-228584" defTabSz="914354">
              <a:buFont typeface="Arial" panose="020B0604020202020204" pitchFamily="34" charset="0"/>
              <a:buChar char="•"/>
              <a:defRPr/>
            </a:pPr>
            <a:r>
              <a:rPr lang="fr-BE" sz="1467" dirty="0">
                <a:solidFill>
                  <a:srgbClr val="FFC000"/>
                </a:solidFill>
                <a:latin typeface="Times New Roman" panose="02020603050405020304" pitchFamily="18" charset="0"/>
                <a:cs typeface="Times New Roman" panose="02020603050405020304" pitchFamily="18" charset="0"/>
              </a:rPr>
              <a:t>Junior </a:t>
            </a:r>
            <a:r>
              <a:rPr lang="fr-BE" sz="1467" dirty="0" err="1">
                <a:solidFill>
                  <a:srgbClr val="FFC000"/>
                </a:solidFill>
                <a:latin typeface="Times New Roman" panose="02020603050405020304" pitchFamily="18" charset="0"/>
                <a:cs typeface="Times New Roman" panose="02020603050405020304" pitchFamily="18" charset="0"/>
              </a:rPr>
              <a:t>debt</a:t>
            </a:r>
            <a:r>
              <a:rPr lang="fr-BE" sz="1467" dirty="0">
                <a:solidFill>
                  <a:srgbClr val="FFC000"/>
                </a:solidFill>
                <a:latin typeface="Times New Roman" panose="02020603050405020304" pitchFamily="18" charset="0"/>
                <a:cs typeface="Times New Roman" panose="02020603050405020304" pitchFamily="18" charset="0"/>
              </a:rPr>
              <a:t> 2: 4,3</a:t>
            </a:r>
          </a:p>
          <a:p>
            <a:pPr marL="838138" lvl="1" indent="-228584" defTabSz="914354">
              <a:buFont typeface="Arial" panose="020B0604020202020204" pitchFamily="34" charset="0"/>
              <a:buChar char="•"/>
              <a:defRPr/>
            </a:pPr>
            <a:r>
              <a:rPr lang="fr-BE" sz="1467" dirty="0">
                <a:solidFill>
                  <a:srgbClr val="FFC000"/>
                </a:solidFill>
                <a:latin typeface="Times New Roman" panose="02020603050405020304" pitchFamily="18" charset="0"/>
                <a:cs typeface="Times New Roman" panose="02020603050405020304" pitchFamily="18" charset="0"/>
              </a:rPr>
              <a:t>Niet-</a:t>
            </a:r>
            <a:r>
              <a:rPr lang="fr-BE" sz="1467" dirty="0" err="1">
                <a:solidFill>
                  <a:srgbClr val="FFC000"/>
                </a:solidFill>
                <a:latin typeface="Times New Roman" panose="02020603050405020304" pitchFamily="18" charset="0"/>
                <a:cs typeface="Times New Roman" panose="02020603050405020304" pitchFamily="18" charset="0"/>
              </a:rPr>
              <a:t>bevoorrecht</a:t>
            </a:r>
            <a:r>
              <a:rPr lang="fr-BE" sz="1467" dirty="0">
                <a:solidFill>
                  <a:srgbClr val="FFC000"/>
                </a:solidFill>
                <a:latin typeface="Times New Roman" panose="02020603050405020304" pitchFamily="18" charset="0"/>
                <a:cs typeface="Times New Roman" panose="02020603050405020304" pitchFamily="18" charset="0"/>
              </a:rPr>
              <a:t> </a:t>
            </a:r>
            <a:r>
              <a:rPr lang="fr-BE" sz="1467" dirty="0" err="1">
                <a:solidFill>
                  <a:srgbClr val="FFC000"/>
                </a:solidFill>
                <a:latin typeface="Times New Roman" panose="02020603050405020304" pitchFamily="18" charset="0"/>
                <a:cs typeface="Times New Roman" panose="02020603050405020304" pitchFamily="18" charset="0"/>
              </a:rPr>
              <a:t>deel</a:t>
            </a:r>
            <a:r>
              <a:rPr lang="fr-BE" sz="1467" dirty="0">
                <a:solidFill>
                  <a:srgbClr val="FFC000"/>
                </a:solidFill>
                <a:latin typeface="Times New Roman" panose="02020603050405020304" pitchFamily="18" charset="0"/>
                <a:cs typeface="Times New Roman" panose="02020603050405020304" pitchFamily="18" charset="0"/>
              </a:rPr>
              <a:t> senior </a:t>
            </a:r>
            <a:r>
              <a:rPr lang="fr-BE" sz="1467" dirty="0" err="1">
                <a:solidFill>
                  <a:srgbClr val="FFC000"/>
                </a:solidFill>
                <a:latin typeface="Times New Roman" panose="02020603050405020304" pitchFamily="18" charset="0"/>
                <a:cs typeface="Times New Roman" panose="02020603050405020304" pitchFamily="18" charset="0"/>
              </a:rPr>
              <a:t>schuld</a:t>
            </a:r>
            <a:r>
              <a:rPr lang="fr-BE" sz="1467" dirty="0">
                <a:solidFill>
                  <a:srgbClr val="FFC000"/>
                </a:solidFill>
                <a:latin typeface="Times New Roman" panose="02020603050405020304" pitchFamily="18" charset="0"/>
                <a:cs typeface="Times New Roman" panose="02020603050405020304" pitchFamily="18" charset="0"/>
              </a:rPr>
              <a:t>: 0,5</a:t>
            </a:r>
          </a:p>
        </p:txBody>
      </p:sp>
      <p:sp>
        <p:nvSpPr>
          <p:cNvPr id="26" name="Tekstvak 16">
            <a:extLst>
              <a:ext uri="{FF2B5EF4-FFF2-40B4-BE49-F238E27FC236}">
                <a16:creationId xmlns:a16="http://schemas.microsoft.com/office/drawing/2014/main" id="{E41131D9-D785-1766-1E40-E88AD22F6538}"/>
              </a:ext>
            </a:extLst>
          </p:cNvPr>
          <p:cNvSpPr txBox="1"/>
          <p:nvPr/>
        </p:nvSpPr>
        <p:spPr>
          <a:xfrm>
            <a:off x="6545233" y="4580401"/>
            <a:ext cx="4797531" cy="1446935"/>
          </a:xfrm>
          <a:prstGeom prst="rect">
            <a:avLst/>
          </a:prstGeom>
          <a:noFill/>
        </p:spPr>
        <p:txBody>
          <a:bodyPr wrap="square" rtlCol="0">
            <a:spAutoFit/>
          </a:bodyPr>
          <a:lstStyle/>
          <a:p>
            <a:pPr defTabSz="914354">
              <a:defRPr/>
            </a:pPr>
            <a:r>
              <a:rPr lang="fr-BE" sz="1467" b="1">
                <a:solidFill>
                  <a:srgbClr val="FF0000"/>
                </a:solidFill>
                <a:latin typeface="Times New Roman" panose="02020603050405020304" pitchFamily="18" charset="0"/>
                <a:cs typeface="Times New Roman" panose="02020603050405020304" pitchFamily="18" charset="0"/>
              </a:rPr>
              <a:t>APR</a:t>
            </a:r>
            <a:r>
              <a:rPr lang="fr-BE" sz="1467">
                <a:solidFill>
                  <a:srgbClr val="FF0000"/>
                </a:solidFill>
                <a:latin typeface="Times New Roman" panose="02020603050405020304" pitchFamily="18" charset="0"/>
                <a:cs typeface="Times New Roman" panose="02020603050405020304" pitchFamily="18" charset="0"/>
              </a:rPr>
              <a:t>:</a:t>
            </a:r>
          </a:p>
          <a:p>
            <a:pPr marL="228584" indent="-228584" defTabSz="914354">
              <a:buFont typeface="Arial" panose="020B0604020202020204" pitchFamily="34" charset="0"/>
              <a:buChar char="•"/>
              <a:defRPr/>
            </a:pPr>
            <a:r>
              <a:rPr lang="fr-BE" sz="1467" err="1">
                <a:solidFill>
                  <a:srgbClr val="FF0000"/>
                </a:solidFill>
                <a:latin typeface="Times New Roman" panose="02020603050405020304" pitchFamily="18" charset="0"/>
                <a:cs typeface="Times New Roman" panose="02020603050405020304" pitchFamily="18" charset="0"/>
              </a:rPr>
              <a:t>categorie</a:t>
            </a:r>
            <a:r>
              <a:rPr lang="fr-BE" sz="1467">
                <a:solidFill>
                  <a:srgbClr val="FF0000"/>
                </a:solidFill>
                <a:latin typeface="Times New Roman" panose="02020603050405020304" pitchFamily="18" charset="0"/>
                <a:cs typeface="Times New Roman" panose="02020603050405020304" pitchFamily="18" charset="0"/>
              </a:rPr>
              <a:t> senior </a:t>
            </a:r>
            <a:r>
              <a:rPr lang="fr-BE" sz="1467" err="1">
                <a:solidFill>
                  <a:srgbClr val="FF0000"/>
                </a:solidFill>
                <a:latin typeface="Times New Roman" panose="02020603050405020304" pitchFamily="18" charset="0"/>
                <a:cs typeface="Times New Roman" panose="02020603050405020304" pitchFamily="18" charset="0"/>
              </a:rPr>
              <a:t>debt</a:t>
            </a:r>
            <a:r>
              <a:rPr lang="fr-BE" sz="1467">
                <a:solidFill>
                  <a:srgbClr val="FF0000"/>
                </a:solidFill>
                <a:latin typeface="Times New Roman" panose="02020603050405020304" pitchFamily="18" charset="0"/>
                <a:cs typeface="Times New Roman" panose="02020603050405020304" pitchFamily="18" charset="0"/>
              </a:rPr>
              <a:t>: 110</a:t>
            </a:r>
          </a:p>
          <a:p>
            <a:pPr marL="228584" indent="-228584" defTabSz="914354">
              <a:buFont typeface="Arial" panose="020B0604020202020204" pitchFamily="34" charset="0"/>
              <a:buChar char="•"/>
              <a:defRPr/>
            </a:pPr>
            <a:r>
              <a:rPr lang="fr-BE" sz="1467" err="1">
                <a:solidFill>
                  <a:srgbClr val="FF0000"/>
                </a:solidFill>
                <a:latin typeface="Times New Roman" panose="02020603050405020304" pitchFamily="18" charset="0"/>
                <a:cs typeface="Times New Roman" panose="02020603050405020304" pitchFamily="18" charset="0"/>
              </a:rPr>
              <a:t>categorie</a:t>
            </a:r>
            <a:r>
              <a:rPr lang="fr-BE" sz="1467">
                <a:solidFill>
                  <a:srgbClr val="FF0000"/>
                </a:solidFill>
                <a:latin typeface="Times New Roman" panose="02020603050405020304" pitchFamily="18" charset="0"/>
                <a:cs typeface="Times New Roman" panose="02020603050405020304" pitchFamily="18" charset="0"/>
              </a:rPr>
              <a:t> junior </a:t>
            </a:r>
            <a:r>
              <a:rPr lang="fr-BE" sz="1467" err="1">
                <a:solidFill>
                  <a:srgbClr val="FF0000"/>
                </a:solidFill>
                <a:latin typeface="Times New Roman" panose="02020603050405020304" pitchFamily="18" charset="0"/>
                <a:cs typeface="Times New Roman" panose="02020603050405020304" pitchFamily="18" charset="0"/>
              </a:rPr>
              <a:t>debt</a:t>
            </a:r>
            <a:r>
              <a:rPr lang="fr-BE" sz="1467">
                <a:solidFill>
                  <a:srgbClr val="FF0000"/>
                </a:solidFill>
                <a:latin typeface="Times New Roman" panose="02020603050405020304" pitchFamily="18" charset="0"/>
                <a:cs typeface="Times New Roman" panose="02020603050405020304" pitchFamily="18" charset="0"/>
              </a:rPr>
              <a:t>: </a:t>
            </a:r>
            <a:r>
              <a:rPr lang="fr-BE" sz="1467" err="1">
                <a:solidFill>
                  <a:srgbClr val="FF0000"/>
                </a:solidFill>
                <a:latin typeface="Times New Roman" panose="02020603050405020304" pitchFamily="18" charset="0"/>
                <a:cs typeface="Times New Roman" panose="02020603050405020304" pitchFamily="18" charset="0"/>
              </a:rPr>
              <a:t>resterende</a:t>
            </a:r>
            <a:r>
              <a:rPr lang="fr-BE" sz="1467">
                <a:solidFill>
                  <a:srgbClr val="FF0000"/>
                </a:solidFill>
                <a:latin typeface="Times New Roman" panose="02020603050405020304" pitchFamily="18" charset="0"/>
                <a:cs typeface="Times New Roman" panose="02020603050405020304" pitchFamily="18" charset="0"/>
              </a:rPr>
              <a:t> 160 (pro rata)</a:t>
            </a:r>
          </a:p>
          <a:p>
            <a:pPr marL="838138" lvl="1" indent="-228584" defTabSz="914354">
              <a:buFont typeface="Arial" panose="020B0604020202020204" pitchFamily="34" charset="0"/>
              <a:buChar char="•"/>
              <a:defRPr/>
            </a:pPr>
            <a:r>
              <a:rPr lang="fr-BE" sz="1467">
                <a:solidFill>
                  <a:srgbClr val="FF0000"/>
                </a:solidFill>
                <a:latin typeface="Times New Roman" panose="02020603050405020304" pitchFamily="18" charset="0"/>
                <a:cs typeface="Times New Roman" panose="02020603050405020304" pitchFamily="18" charset="0"/>
              </a:rPr>
              <a:t>Junior </a:t>
            </a:r>
            <a:r>
              <a:rPr lang="fr-BE" sz="1467" err="1">
                <a:solidFill>
                  <a:srgbClr val="FF0000"/>
                </a:solidFill>
                <a:latin typeface="Times New Roman" panose="02020603050405020304" pitchFamily="18" charset="0"/>
                <a:cs typeface="Times New Roman" panose="02020603050405020304" pitchFamily="18" charset="0"/>
              </a:rPr>
              <a:t>debt</a:t>
            </a:r>
            <a:r>
              <a:rPr lang="fr-BE" sz="1467">
                <a:solidFill>
                  <a:srgbClr val="FF0000"/>
                </a:solidFill>
                <a:latin typeface="Times New Roman" panose="02020603050405020304" pitchFamily="18" charset="0"/>
                <a:cs typeface="Times New Roman" panose="02020603050405020304" pitchFamily="18" charset="0"/>
              </a:rPr>
              <a:t> 1: 84</a:t>
            </a:r>
          </a:p>
          <a:p>
            <a:pPr marL="838138" lvl="1" indent="-228584" defTabSz="914354">
              <a:buFont typeface="Arial" panose="020B0604020202020204" pitchFamily="34" charset="0"/>
              <a:buChar char="•"/>
              <a:defRPr/>
            </a:pPr>
            <a:r>
              <a:rPr lang="fr-BE" sz="1467">
                <a:solidFill>
                  <a:srgbClr val="FF0000"/>
                </a:solidFill>
                <a:latin typeface="Times New Roman" panose="02020603050405020304" pitchFamily="18" charset="0"/>
                <a:cs typeface="Times New Roman" panose="02020603050405020304" pitchFamily="18" charset="0"/>
              </a:rPr>
              <a:t>Junior </a:t>
            </a:r>
            <a:r>
              <a:rPr lang="fr-BE" sz="1467" err="1">
                <a:solidFill>
                  <a:srgbClr val="FF0000"/>
                </a:solidFill>
                <a:latin typeface="Times New Roman" panose="02020603050405020304" pitchFamily="18" charset="0"/>
                <a:cs typeface="Times New Roman" panose="02020603050405020304" pitchFamily="18" charset="0"/>
              </a:rPr>
              <a:t>debt</a:t>
            </a:r>
            <a:r>
              <a:rPr lang="fr-BE" sz="1467">
                <a:solidFill>
                  <a:srgbClr val="FF0000"/>
                </a:solidFill>
                <a:latin typeface="Times New Roman" panose="02020603050405020304" pitchFamily="18" charset="0"/>
                <a:cs typeface="Times New Roman" panose="02020603050405020304" pitchFamily="18" charset="0"/>
              </a:rPr>
              <a:t> 2: 69</a:t>
            </a:r>
          </a:p>
          <a:p>
            <a:pPr marL="838138" lvl="1" indent="-228584" defTabSz="914354">
              <a:buFont typeface="Arial" panose="020B0604020202020204" pitchFamily="34" charset="0"/>
              <a:buChar char="•"/>
              <a:defRPr/>
            </a:pPr>
            <a:r>
              <a:rPr lang="fr-BE" sz="1467">
                <a:solidFill>
                  <a:srgbClr val="FF0000"/>
                </a:solidFill>
                <a:latin typeface="Times New Roman" panose="02020603050405020304" pitchFamily="18" charset="0"/>
                <a:cs typeface="Times New Roman" panose="02020603050405020304" pitchFamily="18" charset="0"/>
              </a:rPr>
              <a:t>Niet-</a:t>
            </a:r>
            <a:r>
              <a:rPr lang="fr-BE" sz="1467" err="1">
                <a:solidFill>
                  <a:srgbClr val="FF0000"/>
                </a:solidFill>
                <a:latin typeface="Times New Roman" panose="02020603050405020304" pitchFamily="18" charset="0"/>
                <a:cs typeface="Times New Roman" panose="02020603050405020304" pitchFamily="18" charset="0"/>
              </a:rPr>
              <a:t>bevoorrecht</a:t>
            </a:r>
            <a:r>
              <a:rPr lang="fr-BE" sz="1467">
                <a:solidFill>
                  <a:srgbClr val="FF0000"/>
                </a:solidFill>
                <a:latin typeface="Times New Roman" panose="02020603050405020304" pitchFamily="18" charset="0"/>
                <a:cs typeface="Times New Roman" panose="02020603050405020304" pitchFamily="18" charset="0"/>
              </a:rPr>
              <a:t> </a:t>
            </a:r>
            <a:r>
              <a:rPr lang="fr-BE" sz="1467" err="1">
                <a:solidFill>
                  <a:srgbClr val="FF0000"/>
                </a:solidFill>
                <a:latin typeface="Times New Roman" panose="02020603050405020304" pitchFamily="18" charset="0"/>
                <a:cs typeface="Times New Roman" panose="02020603050405020304" pitchFamily="18" charset="0"/>
              </a:rPr>
              <a:t>deel</a:t>
            </a:r>
            <a:r>
              <a:rPr lang="fr-BE" sz="1467">
                <a:solidFill>
                  <a:srgbClr val="FF0000"/>
                </a:solidFill>
                <a:latin typeface="Times New Roman" panose="02020603050405020304" pitchFamily="18" charset="0"/>
                <a:cs typeface="Times New Roman" panose="02020603050405020304" pitchFamily="18" charset="0"/>
              </a:rPr>
              <a:t> senior </a:t>
            </a:r>
            <a:r>
              <a:rPr lang="fr-BE" sz="1467" err="1">
                <a:solidFill>
                  <a:srgbClr val="FF0000"/>
                </a:solidFill>
                <a:latin typeface="Times New Roman" panose="02020603050405020304" pitchFamily="18" charset="0"/>
                <a:cs typeface="Times New Roman" panose="02020603050405020304" pitchFamily="18" charset="0"/>
              </a:rPr>
              <a:t>debt</a:t>
            </a:r>
            <a:r>
              <a:rPr lang="fr-BE" sz="1467">
                <a:solidFill>
                  <a:srgbClr val="FF0000"/>
                </a:solidFill>
                <a:latin typeface="Times New Roman" panose="02020603050405020304" pitchFamily="18" charset="0"/>
                <a:cs typeface="Times New Roman" panose="02020603050405020304" pitchFamily="18" charset="0"/>
              </a:rPr>
              <a:t>: 7</a:t>
            </a:r>
          </a:p>
        </p:txBody>
      </p:sp>
      <p:sp>
        <p:nvSpPr>
          <p:cNvPr id="17" name="TextBox 16"/>
          <p:cNvSpPr txBox="1"/>
          <p:nvPr/>
        </p:nvSpPr>
        <p:spPr>
          <a:xfrm rot="1844658">
            <a:off x="8824399" y="721700"/>
            <a:ext cx="3131580" cy="107721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914354">
              <a:defRPr/>
            </a:pPr>
            <a:r>
              <a:rPr lang="nl-BE" sz="3200">
                <a:solidFill>
                  <a:srgbClr val="FF0000"/>
                </a:solidFill>
                <a:latin typeface="Calibri" panose="020F0502020204030204"/>
              </a:rPr>
              <a:t>Niet gehomologeerd</a:t>
            </a:r>
          </a:p>
        </p:txBody>
      </p:sp>
      <p:sp>
        <p:nvSpPr>
          <p:cNvPr id="8" name="Title 1" descr="|">
            <a:extLst>
              <a:ext uri="{FF2B5EF4-FFF2-40B4-BE49-F238E27FC236}">
                <a16:creationId xmlns:a16="http://schemas.microsoft.com/office/drawing/2014/main" id="{82C1840C-BC40-6431-AE8B-6A45CF3821C2}"/>
              </a:ext>
            </a:extLst>
          </p:cNvPr>
          <p:cNvSpPr txBox="1">
            <a:spLocks/>
          </p:cNvSpPr>
          <p:nvPr/>
        </p:nvSpPr>
        <p:spPr>
          <a:xfrm>
            <a:off x="412800" y="163330"/>
            <a:ext cx="11347400" cy="85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nl-BE" sz="1800" b="1" dirty="0">
                <a:solidFill>
                  <a:srgbClr val="0E1A2C"/>
                </a:solidFill>
                <a:latin typeface="Roobert"/>
                <a:ea typeface="ＭＳ Ｐゴシック"/>
                <a:cs typeface="Arial"/>
              </a:rPr>
              <a:t>Stemming en homologatie: </a:t>
            </a:r>
            <a:r>
              <a:rPr lang="nl-BE" sz="1800" b="1" dirty="0">
                <a:solidFill>
                  <a:schemeClr val="accent2">
                    <a:lumMod val="75000"/>
                  </a:schemeClr>
                </a:solidFill>
                <a:latin typeface="Roobert"/>
                <a:ea typeface="ＭＳ Ｐゴシック"/>
                <a:cs typeface="Arial"/>
              </a:rPr>
              <a:t>stelsel grote ondernemingen </a:t>
            </a:r>
            <a:r>
              <a:rPr lang="nl-BE" sz="1800" b="1" dirty="0">
                <a:latin typeface="Roobert"/>
                <a:ea typeface="ＭＳ Ｐゴシック"/>
                <a:cs typeface="Arial"/>
              </a:rPr>
              <a:t>– toepassing</a:t>
            </a:r>
            <a:endParaRPr lang="nl-BE" sz="1800" dirty="0">
              <a:latin typeface="Arial"/>
              <a:ea typeface="+mn-ea"/>
              <a:cs typeface="Arial"/>
            </a:endParaRPr>
          </a:p>
        </p:txBody>
      </p:sp>
    </p:spTree>
    <p:extLst>
      <p:ext uri="{BB962C8B-B14F-4D97-AF65-F5344CB8AC3E}">
        <p14:creationId xmlns:p14="http://schemas.microsoft.com/office/powerpoint/2010/main" val="3218349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P spid="25" grpId="0"/>
      <p:bldP spid="26" grpId="0"/>
      <p:bldP spid="1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ijdelijke aanduiding voor inhoud 15">
            <a:extLst>
              <a:ext uri="{FF2B5EF4-FFF2-40B4-BE49-F238E27FC236}">
                <a16:creationId xmlns:a16="http://schemas.microsoft.com/office/drawing/2014/main" id="{79455AF5-076B-CBF9-8BF6-9DE6FC8AFCC7}"/>
              </a:ext>
            </a:extLst>
          </p:cNvPr>
          <p:cNvGraphicFramePr>
            <a:graphicFrameLocks/>
          </p:cNvGraphicFramePr>
          <p:nvPr>
            <p:extLst>
              <p:ext uri="{D42A27DB-BD31-4B8C-83A1-F6EECF244321}">
                <p14:modId xmlns:p14="http://schemas.microsoft.com/office/powerpoint/2010/main" val="4083654167"/>
              </p:ext>
            </p:extLst>
          </p:nvPr>
        </p:nvGraphicFramePr>
        <p:xfrm>
          <a:off x="380808" y="1879682"/>
          <a:ext cx="10034207" cy="4195729"/>
        </p:xfrm>
        <a:graphic>
          <a:graphicData uri="http://schemas.openxmlformats.org/drawingml/2006/chart">
            <c:chart xmlns:c="http://schemas.openxmlformats.org/drawingml/2006/chart" xmlns:r="http://schemas.openxmlformats.org/officeDocument/2006/relationships" r:id="rId3"/>
          </a:graphicData>
        </a:graphic>
      </p:graphicFrame>
      <p:sp>
        <p:nvSpPr>
          <p:cNvPr id="6" name="Tekstvak 26">
            <a:extLst>
              <a:ext uri="{FF2B5EF4-FFF2-40B4-BE49-F238E27FC236}">
                <a16:creationId xmlns:a16="http://schemas.microsoft.com/office/drawing/2014/main" id="{9F38D50A-6039-7947-247E-A33006B91224}"/>
              </a:ext>
            </a:extLst>
          </p:cNvPr>
          <p:cNvSpPr txBox="1"/>
          <p:nvPr/>
        </p:nvSpPr>
        <p:spPr>
          <a:xfrm>
            <a:off x="662065" y="2280295"/>
            <a:ext cx="1530515" cy="584775"/>
          </a:xfrm>
          <a:prstGeom prst="rect">
            <a:avLst/>
          </a:prstGeom>
          <a:noFill/>
        </p:spPr>
        <p:txBody>
          <a:bodyPr wrap="square" rtlCol="0">
            <a:spAutoFit/>
          </a:bodyPr>
          <a:lstStyle/>
          <a:p>
            <a:pPr algn="ctr" defTabSz="914332">
              <a:defRPr/>
            </a:pPr>
            <a:r>
              <a:rPr lang="fr-BE" sz="1600" dirty="0" err="1">
                <a:solidFill>
                  <a:prstClr val="black"/>
                </a:solidFill>
                <a:latin typeface="Times New Roman" panose="02020603050405020304" pitchFamily="18" charset="0"/>
                <a:cs typeface="Times New Roman" panose="02020603050405020304" pitchFamily="18" charset="0"/>
              </a:rPr>
              <a:t>gehomologeerd</a:t>
            </a:r>
            <a:r>
              <a:rPr lang="fr-BE" sz="1600" dirty="0">
                <a:solidFill>
                  <a:prstClr val="black"/>
                </a:solidFill>
                <a:latin typeface="Times New Roman" panose="02020603050405020304" pitchFamily="18" charset="0"/>
                <a:cs typeface="Times New Roman" panose="02020603050405020304" pitchFamily="18" charset="0"/>
              </a:rPr>
              <a:t> KMO plan</a:t>
            </a:r>
          </a:p>
        </p:txBody>
      </p:sp>
      <p:sp>
        <p:nvSpPr>
          <p:cNvPr id="7" name="Tekstvak 36">
            <a:extLst>
              <a:ext uri="{FF2B5EF4-FFF2-40B4-BE49-F238E27FC236}">
                <a16:creationId xmlns:a16="http://schemas.microsoft.com/office/drawing/2014/main" id="{45A510F9-D8A1-9B96-DDB5-1E57D6B05A73}"/>
              </a:ext>
            </a:extLst>
          </p:cNvPr>
          <p:cNvSpPr txBox="1"/>
          <p:nvPr/>
        </p:nvSpPr>
        <p:spPr>
          <a:xfrm>
            <a:off x="616669" y="1211512"/>
            <a:ext cx="5358913" cy="646331"/>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584" indent="-228584" defTabSz="914354">
              <a:buFont typeface="Wingdings" panose="05000000000000000000" pitchFamily="2" charset="2"/>
              <a:buChar char="v"/>
              <a:defRPr/>
            </a:pPr>
            <a:r>
              <a:rPr lang="en-US" b="1" dirty="0">
                <a:latin typeface="Calibri" panose="020F0502020204030204"/>
              </a:rPr>
              <a:t>Absolute priority rule: </a:t>
            </a:r>
            <a:r>
              <a:rPr lang="en-US" b="1" dirty="0" err="1">
                <a:latin typeface="Calibri" panose="020F0502020204030204"/>
              </a:rPr>
              <a:t>waarde</a:t>
            </a:r>
            <a:r>
              <a:rPr lang="en-US" b="1" dirty="0">
                <a:latin typeface="Calibri" panose="020F0502020204030204"/>
              </a:rPr>
              <a:t> </a:t>
            </a:r>
            <a:r>
              <a:rPr lang="en-US" b="1" dirty="0" err="1">
                <a:latin typeface="Calibri" panose="020F0502020204030204"/>
              </a:rPr>
              <a:t>komt</a:t>
            </a:r>
            <a:r>
              <a:rPr lang="en-US" b="1" dirty="0">
                <a:latin typeface="Calibri" panose="020F0502020204030204"/>
              </a:rPr>
              <a:t> toe </a:t>
            </a:r>
            <a:r>
              <a:rPr lang="en-US" b="1" dirty="0" err="1">
                <a:latin typeface="Calibri" panose="020F0502020204030204"/>
              </a:rPr>
              <a:t>aan</a:t>
            </a:r>
            <a:r>
              <a:rPr lang="en-US" b="1" dirty="0">
                <a:latin typeface="Calibri" panose="020F0502020204030204"/>
              </a:rPr>
              <a:t> </a:t>
            </a:r>
            <a:r>
              <a:rPr lang="en-US" b="1" dirty="0" err="1">
                <a:latin typeface="Calibri" panose="020F0502020204030204"/>
              </a:rPr>
              <a:t>concurrente</a:t>
            </a:r>
            <a:r>
              <a:rPr lang="en-US" b="1" dirty="0">
                <a:latin typeface="Calibri" panose="020F0502020204030204"/>
              </a:rPr>
              <a:t> SEs </a:t>
            </a:r>
            <a:r>
              <a:rPr lang="en-US" b="1" dirty="0" err="1">
                <a:latin typeface="Calibri" panose="020F0502020204030204"/>
              </a:rPr>
              <a:t>i.p.v</a:t>
            </a:r>
            <a:r>
              <a:rPr lang="en-US" b="1" dirty="0">
                <a:latin typeface="Calibri" panose="020F0502020204030204"/>
              </a:rPr>
              <a:t>. </a:t>
            </a:r>
            <a:r>
              <a:rPr lang="en-US" b="1" dirty="0" err="1">
                <a:latin typeface="Calibri" panose="020F0502020204030204"/>
              </a:rPr>
              <a:t>aan</a:t>
            </a:r>
            <a:r>
              <a:rPr lang="en-US" b="1" dirty="0">
                <a:latin typeface="Calibri" panose="020F0502020204030204"/>
              </a:rPr>
              <a:t> </a:t>
            </a:r>
            <a:r>
              <a:rPr lang="en-US" b="1" dirty="0" err="1">
                <a:latin typeface="Calibri" panose="020F0502020204030204"/>
              </a:rPr>
              <a:t>achtergestelde</a:t>
            </a:r>
            <a:r>
              <a:rPr lang="en-US" b="1" dirty="0">
                <a:latin typeface="Calibri" panose="020F0502020204030204"/>
              </a:rPr>
              <a:t> SEs </a:t>
            </a:r>
            <a:r>
              <a:rPr lang="en-US" b="1" dirty="0" err="1">
                <a:latin typeface="Calibri" panose="020F0502020204030204"/>
              </a:rPr>
              <a:t>en</a:t>
            </a:r>
            <a:r>
              <a:rPr lang="en-US" b="1" dirty="0">
                <a:latin typeface="Calibri" panose="020F0502020204030204"/>
              </a:rPr>
              <a:t> KHs</a:t>
            </a:r>
          </a:p>
        </p:txBody>
      </p:sp>
      <p:pic>
        <p:nvPicPr>
          <p:cNvPr id="9" name="Picture 8"/>
          <p:cNvPicPr>
            <a:picLocks noChangeAspect="1"/>
          </p:cNvPicPr>
          <p:nvPr/>
        </p:nvPicPr>
        <p:blipFill>
          <a:blip r:embed="rId4"/>
          <a:stretch>
            <a:fillRect/>
          </a:stretch>
        </p:blipFill>
        <p:spPr>
          <a:xfrm>
            <a:off x="633412" y="5505696"/>
            <a:ext cx="5515477" cy="340640"/>
          </a:xfrm>
          <a:prstGeom prst="rect">
            <a:avLst/>
          </a:prstGeom>
        </p:spPr>
      </p:pic>
      <p:sp>
        <p:nvSpPr>
          <p:cNvPr id="12" name="Slide Number Placeholder 4">
            <a:extLst>
              <a:ext uri="{FF2B5EF4-FFF2-40B4-BE49-F238E27FC236}">
                <a16:creationId xmlns:a16="http://schemas.microsoft.com/office/drawing/2014/main" id="{C4EDF2F9-C7C7-DFF0-3A7A-3E464CA7E355}"/>
              </a:ext>
            </a:extLst>
          </p:cNvPr>
          <p:cNvSpPr txBox="1">
            <a:spLocks/>
          </p:cNvSpPr>
          <p:nvPr/>
        </p:nvSpPr>
        <p:spPr>
          <a:xfrm>
            <a:off x="8763000" y="65087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8F63A3B-78C7-47BE-AE5E-E10140E04643}" type="slidenum">
              <a:rPr lang="en-US">
                <a:solidFill>
                  <a:schemeClr val="tx1"/>
                </a:solidFill>
                <a:latin typeface="Calibri" panose="020F0502020204030204"/>
              </a:rPr>
              <a:pPr>
                <a:defRPr/>
              </a:pPr>
              <a:t>38</a:t>
            </a:fld>
            <a:endParaRPr lang="en-US" dirty="0">
              <a:solidFill>
                <a:schemeClr val="tx1"/>
              </a:solidFill>
              <a:latin typeface="Calibri" panose="020F0502020204030204"/>
            </a:endParaRPr>
          </a:p>
        </p:txBody>
      </p:sp>
      <p:sp>
        <p:nvSpPr>
          <p:cNvPr id="13" name="Title 1" descr="|">
            <a:extLst>
              <a:ext uri="{FF2B5EF4-FFF2-40B4-BE49-F238E27FC236}">
                <a16:creationId xmlns:a16="http://schemas.microsoft.com/office/drawing/2014/main" id="{9978013C-2B6F-691C-13ED-623C26E1BF94}"/>
              </a:ext>
            </a:extLst>
          </p:cNvPr>
          <p:cNvSpPr txBox="1">
            <a:spLocks/>
          </p:cNvSpPr>
          <p:nvPr/>
        </p:nvSpPr>
        <p:spPr>
          <a:xfrm>
            <a:off x="412800" y="163330"/>
            <a:ext cx="11347400" cy="85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nl-BE" sz="1800" b="1" dirty="0">
                <a:solidFill>
                  <a:srgbClr val="0E1A2C"/>
                </a:solidFill>
                <a:latin typeface="Roobert"/>
                <a:ea typeface="ＭＳ Ｐゴシック"/>
                <a:cs typeface="Arial"/>
              </a:rPr>
              <a:t>Stemming en homologatie: </a:t>
            </a:r>
            <a:r>
              <a:rPr lang="nl-BE" sz="1800" b="1" dirty="0">
                <a:solidFill>
                  <a:schemeClr val="accent2">
                    <a:lumMod val="75000"/>
                  </a:schemeClr>
                </a:solidFill>
                <a:latin typeface="Roobert"/>
                <a:ea typeface="ＭＳ Ｐゴシック"/>
                <a:cs typeface="Arial"/>
              </a:rPr>
              <a:t>stelsel grote ondernemingen </a:t>
            </a:r>
            <a:r>
              <a:rPr lang="nl-BE" sz="1800" b="1" dirty="0">
                <a:latin typeface="Roobert"/>
                <a:ea typeface="ＭＳ Ｐゴシック"/>
                <a:cs typeface="Arial"/>
              </a:rPr>
              <a:t>– toepassing (6/6)</a:t>
            </a:r>
            <a:endParaRPr lang="nl-BE" sz="1800" dirty="0">
              <a:latin typeface="Arial"/>
              <a:ea typeface="+mn-ea"/>
              <a:cs typeface="Arial"/>
            </a:endParaRPr>
          </a:p>
        </p:txBody>
      </p:sp>
    </p:spTree>
    <p:extLst>
      <p:ext uri="{BB962C8B-B14F-4D97-AF65-F5344CB8AC3E}">
        <p14:creationId xmlns:p14="http://schemas.microsoft.com/office/powerpoint/2010/main" val="30278318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5FFCD-24BB-176A-3AB9-EB15464F768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98201B1-ED10-ABDF-4DCD-2BAB06FED434}"/>
              </a:ext>
            </a:extLst>
          </p:cNvPr>
          <p:cNvSpPr>
            <a:spLocks noGrp="1"/>
          </p:cNvSpPr>
          <p:nvPr>
            <p:ph type="title"/>
          </p:nvPr>
        </p:nvSpPr>
        <p:spPr/>
        <p:txBody>
          <a:bodyPr/>
          <a:lstStyle/>
          <a:p>
            <a:r>
              <a:rPr lang="nl-BE" dirty="0"/>
              <a:t>Gevolgen homologatie</a:t>
            </a:r>
            <a:endParaRPr lang="fr-BE" dirty="0"/>
          </a:p>
        </p:txBody>
      </p:sp>
      <p:sp>
        <p:nvSpPr>
          <p:cNvPr id="3" name="Tijdelijke aanduiding voor inhoud 2">
            <a:extLst>
              <a:ext uri="{FF2B5EF4-FFF2-40B4-BE49-F238E27FC236}">
                <a16:creationId xmlns:a16="http://schemas.microsoft.com/office/drawing/2014/main" id="{B360D9ED-2740-F91D-5F91-D2E61A770B67}"/>
              </a:ext>
            </a:extLst>
          </p:cNvPr>
          <p:cNvSpPr>
            <a:spLocks noGrp="1"/>
          </p:cNvSpPr>
          <p:nvPr>
            <p:ph idx="1"/>
          </p:nvPr>
        </p:nvSpPr>
        <p:spPr/>
        <p:txBody>
          <a:bodyPr>
            <a:normAutofit/>
          </a:bodyPr>
          <a:lstStyle/>
          <a:p>
            <a:r>
              <a:rPr lang="nl-NL" dirty="0"/>
              <a:t>De homologatie van het reorganisatieplan maakt het bindend voor alle schuldeisers in de opschorting en kapitaalhouders</a:t>
            </a:r>
          </a:p>
          <a:p>
            <a:pPr lvl="1"/>
            <a:r>
              <a:rPr lang="nl-NL" dirty="0"/>
              <a:t>In de mate dat de uitvoering van het reorganisatieplan een beslissing vereist van een algemene vergadering van een rechtspersoon en de algemene vergadering op onredelijke wijze de tenuitvoerlegging van het plan verhindert, kan elke belanghebbende de rechtbank verzoeken aan de rechtspersoon te bevelen de beslissingen te nemen die de tenuitvoerlegging van het plan vereist</a:t>
            </a:r>
          </a:p>
          <a:p>
            <a:pPr lvl="1"/>
            <a:r>
              <a:rPr lang="nl-NL" dirty="0"/>
              <a:t>Band met vennootschapsrecht is waarschijnlijk onvolmaakt</a:t>
            </a:r>
            <a:endParaRPr lang="fr-BE" dirty="0"/>
          </a:p>
        </p:txBody>
      </p:sp>
    </p:spTree>
    <p:extLst>
      <p:ext uri="{BB962C8B-B14F-4D97-AF65-F5344CB8AC3E}">
        <p14:creationId xmlns:p14="http://schemas.microsoft.com/office/powerpoint/2010/main" val="9794986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7B55C-B147-D1B9-08B6-AFFC1671D1E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774392C-F226-C9E0-2098-1FB3BCF29A23}"/>
              </a:ext>
            </a:extLst>
          </p:cNvPr>
          <p:cNvSpPr>
            <a:spLocks noGrp="1"/>
          </p:cNvSpPr>
          <p:nvPr>
            <p:ph type="title"/>
          </p:nvPr>
        </p:nvSpPr>
        <p:spPr/>
        <p:txBody>
          <a:bodyPr/>
          <a:lstStyle/>
          <a:p>
            <a:r>
              <a:rPr lang="nl-BE" dirty="0"/>
              <a:t>Besluit </a:t>
            </a:r>
            <a:endParaRPr lang="fr-BE" dirty="0"/>
          </a:p>
        </p:txBody>
      </p:sp>
      <p:sp>
        <p:nvSpPr>
          <p:cNvPr id="3" name="Tijdelijke aanduiding voor tekst 2">
            <a:extLst>
              <a:ext uri="{FF2B5EF4-FFF2-40B4-BE49-F238E27FC236}">
                <a16:creationId xmlns:a16="http://schemas.microsoft.com/office/drawing/2014/main" id="{CA54FC5A-F8E1-B1DE-6767-0C26E96A7F9D}"/>
              </a:ext>
            </a:extLst>
          </p:cNvPr>
          <p:cNvSpPr>
            <a:spLocks noGrp="1"/>
          </p:cNvSpPr>
          <p:nvPr>
            <p:ph type="body" idx="1"/>
          </p:nvPr>
        </p:nvSpPr>
        <p:spPr/>
        <p:txBody>
          <a:bodyPr/>
          <a:lstStyle/>
          <a:p>
            <a:endParaRPr lang="fr-BE"/>
          </a:p>
        </p:txBody>
      </p:sp>
    </p:spTree>
    <p:extLst>
      <p:ext uri="{BB962C8B-B14F-4D97-AF65-F5344CB8AC3E}">
        <p14:creationId xmlns:p14="http://schemas.microsoft.com/office/powerpoint/2010/main" val="22808570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886DBF-F7FB-3C92-B006-1C6F953C9181}"/>
              </a:ext>
            </a:extLst>
          </p:cNvPr>
          <p:cNvSpPr>
            <a:spLocks noGrp="1"/>
          </p:cNvSpPr>
          <p:nvPr>
            <p:ph type="title"/>
          </p:nvPr>
        </p:nvSpPr>
        <p:spPr/>
        <p:txBody>
          <a:bodyPr/>
          <a:lstStyle/>
          <a:p>
            <a:r>
              <a:rPr lang="nl-BE" dirty="0"/>
              <a:t>Stelling 1</a:t>
            </a:r>
            <a:endParaRPr lang="fr-BE" dirty="0"/>
          </a:p>
        </p:txBody>
      </p:sp>
      <p:sp>
        <p:nvSpPr>
          <p:cNvPr id="3" name="Tijdelijke aanduiding voor inhoud 2">
            <a:extLst>
              <a:ext uri="{FF2B5EF4-FFF2-40B4-BE49-F238E27FC236}">
                <a16:creationId xmlns:a16="http://schemas.microsoft.com/office/drawing/2014/main" id="{8CA03E5D-710F-6F59-6660-DB38406205B9}"/>
              </a:ext>
            </a:extLst>
          </p:cNvPr>
          <p:cNvSpPr>
            <a:spLocks noGrp="1"/>
          </p:cNvSpPr>
          <p:nvPr>
            <p:ph idx="1"/>
          </p:nvPr>
        </p:nvSpPr>
        <p:spPr/>
        <p:txBody>
          <a:bodyPr>
            <a:normAutofit lnSpcReduction="10000"/>
          </a:bodyPr>
          <a:lstStyle/>
          <a:p>
            <a:r>
              <a:rPr lang="nl-BE" dirty="0"/>
              <a:t>Checks &amp; balances van collectief akkoord voor grote ondernemingen is te verkiezen boven nattevingerwerk van collectief akkoord voor KMO’s</a:t>
            </a:r>
          </a:p>
          <a:p>
            <a:endParaRPr lang="nl-BE" dirty="0"/>
          </a:p>
          <a:p>
            <a:r>
              <a:rPr lang="nl-BE" dirty="0"/>
              <a:t>Op voorwaarde dat iedereen zijn rol speelt, waarbij dialoog en transparantie voorop moet staan:</a:t>
            </a:r>
          </a:p>
          <a:p>
            <a:pPr lvl="1"/>
            <a:r>
              <a:rPr lang="nl-BE" dirty="0"/>
              <a:t>Schuldenaar</a:t>
            </a:r>
          </a:p>
          <a:p>
            <a:pPr lvl="1"/>
            <a:r>
              <a:rPr lang="nl-BE" dirty="0"/>
              <a:t>Herstructureringsdeskundige</a:t>
            </a:r>
          </a:p>
          <a:p>
            <a:pPr lvl="1"/>
            <a:r>
              <a:rPr lang="nl-BE" dirty="0"/>
              <a:t>Schuldeisers (in hun diverse hoedanigheden)</a:t>
            </a:r>
          </a:p>
          <a:p>
            <a:pPr lvl="1"/>
            <a:r>
              <a:rPr lang="nl-BE" dirty="0"/>
              <a:t>Aandeelhouders</a:t>
            </a:r>
          </a:p>
          <a:p>
            <a:pPr lvl="1"/>
            <a:r>
              <a:rPr lang="nl-BE" dirty="0"/>
              <a:t>Rechtbank </a:t>
            </a:r>
            <a:endParaRPr lang="fr-BE" dirty="0"/>
          </a:p>
        </p:txBody>
      </p:sp>
    </p:spTree>
    <p:extLst>
      <p:ext uri="{BB962C8B-B14F-4D97-AF65-F5344CB8AC3E}">
        <p14:creationId xmlns:p14="http://schemas.microsoft.com/office/powerpoint/2010/main" val="1548109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A39113-D8BA-1A58-0D9D-4394DF9BB4F2}"/>
              </a:ext>
            </a:extLst>
          </p:cNvPr>
          <p:cNvSpPr>
            <a:spLocks noGrp="1"/>
          </p:cNvSpPr>
          <p:nvPr>
            <p:ph type="title"/>
          </p:nvPr>
        </p:nvSpPr>
        <p:spPr/>
        <p:txBody>
          <a:bodyPr/>
          <a:lstStyle/>
          <a:p>
            <a:r>
              <a:rPr lang="nl-BE" dirty="0"/>
              <a:t>Stelling 2</a:t>
            </a:r>
            <a:endParaRPr lang="fr-BE" dirty="0"/>
          </a:p>
        </p:txBody>
      </p:sp>
      <p:sp>
        <p:nvSpPr>
          <p:cNvPr id="3" name="Tijdelijke aanduiding voor inhoud 2">
            <a:extLst>
              <a:ext uri="{FF2B5EF4-FFF2-40B4-BE49-F238E27FC236}">
                <a16:creationId xmlns:a16="http://schemas.microsoft.com/office/drawing/2014/main" id="{F6E4EB73-931B-6348-9486-1778A3B84AE9}"/>
              </a:ext>
            </a:extLst>
          </p:cNvPr>
          <p:cNvSpPr>
            <a:spLocks noGrp="1"/>
          </p:cNvSpPr>
          <p:nvPr>
            <p:ph idx="1"/>
          </p:nvPr>
        </p:nvSpPr>
        <p:spPr/>
        <p:txBody>
          <a:bodyPr/>
          <a:lstStyle/>
          <a:p>
            <a:r>
              <a:rPr lang="en-US" b="0" i="0" dirty="0">
                <a:effectLst/>
                <a:latin typeface="-apple-system"/>
              </a:rPr>
              <a:t>"It only makes sense to opt for a ‘simple’ rule if the </a:t>
            </a:r>
            <a:r>
              <a:rPr lang="en-US" b="0" i="0" dirty="0" err="1">
                <a:effectLst/>
                <a:latin typeface="-apple-system"/>
              </a:rPr>
              <a:t>behavioural</a:t>
            </a:r>
            <a:r>
              <a:rPr lang="en-US" b="0" i="0" dirty="0">
                <a:effectLst/>
                <a:latin typeface="-apple-system"/>
              </a:rPr>
              <a:t> steering effect emanating from the rule is of sufficient quality to actually achieve the objectives of the rule. But the reverse is equally true: </a:t>
            </a:r>
            <a:r>
              <a:rPr lang="en-US" b="1" i="0" dirty="0">
                <a:effectLst/>
                <a:latin typeface="-apple-system"/>
              </a:rPr>
              <a:t>opting for complex regulation only makes social sense if the complexity can justify the increase in terms of regulatory cost</a:t>
            </a:r>
            <a:r>
              <a:rPr lang="en-US" b="0" i="0" dirty="0">
                <a:effectLst/>
                <a:latin typeface="-apple-system"/>
              </a:rPr>
              <a:t>. The answer to the question on the normative value of legal simplicity is therefore nuanced.“</a:t>
            </a:r>
          </a:p>
          <a:p>
            <a:endParaRPr lang="en-US" dirty="0">
              <a:latin typeface="-apple-system"/>
            </a:endParaRPr>
          </a:p>
          <a:p>
            <a:pPr marL="0" indent="0">
              <a:buNone/>
            </a:pPr>
            <a:r>
              <a:rPr lang="en-US" dirty="0">
                <a:latin typeface="-apple-system"/>
              </a:rPr>
              <a:t>(Niels </a:t>
            </a:r>
            <a:r>
              <a:rPr lang="en-US" dirty="0" err="1">
                <a:latin typeface="-apple-system"/>
              </a:rPr>
              <a:t>Appermont</a:t>
            </a:r>
            <a:r>
              <a:rPr lang="en-US" dirty="0">
                <a:latin typeface="-apple-system"/>
              </a:rPr>
              <a:t>, ‘‘A conceptual framework on legal complexity’, The Theory and Practice of Legislation, 2025)</a:t>
            </a:r>
            <a:endParaRPr lang="fr-BE" dirty="0"/>
          </a:p>
        </p:txBody>
      </p:sp>
    </p:spTree>
    <p:extLst>
      <p:ext uri="{BB962C8B-B14F-4D97-AF65-F5344CB8AC3E}">
        <p14:creationId xmlns:p14="http://schemas.microsoft.com/office/powerpoint/2010/main" val="3398663406"/>
      </p:ext>
    </p:extLst>
  </p:cSld>
  <p:clrMapOvr>
    <a:masterClrMapping/>
  </p:clrMapOvr>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398F6BCA7E4240BD895ED9DDCC3ACA" ma:contentTypeVersion="18" ma:contentTypeDescription="Crée un document." ma:contentTypeScope="" ma:versionID="eb7327c45de6a8e7700fbf547c21a596">
  <xsd:schema xmlns:xsd="http://www.w3.org/2001/XMLSchema" xmlns:xs="http://www.w3.org/2001/XMLSchema" xmlns:p="http://schemas.microsoft.com/office/2006/metadata/properties" xmlns:ns2="65e518e2-66c0-439e-b657-c8274b9f4c0a" xmlns:ns3="35ffae62-fe9c-4e6a-af26-a41baaffead8" targetNamespace="http://schemas.microsoft.com/office/2006/metadata/properties" ma:root="true" ma:fieldsID="0c6e0b938f3fa7a80b3d3eb3f021a17a" ns2:_="" ns3:_="">
    <xsd:import namespace="65e518e2-66c0-439e-b657-c8274b9f4c0a"/>
    <xsd:import namespace="35ffae62-fe9c-4e6a-af26-a41baaffea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2:MediaLengthInSeconds" minOccurs="0"/>
                <xsd:element ref="ns2:MediaServiceObjectDetectorVersion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e518e2-66c0-439e-b657-c8274b9f4c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06dc1741-d4b5-479d-bdec-efd353295a01"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ffae62-fe9c-4e6a-af26-a41baaffead8"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2d9d3834-e931-4061-8718-c096164fc11b}" ma:internalName="TaxCatchAll" ma:showField="CatchAllData" ma:web="35ffae62-fe9c-4e6a-af26-a41baaffea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5ffae62-fe9c-4e6a-af26-a41baaffead8" xsi:nil="true"/>
    <lcf76f155ced4ddcb4097134ff3c332f xmlns="65e518e2-66c0-439e-b657-c8274b9f4c0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0AF1C25-AB80-495B-A9AF-CDAC58EACF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e518e2-66c0-439e-b657-c8274b9f4c0a"/>
    <ds:schemaRef ds:uri="35ffae62-fe9c-4e6a-af26-a41baaffea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095B32D-73AE-4C83-9BC4-E7250FB85711}">
  <ds:schemaRefs>
    <ds:schemaRef ds:uri="http://schemas.microsoft.com/sharepoint/v3/contenttype/forms"/>
  </ds:schemaRefs>
</ds:datastoreItem>
</file>

<file path=customXml/itemProps3.xml><?xml version="1.0" encoding="utf-8"?>
<ds:datastoreItem xmlns:ds="http://schemas.openxmlformats.org/officeDocument/2006/customXml" ds:itemID="{711513EB-2A88-4DA5-B659-3D0C1582A243}">
  <ds:schemaRefs>
    <ds:schemaRef ds:uri="http://schemas.openxmlformats.org/package/2006/metadata/core-properties"/>
    <ds:schemaRef ds:uri="http://purl.org/dc/elements/1.1/"/>
    <ds:schemaRef ds:uri="http://purl.org/dc/terms/"/>
    <ds:schemaRef ds:uri="http://schemas.microsoft.com/office/2006/metadata/properties"/>
    <ds:schemaRef ds:uri="http://schemas.microsoft.com/office/2006/documentManagement/types"/>
    <ds:schemaRef ds:uri="http://schemas.microsoft.com/office/infopath/2007/PartnerControls"/>
    <ds:schemaRef ds:uri="http://purl.org/dc/dcmitype/"/>
    <ds:schemaRef ds:uri="65e518e2-66c0-439e-b657-c8274b9f4c0a"/>
    <ds:schemaRef ds:uri="35ffae62-fe9c-4e6a-af26-a41baaffead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3837</Words>
  <Application>Microsoft Office PowerPoint</Application>
  <PresentationFormat>Breedbeeld</PresentationFormat>
  <Paragraphs>348</Paragraphs>
  <Slides>42</Slides>
  <Notes>1</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42</vt:i4>
      </vt:variant>
    </vt:vector>
  </HeadingPairs>
  <TitlesOfParts>
    <vt:vector size="52" baseType="lpstr">
      <vt:lpstr>-apple-system</vt:lpstr>
      <vt:lpstr>Aptos</vt:lpstr>
      <vt:lpstr>Aptos Display</vt:lpstr>
      <vt:lpstr>Arial</vt:lpstr>
      <vt:lpstr>Calibri</vt:lpstr>
      <vt:lpstr>financier display VF</vt:lpstr>
      <vt:lpstr>Roobert</vt:lpstr>
      <vt:lpstr>Times New Roman</vt:lpstr>
      <vt:lpstr>Wingdings</vt:lpstr>
      <vt:lpstr>Office Theme</vt:lpstr>
      <vt:lpstr>PowerPoint-presentatie</vt:lpstr>
      <vt:lpstr>De gerechtelijke reorganisatie door collectief akkoord – grote ondernemingen</vt:lpstr>
      <vt:lpstr>Structuur</vt:lpstr>
      <vt:lpstr>Inleiding </vt:lpstr>
      <vt:lpstr>Waarover hebben we het? (1)</vt:lpstr>
      <vt:lpstr>Waarover hebben we het? (2)</vt:lpstr>
      <vt:lpstr>De restructuring toolbox</vt:lpstr>
      <vt:lpstr>Waarom hebben we het hierover? (1)</vt:lpstr>
      <vt:lpstr>Waarom hebben we hierover? (2)</vt:lpstr>
      <vt:lpstr>Centrale stellingen presentatie</vt:lpstr>
      <vt:lpstr>Voor wie er meer over wil weten</vt:lpstr>
      <vt:lpstr>Collectief akkoord – grote ondernemingen (capita selecta)</vt:lpstr>
      <vt:lpstr>Thema’s</vt:lpstr>
      <vt:lpstr>Welke ondernemingen</vt:lpstr>
      <vt:lpstr>Opening procedure en bescherming schuldenaar</vt:lpstr>
      <vt:lpstr>Governance</vt:lpstr>
      <vt:lpstr>Architectuur collectief akkoord (1)</vt:lpstr>
      <vt:lpstr>Architectuur collectief akkoord (1)</vt:lpstr>
      <vt:lpstr>Architectuur collectief akkoord</vt:lpstr>
      <vt:lpstr>Inhoud van het reorganisatieplan (1)</vt:lpstr>
      <vt:lpstr>Inhoud van het reorganisatieplan (2)</vt:lpstr>
      <vt:lpstr>Neerleggen van het reorganisatieplan</vt:lpstr>
      <vt:lpstr>Stemming over het reorganisatieplan</vt:lpstr>
      <vt:lpstr>Homologatie collectief akkoord :algemeen</vt:lpstr>
      <vt:lpstr>Homologatie van het collectief akkoord: KMO</vt:lpstr>
      <vt:lpstr>Een uit het leven gegrepen voorbeeld: Gent 6 juni 2025</vt:lpstr>
      <vt:lpstr>Een uit het leven gegrepen voorbeeld: Gent 6 juni 2025</vt:lpstr>
      <vt:lpstr>Homologatie collectief akkoord: grote onderneming </vt:lpstr>
      <vt:lpstr>Algemene homologatiecriteria</vt:lpstr>
      <vt:lpstr>Algemene homologatiecriteria</vt:lpstr>
      <vt:lpstr>Waardering</vt:lpstr>
      <vt:lpstr>Bijzondere homologatiecriteria</vt:lpstr>
      <vt:lpstr>Bijzondere homologatiecriteria</vt:lpstr>
      <vt:lpstr>Bijzondere homologatiecriteria + openbare orde? (Brussel 15 mei 2025)</vt:lpstr>
      <vt:lpstr>PowerPoint-presentatie</vt:lpstr>
      <vt:lpstr>PowerPoint-presentatie</vt:lpstr>
      <vt:lpstr>PowerPoint-presentatie</vt:lpstr>
      <vt:lpstr>PowerPoint-presentatie</vt:lpstr>
      <vt:lpstr>Gevolgen homologatie</vt:lpstr>
      <vt:lpstr>Besluit </vt:lpstr>
      <vt:lpstr>Stelling 1</vt:lpstr>
      <vt:lpstr>Stelling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Bryan da Palma</dc:creator>
  <cp:lastModifiedBy>VAN HOE Arie</cp:lastModifiedBy>
  <cp:revision>108</cp:revision>
  <cp:lastPrinted>2025-06-10T07:50:56Z</cp:lastPrinted>
  <dcterms:created xsi:type="dcterms:W3CDTF">2025-04-07T09:32:28Z</dcterms:created>
  <dcterms:modified xsi:type="dcterms:W3CDTF">2025-06-19T16:55:06Z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0x010100DC398F6BCA7E4240BD895ED9DDCC3ACA</vt:lpwstr>
  </property>
  <property fmtid="{D5CDD505-2E9C-101B-9397-08002B2CF9AE}" pid="3" name="MediaServiceImageTags">
    <vt:lpwstr/>
  </property>
</Properties>
</file>